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1" r:id="rId4"/>
    <p:sldId id="260" r:id="rId5"/>
    <p:sldId id="264" r:id="rId6"/>
    <p:sldId id="263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90" d="100"/>
          <a:sy n="90" d="100"/>
        </p:scale>
        <p:origin x="-12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89825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9005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0433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780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048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72377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8176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0006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965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84065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10077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4DDBF-86B0-4EBE-9E6C-220B328BEFCA}" type="datetimeFigureOut">
              <a:rPr lang="ko-KR" altLang="en-US" smtClean="0"/>
              <a:pPr/>
              <a:t>2020-07-27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201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3563" name="Picture 11" descr="C:\Users\안은선\Desktop\제목 없음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471" y="0"/>
            <a:ext cx="11327030" cy="6858000"/>
          </a:xfrm>
          <a:prstGeom prst="rect">
            <a:avLst/>
          </a:prstGeom>
          <a:noFill/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3558" name="_x153112192" descr="EMB000031b42741"/>
          <p:cNvPicPr>
            <a:picLocks noChangeAspect="1" noChangeArrowheads="1"/>
          </p:cNvPicPr>
          <p:nvPr/>
        </p:nvPicPr>
        <p:blipFill>
          <a:blip r:embed="rId3" cstate="print"/>
          <a:srcRect t="24431" b="59682"/>
          <a:stretch>
            <a:fillRect/>
          </a:stretch>
        </p:blipFill>
        <p:spPr bwMode="auto">
          <a:xfrm>
            <a:off x="362464" y="6207810"/>
            <a:ext cx="5865341" cy="650190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7" name="_x153112192" descr="EMB000031b42741"/>
          <p:cNvPicPr>
            <a:picLocks noChangeAspect="1" noChangeArrowheads="1"/>
          </p:cNvPicPr>
          <p:nvPr/>
        </p:nvPicPr>
        <p:blipFill>
          <a:blip r:embed="rId3" cstate="print"/>
          <a:srcRect t="24431" b="59682"/>
          <a:stretch>
            <a:fillRect/>
          </a:stretch>
        </p:blipFill>
        <p:spPr bwMode="auto">
          <a:xfrm>
            <a:off x="5923005" y="6207810"/>
            <a:ext cx="5865341" cy="650190"/>
          </a:xfrm>
          <a:prstGeom prst="rect">
            <a:avLst/>
          </a:prstGeom>
          <a:noFill/>
        </p:spPr>
      </p:pic>
      <p:grpSp>
        <p:nvGrpSpPr>
          <p:cNvPr id="2" name="그룹 19"/>
          <p:cNvGrpSpPr/>
          <p:nvPr/>
        </p:nvGrpSpPr>
        <p:grpSpPr>
          <a:xfrm>
            <a:off x="2841835" y="1194487"/>
            <a:ext cx="6162123" cy="5025081"/>
            <a:chOff x="3113683" y="1736387"/>
            <a:chExt cx="6162123" cy="4150574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13683" y="1736387"/>
              <a:ext cx="6050770" cy="4150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제목 4"/>
            <p:cNvSpPr txBox="1">
              <a:spLocks/>
            </p:cNvSpPr>
            <p:nvPr/>
          </p:nvSpPr>
          <p:spPr>
            <a:xfrm>
              <a:off x="3723502" y="4362816"/>
              <a:ext cx="4967417" cy="138882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91440" tIns="45720" rIns="91440" bIns="45720" rtlCol="0" anchor="ctr">
              <a:normAutofit fontScale="92500" lnSpcReduction="10000"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lvl="0" algn="ctr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婴幼儿</a:t>
              </a:r>
              <a:r>
                <a:rPr lang="en-US" altLang="zh-CN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#</a:t>
              </a:r>
              <a:r>
                <a:rPr lang="zh-CN" altLang="en-US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相互作用</a:t>
              </a:r>
              <a:r>
                <a:rPr lang="en-US" altLang="zh-CN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#</a:t>
              </a:r>
              <a:r>
                <a:rPr lang="zh-CN" altLang="en-US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增进语言发育游戏</a:t>
              </a:r>
            </a:p>
            <a:p>
              <a:pPr lvl="0"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altLang="zh-CN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1.</a:t>
              </a:r>
              <a:r>
                <a:rPr lang="zh-CN" altLang="en-US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手帕拔河</a:t>
              </a:r>
            </a:p>
            <a:p>
              <a:pPr lvl="0" algn="ctr">
                <a:lnSpc>
                  <a:spcPct val="90000"/>
                </a:lnSpc>
                <a:spcBef>
                  <a:spcPct val="0"/>
                </a:spcBef>
              </a:pPr>
              <a:r>
                <a:rPr lang="en-US" altLang="zh-CN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1-1.</a:t>
              </a:r>
              <a:r>
                <a:rPr lang="zh-CN" altLang="en-US" sz="3200" b="1" spc="150" dirty="0" smtClean="0">
                  <a:ln w="11430">
                    <a:solidFill>
                      <a:schemeClr val="bg2">
                        <a:lumMod val="10000"/>
                      </a:schemeClr>
                    </a:solidFill>
                  </a:ln>
                  <a:solidFill>
                    <a:schemeClr val="tx2">
                      <a:lumMod val="75000"/>
                    </a:schemeClr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나눔스퀘어_ac Bold" pitchFamily="50" charset="-127"/>
                  <a:ea typeface="나눔스퀘어_ac Bold" pitchFamily="50" charset="-127"/>
                </a:rPr>
                <a:t>应用词汇与句子</a:t>
              </a:r>
              <a:endParaRPr kumimoji="0" lang="ko-KR" altLang="en-US" sz="3200" b="1" i="0" u="none" strike="noStrike" kern="1200" cap="none" spc="150" normalizeH="0" baseline="0" noProof="0" dirty="0">
                <a:ln w="11430"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나눔스퀘어_ac Bold" pitchFamily="50" charset="-127"/>
                <a:ea typeface="나눔스퀘어_ac Bold" pitchFamily="50" charset="-127"/>
                <a:cs typeface="+mn-cs"/>
              </a:endParaRPr>
            </a:p>
          </p:txBody>
        </p:sp>
        <p:pic>
          <p:nvPicPr>
            <p:cNvPr id="18" name="_x259634912" descr="EMB0000168806f6"/>
            <p:cNvPicPr>
              <a:picLocks noChangeAspect="1" noChangeArrowheads="1"/>
            </p:cNvPicPr>
            <p:nvPr/>
          </p:nvPicPr>
          <p:blipFill>
            <a:blip r:embed="rId5" cstate="print"/>
            <a:srcRect l="12135" t="36607" r="37065" b="36081"/>
            <a:stretch>
              <a:fillRect/>
            </a:stretch>
          </p:blipFill>
          <p:spPr bwMode="auto">
            <a:xfrm rot="19944758">
              <a:off x="3226833" y="2335610"/>
              <a:ext cx="2564366" cy="688376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</p:pic>
        <p:pic>
          <p:nvPicPr>
            <p:cNvPr id="19" name="_x259634912" descr="EMB0000168806f6"/>
            <p:cNvPicPr>
              <a:picLocks noChangeAspect="1" noChangeArrowheads="1"/>
            </p:cNvPicPr>
            <p:nvPr/>
          </p:nvPicPr>
          <p:blipFill>
            <a:blip r:embed="rId5" cstate="print"/>
            <a:srcRect l="12135" t="36607" r="37065" b="36081"/>
            <a:stretch>
              <a:fillRect/>
            </a:stretch>
          </p:blipFill>
          <p:spPr bwMode="auto">
            <a:xfrm rot="1627515">
              <a:off x="6711440" y="2374344"/>
              <a:ext cx="2564366" cy="688376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/>
          <p:cNvSpPr/>
          <p:nvPr/>
        </p:nvSpPr>
        <p:spPr>
          <a:xfrm>
            <a:off x="0" y="4580238"/>
            <a:ext cx="10259770" cy="2059459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1.</a:t>
            </a:r>
            <a:r>
              <a:rPr lang="zh-CN" altLang="en-US" dirty="0" smtClean="0">
                <a:solidFill>
                  <a:schemeClr val="tx1"/>
                </a:solidFill>
              </a:rPr>
              <a:t>一对一地递手绢游戏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0" y="926072"/>
            <a:ext cx="9813851" cy="3225797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出生后 儿童将经过主养育者、幼儿园、学校等，一生相互作用的生活。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婴幼儿时期 从主教育者开始 形成良好的相互作用 有良好的基础才能建立牢固的内部关系和 交友关系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ko-KR" altLang="en-US" dirty="0" smtClean="0">
                <a:solidFill>
                  <a:schemeClr val="tx1"/>
                </a:solidFill>
              </a:rPr>
              <a:t>翻译</a:t>
            </a:r>
            <a:r>
              <a:rPr lang="zh-CN" altLang="en-US" dirty="0" smtClean="0">
                <a:solidFill>
                  <a:schemeClr val="tx1"/>
                </a:solidFill>
              </a:rPr>
              <a:t>希望家庭里父母或主要养育者按照顺序进行下面说明的游戏</a:t>
            </a:r>
            <a:r>
              <a:rPr lang="en-US" altLang="zh-CN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zh-CN" altLang="en-US" dirty="0" smtClean="0">
                <a:solidFill>
                  <a:schemeClr val="tx1"/>
                </a:solidFill>
              </a:rPr>
              <a:t>*作为家庭中容易找到的备品进行</a:t>
            </a:r>
            <a:r>
              <a:rPr lang="en-US" altLang="zh-CN" dirty="0" smtClean="0">
                <a:solidFill>
                  <a:schemeClr val="tx1"/>
                </a:solidFill>
              </a:rPr>
              <a:t>.</a:t>
            </a:r>
            <a:r>
              <a:rPr lang="zh-CN" altLang="en-US" dirty="0" smtClean="0">
                <a:solidFill>
                  <a:schemeClr val="tx1"/>
                </a:solidFill>
              </a:rPr>
              <a:t>和父母以外的其他主养育者一起进行也很开心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285322" y="1005440"/>
            <a:ext cx="2581444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相互作用的重要性</a:t>
            </a:r>
            <a:endParaRPr lang="ko-KR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319752" y="4728943"/>
            <a:ext cx="2592288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第一个游戏</a:t>
            </a:r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776151" y="0"/>
            <a:ext cx="9144000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婴幼儿</a:t>
            </a:r>
            <a:r>
              <a:rPr lang="en-US" altLang="zh-C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#</a:t>
            </a:r>
            <a:r>
              <a:rPr lang="zh-CN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相互作用</a:t>
            </a:r>
            <a:r>
              <a:rPr lang="en-US" altLang="zh-C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#</a:t>
            </a:r>
            <a:r>
              <a:rPr lang="zh-CN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语言发展增进活动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806700" cy="84772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61776" y="2603158"/>
            <a:ext cx="2330224" cy="425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/>
          <p:cNvSpPr/>
          <p:nvPr/>
        </p:nvSpPr>
        <p:spPr>
          <a:xfrm>
            <a:off x="0" y="4505619"/>
            <a:ext cx="11063416" cy="2171628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活动时维持眼部对视，进行较力比赛，为防止事故，在后面铺上充足的坐垫或被子。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根据儿童语言水平，在活动前添加简单说明，对语言发展有很大帮助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第四条顺序时，力量调节很重要，调节好牙齿和下巴受伤。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儿童对游戏不感兴趣或拒绝时，与其他养育者一起愉快地玩耍的样子都看的到。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不用牙齿，也可以用手使用（在这种情况下不是使用手帕 而是使用普通毛巾）。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0" y="794266"/>
            <a:ext cx="11063416" cy="3530599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 简单向儿童说明准备物和将要进行的活动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准备干净的手帕。（因为要用嘴问，所以请注意清洁）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（儿童和养育者后面放厚厚地被子和坐垫。防止事故</a:t>
            </a:r>
            <a:r>
              <a:rPr lang="en-US" altLang="zh-CN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Tx/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将手帕拉大，做出黑色游戏或滑稽的表情，诱导孩子和眼睛对视或逗孩子笑。</a:t>
            </a:r>
            <a:r>
              <a:rPr lang="en-US" altLang="zh-CN" dirty="0" smtClean="0">
                <a:solidFill>
                  <a:schemeClr val="tx1"/>
                </a:solidFill>
              </a:rPr>
              <a:t>(</a:t>
            </a:r>
            <a:r>
              <a:rPr lang="zh-CN" altLang="en-US" dirty="0" smtClean="0">
                <a:solidFill>
                  <a:schemeClr val="tx1"/>
                </a:solidFill>
              </a:rPr>
              <a:t>对上眼，放下手帕</a:t>
            </a:r>
            <a:r>
              <a:rPr lang="en-US" altLang="zh-CN" dirty="0" smtClean="0">
                <a:solidFill>
                  <a:schemeClr val="tx1"/>
                </a:solidFill>
              </a:rPr>
              <a:t>.)</a:t>
            </a:r>
          </a:p>
          <a:p>
            <a:pPr marL="342900" indent="-342900">
              <a:buFontTx/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孩子准备好时，用嘴咬住手帕的末端进行较量</a:t>
            </a:r>
            <a:r>
              <a:rPr lang="en-US" altLang="zh-CN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Tx/>
              <a:buAutoNum type="arabicPeriod"/>
            </a:pPr>
            <a:r>
              <a:rPr lang="zh-CN" altLang="en-US" dirty="0" smtClean="0">
                <a:solidFill>
                  <a:schemeClr val="tx1"/>
                </a:solidFill>
              </a:rPr>
              <a:t>轻轻一拉，让孩子向养育者方向弹来，或者放一放，诱导孩子向后跌倒</a:t>
            </a:r>
            <a:r>
              <a:rPr lang="en-US" altLang="zh-CN" dirty="0" smtClean="0">
                <a:solidFill>
                  <a:schemeClr val="tx1"/>
                </a:solidFill>
              </a:rPr>
              <a:t>.(</a:t>
            </a:r>
            <a:r>
              <a:rPr lang="zh-CN" altLang="en-US" dirty="0" smtClean="0">
                <a:solidFill>
                  <a:schemeClr val="tx1"/>
                </a:solidFill>
              </a:rPr>
              <a:t>儿童后面厚厚的一层被子及坐垫必须</a:t>
            </a:r>
            <a:r>
              <a:rPr lang="en-US" altLang="zh-CN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Tx/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zh-CN" altLang="en-US" dirty="0" smtClean="0">
                <a:solidFill>
                  <a:schemeClr val="tx1"/>
                </a:solidFill>
              </a:rPr>
              <a:t>* 利用纯毛巾进行较劲，对改善与养育者之间的关系有很好的效果 *</a:t>
            </a:r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0" y="906585"/>
            <a:ext cx="2120123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方法和顺序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287079" y="4606236"/>
            <a:ext cx="2075935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注意事项</a:t>
            </a:r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309816" y="0"/>
            <a:ext cx="9144000" cy="744279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1.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手帕拔河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 flipH="1">
            <a:off x="2291236" y="885991"/>
            <a:ext cx="7528266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准备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: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手帕 厚被子及坐垫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pic>
        <p:nvPicPr>
          <p:cNvPr id="8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473740" cy="747160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10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9718260" y="0"/>
            <a:ext cx="2473740" cy="747160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713936" y="4159148"/>
            <a:ext cx="1478064" cy="2698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1795849" y="-27384"/>
            <a:ext cx="8600302" cy="579319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1-1.</a:t>
            </a:r>
            <a:r>
              <a:rPr lang="zh-CN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手帕拔河活用词汇及句子</a:t>
            </a:r>
            <a:r>
              <a:rPr lang="en-US" altLang="zh-CN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.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-1" y="551936"/>
            <a:ext cx="12192001" cy="6306064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zh-CN" altLang="en-US" dirty="0" smtClean="0">
                <a:solidFill>
                  <a:srgbClr val="002060"/>
                </a:solidFill>
              </a:rPr>
              <a:t>简单地向儿童说明一下准备物和将要进行的活动</a:t>
            </a:r>
            <a:r>
              <a:rPr lang="en-US" altLang="zh-CN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1-1. "</a:t>
            </a:r>
            <a:r>
              <a:rPr lang="ko-KR" altLang="en-US" dirty="0" err="1" smtClean="0">
                <a:solidFill>
                  <a:srgbClr val="002060"/>
                </a:solidFill>
              </a:rPr>
              <a:t>ㅇㅇ啊</a:t>
            </a:r>
            <a:r>
              <a:rPr lang="ko-KR" altLang="en-US" dirty="0" smtClean="0">
                <a:solidFill>
                  <a:srgbClr val="002060"/>
                </a:solidFill>
              </a:rPr>
              <a:t>，</a:t>
            </a:r>
            <a:r>
              <a:rPr lang="ko-KR" altLang="en-US" dirty="0" err="1" smtClean="0">
                <a:solidFill>
                  <a:srgbClr val="002060"/>
                </a:solidFill>
              </a:rPr>
              <a:t>今天和妈妈</a:t>
            </a:r>
            <a:r>
              <a:rPr lang="ko-KR" altLang="en-US" dirty="0" smtClean="0">
                <a:solidFill>
                  <a:srgbClr val="002060"/>
                </a:solidFill>
              </a:rPr>
              <a:t>（</a:t>
            </a:r>
            <a:r>
              <a:rPr lang="ko-KR" altLang="en-US" dirty="0" err="1" smtClean="0">
                <a:solidFill>
                  <a:srgbClr val="002060"/>
                </a:solidFill>
              </a:rPr>
              <a:t>或者爸爸</a:t>
            </a:r>
            <a:r>
              <a:rPr lang="ko-KR" altLang="en-US" dirty="0" smtClean="0">
                <a:solidFill>
                  <a:srgbClr val="002060"/>
                </a:solidFill>
              </a:rPr>
              <a:t>，其他养育者）</a:t>
            </a:r>
            <a:r>
              <a:rPr lang="ko-KR" altLang="en-US" dirty="0" err="1" smtClean="0">
                <a:solidFill>
                  <a:srgbClr val="002060"/>
                </a:solidFill>
              </a:rPr>
              <a:t>用手帕玩个有趣的游戏吧</a:t>
            </a:r>
            <a:r>
              <a:rPr lang="ko-KR" altLang="en-US" dirty="0" smtClean="0">
                <a:solidFill>
                  <a:srgbClr val="002060"/>
                </a:solidFill>
              </a:rPr>
              <a:t>？</a:t>
            </a:r>
            <a:r>
              <a:rPr lang="en-US" altLang="ko-KR" dirty="0" smtClean="0">
                <a:solidFill>
                  <a:srgbClr val="002060"/>
                </a:solidFill>
              </a:rPr>
              <a:t>"</a:t>
            </a: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2. </a:t>
            </a:r>
            <a:r>
              <a:rPr lang="zh-CN" altLang="en-US" dirty="0" smtClean="0">
                <a:solidFill>
                  <a:srgbClr val="002060"/>
                </a:solidFill>
              </a:rPr>
              <a:t>亲自触摸手帕，确认后面有坐垫和被子，注意安全。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2-1. “</a:t>
            </a:r>
            <a:r>
              <a:rPr lang="zh-CN" altLang="en-US" dirty="0" smtClean="0">
                <a:solidFill>
                  <a:srgbClr val="002060"/>
                </a:solidFill>
              </a:rPr>
              <a:t>哇 摸了摸手绢，真柔软啊（诱导儿童亲自摸）。</a:t>
            </a:r>
            <a:r>
              <a:rPr lang="en-US" altLang="zh-CN" dirty="0" smtClean="0">
                <a:solidFill>
                  <a:srgbClr val="002060"/>
                </a:solidFill>
              </a:rPr>
              <a:t>”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zh-CN" dirty="0" smtClean="0">
                <a:solidFill>
                  <a:srgbClr val="002060"/>
                </a:solidFill>
              </a:rPr>
              <a:t> 2-2.</a:t>
            </a:r>
            <a:r>
              <a:rPr lang="zh-CN" altLang="en-US" dirty="0" smtClean="0">
                <a:solidFill>
                  <a:srgbClr val="002060"/>
                </a:solidFill>
              </a:rPr>
              <a:t>把手帕打开，遮住脸，玩闹或者做出滑稽的表情，诱导集中注意力</a:t>
            </a:r>
            <a:r>
              <a:rPr lang="en-US" altLang="zh-CN" dirty="0" smtClean="0">
                <a:solidFill>
                  <a:srgbClr val="002060"/>
                </a:solidFill>
              </a:rPr>
              <a:t>.</a:t>
            </a:r>
          </a:p>
          <a:p>
            <a:pPr marL="342900" indent="-342900"/>
            <a:r>
              <a:rPr lang="en-US" altLang="zh-CN" dirty="0" smtClean="0">
                <a:solidFill>
                  <a:srgbClr val="002060"/>
                </a:solidFill>
              </a:rPr>
              <a:t> 2-3."</a:t>
            </a:r>
            <a:r>
              <a:rPr lang="zh-CN" altLang="en-US" dirty="0" smtClean="0">
                <a:solidFill>
                  <a:srgbClr val="002060"/>
                </a:solidFill>
              </a:rPr>
              <a:t>我们要玩拉手帕（抓拽）游戏，因为后面有坐垫（被褥），所以会松软的，很安全。</a:t>
            </a:r>
            <a:r>
              <a:rPr lang="en-US" altLang="zh-CN" dirty="0" smtClean="0">
                <a:solidFill>
                  <a:srgbClr val="002060"/>
                </a:solidFill>
              </a:rPr>
              <a:t>“</a:t>
            </a: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3. </a:t>
            </a:r>
            <a:r>
              <a:rPr lang="zh-CN" altLang="en-US" dirty="0" smtClean="0">
                <a:solidFill>
                  <a:srgbClr val="002060"/>
                </a:solidFill>
              </a:rPr>
              <a:t>翻译 用手帕咬在嘴里，互相较劲，前后拉扯。（必须调节力量）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3-1. </a:t>
            </a:r>
            <a:r>
              <a:rPr lang="zh-CN" altLang="en-US" dirty="0" smtClean="0">
                <a:solidFill>
                  <a:srgbClr val="002060"/>
                </a:solidFill>
              </a:rPr>
              <a:t>几经前后移动后暂时中断</a:t>
            </a:r>
            <a:r>
              <a:rPr lang="en-US" altLang="zh-CN" dirty="0" smtClean="0">
                <a:solidFill>
                  <a:srgbClr val="002060"/>
                </a:solidFill>
              </a:rPr>
              <a:t>, </a:t>
            </a:r>
            <a:r>
              <a:rPr lang="zh-CN" altLang="en-US" dirty="0" smtClean="0">
                <a:solidFill>
                  <a:srgbClr val="002060"/>
                </a:solidFill>
              </a:rPr>
              <a:t>以表儿童很好地参与游戏</a:t>
            </a:r>
            <a:r>
              <a:rPr lang="en-US" altLang="zh-CN" dirty="0" smtClean="0">
                <a:solidFill>
                  <a:srgbClr val="002060"/>
                </a:solidFill>
              </a:rPr>
              <a:t>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3-2. "</a:t>
            </a:r>
            <a:r>
              <a:rPr lang="ko-KR" altLang="en-US" dirty="0" smtClean="0">
                <a:solidFill>
                  <a:srgbClr val="002060"/>
                </a:solidFill>
              </a:rPr>
              <a:t>哇，</a:t>
            </a:r>
            <a:r>
              <a:rPr lang="ko-KR" altLang="en-US" dirty="0" err="1" smtClean="0">
                <a:solidFill>
                  <a:srgbClr val="002060"/>
                </a:solidFill>
              </a:rPr>
              <a:t>我们ㅇㅇ이</a:t>
            </a:r>
            <a:r>
              <a:rPr lang="ko-KR" altLang="en-US" dirty="0" smtClean="0">
                <a:solidFill>
                  <a:srgbClr val="002060"/>
                </a:solidFill>
              </a:rPr>
              <a:t> </a:t>
            </a:r>
            <a:r>
              <a:rPr lang="ko-KR" altLang="en-US" dirty="0" err="1" smtClean="0">
                <a:solidFill>
                  <a:srgbClr val="002060"/>
                </a:solidFill>
              </a:rPr>
              <a:t>真的在用牙齿咬着</a:t>
            </a:r>
            <a:r>
              <a:rPr lang="ko-KR" altLang="en-US" dirty="0" smtClean="0">
                <a:solidFill>
                  <a:srgbClr val="002060"/>
                </a:solidFill>
              </a:rPr>
              <a:t> </a:t>
            </a:r>
            <a:r>
              <a:rPr lang="ko-KR" altLang="en-US" dirty="0" err="1" smtClean="0">
                <a:solidFill>
                  <a:srgbClr val="002060"/>
                </a:solidFill>
              </a:rPr>
              <a:t>用力拉着呢</a:t>
            </a:r>
            <a:r>
              <a:rPr lang="ko-KR" altLang="en-US" dirty="0" smtClean="0">
                <a:solidFill>
                  <a:srgbClr val="002060"/>
                </a:solidFill>
              </a:rPr>
              <a:t>！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3-3. </a:t>
            </a:r>
            <a:r>
              <a:rPr lang="en-US" altLang="zh-CN" dirty="0" smtClean="0">
                <a:solidFill>
                  <a:srgbClr val="002060"/>
                </a:solidFill>
              </a:rPr>
              <a:t>"</a:t>
            </a:r>
            <a:r>
              <a:rPr lang="zh-CN" altLang="en-US" dirty="0" smtClean="0">
                <a:solidFill>
                  <a:srgbClr val="002060"/>
                </a:solidFill>
              </a:rPr>
              <a:t>向前走，向后走，拉得很紧！</a:t>
            </a:r>
            <a:r>
              <a:rPr lang="en-US" altLang="zh-CN" dirty="0" smtClean="0">
                <a:solidFill>
                  <a:srgbClr val="002060"/>
                </a:solidFill>
              </a:rPr>
              <a:t>"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3-4. "</a:t>
            </a:r>
            <a:r>
              <a:rPr lang="ko-KR" altLang="en-US" dirty="0" err="1" smtClean="0">
                <a:solidFill>
                  <a:srgbClr val="002060"/>
                </a:solidFill>
              </a:rPr>
              <a:t>再试一次</a:t>
            </a:r>
            <a:r>
              <a:rPr lang="ko-KR" altLang="en-US" dirty="0" smtClean="0">
                <a:solidFill>
                  <a:srgbClr val="002060"/>
                </a:solidFill>
              </a:rPr>
              <a:t>！</a:t>
            </a:r>
            <a:r>
              <a:rPr lang="en-US" altLang="ko-KR" dirty="0" smtClean="0">
                <a:solidFill>
                  <a:srgbClr val="002060"/>
                </a:solidFill>
              </a:rPr>
              <a:t>"</a:t>
            </a: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4. </a:t>
            </a:r>
            <a:r>
              <a:rPr lang="zh-CN" altLang="en-US" dirty="0" smtClean="0">
                <a:solidFill>
                  <a:srgbClr val="002060"/>
                </a:solidFill>
              </a:rPr>
              <a:t>再开始，前后互相拉扯，由抚养者轻轻一拉，向前拉拽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4-1. “</a:t>
            </a:r>
            <a:r>
              <a:rPr lang="zh-CN" altLang="en-US" dirty="0" smtClean="0">
                <a:solidFill>
                  <a:srgbClr val="002060"/>
                </a:solidFill>
              </a:rPr>
              <a:t>再开始，前后互相拉扯，由抚养者轻轻一拉，向前拉拽。</a:t>
            </a:r>
            <a:r>
              <a:rPr lang="en-US" altLang="zh-CN" dirty="0" smtClean="0">
                <a:solidFill>
                  <a:srgbClr val="002060"/>
                </a:solidFill>
              </a:rPr>
              <a:t>(</a:t>
            </a:r>
            <a:r>
              <a:rPr lang="zh-CN" altLang="en-US" dirty="0" smtClean="0">
                <a:solidFill>
                  <a:srgbClr val="002060"/>
                </a:solidFill>
              </a:rPr>
              <a:t>这次因为稍微有点吃力，所以想拉一下吗？</a:t>
            </a:r>
            <a:r>
              <a:rPr lang="en-US" altLang="zh-CN" dirty="0" smtClean="0">
                <a:solidFill>
                  <a:srgbClr val="002060"/>
                </a:solidFill>
              </a:rPr>
              <a:t>"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4-2. “</a:t>
            </a:r>
            <a:r>
              <a:rPr lang="ko-KR" altLang="en-US" dirty="0" err="1" smtClean="0">
                <a:solidFill>
                  <a:srgbClr val="002060"/>
                </a:solidFill>
              </a:rPr>
              <a:t>被儿童的拉拽力所吸引</a:t>
            </a:r>
            <a:r>
              <a:rPr lang="ko-KR" altLang="en-US" dirty="0" smtClean="0">
                <a:solidFill>
                  <a:srgbClr val="002060"/>
                </a:solidFill>
              </a:rPr>
              <a:t>，表情非常愉快。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4-3. </a:t>
            </a:r>
            <a:r>
              <a:rPr lang="en-US" altLang="zh-CN" dirty="0" smtClean="0">
                <a:solidFill>
                  <a:srgbClr val="002060"/>
                </a:solidFill>
              </a:rPr>
              <a:t>"</a:t>
            </a:r>
            <a:r>
              <a:rPr lang="zh-CN" altLang="en-US" dirty="0" smtClean="0">
                <a:solidFill>
                  <a:srgbClr val="002060"/>
                </a:solidFill>
              </a:rPr>
              <a:t>哇，刚往前走，又往后走，太有意思了。</a:t>
            </a:r>
            <a:r>
              <a:rPr lang="en-US" altLang="zh-CN" dirty="0" smtClean="0">
                <a:solidFill>
                  <a:srgbClr val="002060"/>
                </a:solidFill>
              </a:rPr>
              <a:t>"(</a:t>
            </a:r>
            <a:r>
              <a:rPr lang="zh-CN" altLang="en-US" dirty="0" smtClean="0">
                <a:solidFill>
                  <a:srgbClr val="002060"/>
                </a:solidFill>
              </a:rPr>
              <a:t>简单说明一下刚刚进行的活动前后有活动</a:t>
            </a:r>
            <a:r>
              <a:rPr lang="en-US" altLang="zh-CN" dirty="0" smtClean="0">
                <a:solidFill>
                  <a:srgbClr val="002060"/>
                </a:solidFill>
              </a:rPr>
              <a:t>)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5. </a:t>
            </a:r>
            <a:r>
              <a:rPr lang="zh-CN" altLang="en-US" dirty="0" smtClean="0">
                <a:solidFill>
                  <a:srgbClr val="002060"/>
                </a:solidFill>
              </a:rPr>
              <a:t>重新开始后，抚养者会轮流进行一次手帕咬住后 放掉孩子后 交给孩子的活动。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5-1</a:t>
            </a:r>
            <a:r>
              <a:rPr lang="en-US" altLang="zh-CN" dirty="0" smtClean="0">
                <a:solidFill>
                  <a:srgbClr val="002060"/>
                </a:solidFill>
              </a:rPr>
              <a:t>.</a:t>
            </a:r>
            <a:r>
              <a:rPr lang="zh-CN" altLang="en-US" dirty="0" smtClean="0">
                <a:solidFill>
                  <a:srgbClr val="002060"/>
                </a:solidFill>
              </a:rPr>
              <a:t>相反试着诱导儿童放开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  </a:t>
            </a:r>
          </a:p>
        </p:txBody>
      </p:sp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1952368" y="-27384"/>
            <a:ext cx="8287264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1-1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.</a:t>
            </a:r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</a:t>
            </a:r>
            <a:r>
              <a:rPr lang="zh-CN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手帕拔河使用词语与文章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0" y="1069776"/>
            <a:ext cx="11755395" cy="2884386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- </a:t>
            </a:r>
            <a:r>
              <a:rPr lang="zh-CN" altLang="en-US" dirty="0" smtClean="0">
                <a:solidFill>
                  <a:srgbClr val="002060"/>
                </a:solidFill>
              </a:rPr>
              <a:t>做</a:t>
            </a:r>
            <a:r>
              <a:rPr lang="zh-CN" altLang="en-US" dirty="0" smtClean="0">
                <a:solidFill>
                  <a:srgbClr val="002060"/>
                </a:solidFill>
              </a:rPr>
              <a:t>活动能学会“前、后”“拉、松开”彼此相反的词语</a:t>
            </a:r>
          </a:p>
          <a:p>
            <a:pPr marL="342900" indent="-342900"/>
            <a:r>
              <a:rPr lang="zh-CN" altLang="en-US" smtClean="0">
                <a:solidFill>
                  <a:srgbClr val="002060"/>
                </a:solidFill>
              </a:rPr>
              <a:t> （</a:t>
            </a:r>
            <a:r>
              <a:rPr lang="zh-CN" altLang="en-US" dirty="0" smtClean="0">
                <a:solidFill>
                  <a:srgbClr val="002060"/>
                </a:solidFill>
              </a:rPr>
              <a:t>应用文章：“脸渐渐靠近了”“脸渐渐靠远了”“渐渐靠近”“靠远</a:t>
            </a:r>
            <a:r>
              <a:rPr lang="zh-CN" altLang="en-US" dirty="0" smtClean="0">
                <a:solidFill>
                  <a:srgbClr val="002060"/>
                </a:solidFill>
              </a:rPr>
              <a:t>”）</a:t>
            </a:r>
            <a:endParaRPr lang="en-US" altLang="zh-CN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</a:t>
            </a:r>
            <a:r>
              <a:rPr lang="en-US" altLang="zh-CN" dirty="0" smtClean="0">
                <a:solidFill>
                  <a:srgbClr val="002060"/>
                </a:solidFill>
              </a:rPr>
              <a:t>- </a:t>
            </a:r>
            <a:r>
              <a:rPr lang="zh-CN" altLang="en-US" dirty="0" smtClean="0">
                <a:solidFill>
                  <a:srgbClr val="002060"/>
                </a:solidFill>
              </a:rPr>
              <a:t>除</a:t>
            </a:r>
            <a:r>
              <a:rPr lang="zh-CN" altLang="en-US" dirty="0" smtClean="0">
                <a:solidFill>
                  <a:srgbClr val="002060"/>
                </a:solidFill>
              </a:rPr>
              <a:t>此以外，在用牙咬时、咬住拉扯时、往前拖时、往后倒时、这个期间养育者如果有简单的说明，语言发展会更有效！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zh-CN" dirty="0" smtClean="0">
                <a:solidFill>
                  <a:srgbClr val="002060"/>
                </a:solidFill>
              </a:rPr>
              <a:t>- </a:t>
            </a:r>
            <a:r>
              <a:rPr lang="zh-CN" altLang="en-US" dirty="0" smtClean="0">
                <a:solidFill>
                  <a:srgbClr val="002060"/>
                </a:solidFill>
              </a:rPr>
              <a:t>孩</a:t>
            </a:r>
            <a:r>
              <a:rPr lang="zh-CN" altLang="en-US" dirty="0" smtClean="0">
                <a:solidFill>
                  <a:srgbClr val="002060"/>
                </a:solidFill>
              </a:rPr>
              <a:t>子集中力短或句子说明难以理解时，运用简单等级的词语说明会更好</a:t>
            </a:r>
            <a:r>
              <a:rPr lang="en-US" altLang="ko-KR" dirty="0" smtClean="0">
                <a:solidFill>
                  <a:srgbClr val="002060"/>
                </a:solidFill>
              </a:rPr>
              <a:t>   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33" name="_x259539136" descr="EMB0000168806fe"/>
          <p:cNvPicPr>
            <a:picLocks noChangeAspect="1" noChangeArrowheads="1"/>
          </p:cNvPicPr>
          <p:nvPr/>
        </p:nvPicPr>
        <p:blipFill>
          <a:blip r:embed="rId2" cstate="print"/>
          <a:srcRect l="11053" t="25060" r="8751" b="33217"/>
          <a:stretch>
            <a:fillRect/>
          </a:stretch>
        </p:blipFill>
        <p:spPr bwMode="auto">
          <a:xfrm>
            <a:off x="3911601" y="4019107"/>
            <a:ext cx="3798394" cy="1976454"/>
          </a:xfrm>
          <a:prstGeom prst="rect">
            <a:avLst/>
          </a:prstGeom>
          <a:noFill/>
        </p:spPr>
      </p:pic>
      <p:pic>
        <p:nvPicPr>
          <p:cNvPr id="6" name="_x259634912" descr="EMB0000168806f6"/>
          <p:cNvPicPr>
            <a:picLocks noChangeAspect="1" noChangeArrowheads="1"/>
          </p:cNvPicPr>
          <p:nvPr/>
        </p:nvPicPr>
        <p:blipFill>
          <a:blip r:embed="rId3" cstate="print"/>
          <a:srcRect l="12135" t="36607" r="37065" b="36081"/>
          <a:stretch>
            <a:fillRect/>
          </a:stretch>
        </p:blipFill>
        <p:spPr bwMode="auto">
          <a:xfrm>
            <a:off x="0" y="-1"/>
            <a:ext cx="2383138" cy="74140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7" name="_x259634912" descr="EMB0000168806f6"/>
          <p:cNvPicPr>
            <a:picLocks noChangeAspect="1" noChangeArrowheads="1"/>
          </p:cNvPicPr>
          <p:nvPr/>
        </p:nvPicPr>
        <p:blipFill>
          <a:blip r:embed="rId3" cstate="print"/>
          <a:srcRect l="12135" t="36607" r="37065" b="36081"/>
          <a:stretch>
            <a:fillRect/>
          </a:stretch>
        </p:blipFill>
        <p:spPr bwMode="auto">
          <a:xfrm>
            <a:off x="9808862" y="0"/>
            <a:ext cx="2383138" cy="74140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8" name="_x153625744" descr="EMB000031b4274c"/>
          <p:cNvPicPr>
            <a:picLocks noChangeAspect="1" noChangeArrowheads="1"/>
          </p:cNvPicPr>
          <p:nvPr/>
        </p:nvPicPr>
        <p:blipFill>
          <a:blip r:embed="rId4" cstate="print"/>
          <a:srcRect l="1123" t="77756" r="1572" b="2194"/>
          <a:stretch>
            <a:fillRect/>
          </a:stretch>
        </p:blipFill>
        <p:spPr bwMode="auto">
          <a:xfrm>
            <a:off x="0" y="6087214"/>
            <a:ext cx="5612156" cy="770786"/>
          </a:xfrm>
          <a:prstGeom prst="rect">
            <a:avLst/>
          </a:prstGeom>
          <a:noFill/>
        </p:spPr>
      </p:pic>
      <p:pic>
        <p:nvPicPr>
          <p:cNvPr id="10" name="_x153625744" descr="EMB000031b4274c"/>
          <p:cNvPicPr>
            <a:picLocks noChangeAspect="1" noChangeArrowheads="1"/>
          </p:cNvPicPr>
          <p:nvPr/>
        </p:nvPicPr>
        <p:blipFill>
          <a:blip r:embed="rId4" cstate="print"/>
          <a:srcRect l="1123" t="77756" r="1572" b="2194"/>
          <a:stretch>
            <a:fillRect/>
          </a:stretch>
        </p:blipFill>
        <p:spPr bwMode="auto">
          <a:xfrm>
            <a:off x="6579844" y="6087214"/>
            <a:ext cx="5612156" cy="7707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749643"/>
            <a:ext cx="3772930" cy="6108357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chemeClr val="tx1"/>
                </a:solidFill>
              </a:rPr>
              <a:t>                   </a:t>
            </a:r>
          </a:p>
          <a:p>
            <a:pPr marL="342900" indent="-342900"/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291840" y="749643"/>
            <a:ext cx="3900160" cy="6108357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812546" y="791257"/>
            <a:ext cx="2016224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准备阶段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9035383" y="898349"/>
            <a:ext cx="2592288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拉扯后</a:t>
            </a:r>
            <a:r>
              <a:rPr lang="ko-KR" alt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 释放</a:t>
            </a:r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837038" y="-27384"/>
            <a:ext cx="8517924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2. </a:t>
            </a:r>
            <a:r>
              <a:rPr lang="ko-KR" alt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图片说明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102444" y="749643"/>
            <a:ext cx="3838832" cy="6108358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 flipH="1">
            <a:off x="5066680" y="811395"/>
            <a:ext cx="2016224" cy="400110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力气比试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152970856" descr="EMB00000a902e6b"/>
          <p:cNvPicPr>
            <a:picLocks noChangeAspect="1" noChangeArrowheads="1"/>
          </p:cNvPicPr>
          <p:nvPr/>
        </p:nvPicPr>
        <p:blipFill>
          <a:blip r:embed="rId2" cstate="print"/>
          <a:srcRect l="15793" t="18629" r="16611" b="27736"/>
          <a:stretch>
            <a:fillRect/>
          </a:stretch>
        </p:blipFill>
        <p:spPr bwMode="auto">
          <a:xfrm>
            <a:off x="132365" y="3401329"/>
            <a:ext cx="1745346" cy="1038866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5" name="_x151829368" descr="EMB00000a902e70"/>
          <p:cNvPicPr>
            <a:picLocks noChangeAspect="1" noChangeArrowheads="1"/>
          </p:cNvPicPr>
          <p:nvPr/>
        </p:nvPicPr>
        <p:blipFill>
          <a:blip r:embed="rId3" cstate="print"/>
          <a:srcRect l="21751" t="25099" r="19861" b="23792"/>
          <a:stretch>
            <a:fillRect/>
          </a:stretch>
        </p:blipFill>
        <p:spPr bwMode="auto">
          <a:xfrm>
            <a:off x="152029" y="4727875"/>
            <a:ext cx="1719534" cy="1129228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7" name="_x153561576" descr="EMB00000a902e7d"/>
          <p:cNvPicPr>
            <a:picLocks noChangeAspect="1" noChangeArrowheads="1"/>
          </p:cNvPicPr>
          <p:nvPr/>
        </p:nvPicPr>
        <p:blipFill>
          <a:blip r:embed="rId4" cstate="print"/>
          <a:srcRect l="24869" t="21309" r="20674" b="26140"/>
          <a:stretch>
            <a:fillRect/>
          </a:stretch>
        </p:blipFill>
        <p:spPr bwMode="auto">
          <a:xfrm>
            <a:off x="148281" y="1783921"/>
            <a:ext cx="1721708" cy="1041657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9" name="_x54905528" descr="EMB00000a902e82"/>
          <p:cNvPicPr>
            <a:picLocks noChangeAspect="1" noChangeArrowheads="1"/>
          </p:cNvPicPr>
          <p:nvPr/>
        </p:nvPicPr>
        <p:blipFill>
          <a:blip r:embed="rId5" cstate="print"/>
          <a:srcRect l="25110" t="24855" r="15141" b="20131"/>
          <a:stretch>
            <a:fillRect/>
          </a:stretch>
        </p:blipFill>
        <p:spPr bwMode="auto">
          <a:xfrm>
            <a:off x="4245130" y="1482812"/>
            <a:ext cx="1766792" cy="1219498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1" name="_x55637656" descr="EMB00000a902e89"/>
          <p:cNvPicPr>
            <a:picLocks noChangeAspect="1" noChangeArrowheads="1"/>
          </p:cNvPicPr>
          <p:nvPr/>
        </p:nvPicPr>
        <p:blipFill>
          <a:blip r:embed="rId6" cstate="print"/>
          <a:srcRect l="14473" t="24953" r="21159" b="21802"/>
          <a:stretch>
            <a:fillRect/>
          </a:stretch>
        </p:blipFill>
        <p:spPr bwMode="auto">
          <a:xfrm>
            <a:off x="4242848" y="2873289"/>
            <a:ext cx="1768268" cy="1097350"/>
          </a:xfrm>
          <a:prstGeom prst="rect">
            <a:avLst/>
          </a:prstGeom>
          <a:noFill/>
        </p:spPr>
      </p:pic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3" name="_x153816856" descr="EMB00000a902e8e"/>
          <p:cNvPicPr>
            <a:picLocks noChangeAspect="1" noChangeArrowheads="1"/>
          </p:cNvPicPr>
          <p:nvPr/>
        </p:nvPicPr>
        <p:blipFill>
          <a:blip r:embed="rId7" cstate="print"/>
          <a:srcRect l="24802" t="24855" r="5896" b="19392"/>
          <a:stretch>
            <a:fillRect/>
          </a:stretch>
        </p:blipFill>
        <p:spPr bwMode="auto">
          <a:xfrm>
            <a:off x="4241352" y="4199539"/>
            <a:ext cx="1765896" cy="1064440"/>
          </a:xfrm>
          <a:prstGeom prst="rect">
            <a:avLst/>
          </a:prstGeom>
          <a:noFill/>
        </p:spPr>
      </p:pic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5" name="_x153830792" descr="EMB00000a902e97"/>
          <p:cNvPicPr>
            <a:picLocks noChangeAspect="1" noChangeArrowheads="1"/>
          </p:cNvPicPr>
          <p:nvPr/>
        </p:nvPicPr>
        <p:blipFill>
          <a:blip r:embed="rId8" cstate="print"/>
          <a:srcRect l="18904" t="29207" r="7423" b="15511"/>
          <a:stretch>
            <a:fillRect/>
          </a:stretch>
        </p:blipFill>
        <p:spPr bwMode="auto">
          <a:xfrm>
            <a:off x="8540794" y="4757779"/>
            <a:ext cx="1624698" cy="974725"/>
          </a:xfrm>
          <a:prstGeom prst="rect">
            <a:avLst/>
          </a:prstGeom>
          <a:noFill/>
        </p:spPr>
      </p:pic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7" name="_x54904968" descr="EMB00000a902e9c"/>
          <p:cNvPicPr>
            <a:picLocks noChangeAspect="1" noChangeArrowheads="1"/>
          </p:cNvPicPr>
          <p:nvPr/>
        </p:nvPicPr>
        <p:blipFill>
          <a:blip r:embed="rId9" cstate="print"/>
          <a:srcRect l="28302" t="34219" r="16820" b="12376"/>
          <a:stretch>
            <a:fillRect/>
          </a:stretch>
        </p:blipFill>
        <p:spPr bwMode="auto">
          <a:xfrm>
            <a:off x="8526162" y="1733937"/>
            <a:ext cx="1622855" cy="1001026"/>
          </a:xfrm>
          <a:prstGeom prst="rect">
            <a:avLst/>
          </a:prstGeom>
          <a:noFill/>
        </p:spPr>
      </p:pic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9" name="_x154022056" descr="EMB00000a902ea5"/>
          <p:cNvPicPr>
            <a:picLocks noChangeAspect="1" noChangeArrowheads="1"/>
          </p:cNvPicPr>
          <p:nvPr/>
        </p:nvPicPr>
        <p:blipFill>
          <a:blip r:embed="rId10" cstate="print"/>
          <a:srcRect l="28914" t="37665" r="5779" b="11125"/>
          <a:stretch>
            <a:fillRect/>
          </a:stretch>
        </p:blipFill>
        <p:spPr bwMode="auto">
          <a:xfrm>
            <a:off x="8520783" y="3249483"/>
            <a:ext cx="1632370" cy="960052"/>
          </a:xfrm>
          <a:prstGeom prst="rect">
            <a:avLst/>
          </a:prstGeom>
          <a:noFill/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92" name="_x245751016" descr="EMB00000a902eae"/>
          <p:cNvPicPr>
            <a:picLocks noChangeAspect="1" noChangeArrowheads="1"/>
          </p:cNvPicPr>
          <p:nvPr/>
        </p:nvPicPr>
        <p:blipFill>
          <a:blip r:embed="rId11" cstate="print"/>
          <a:srcRect l="17285" t="16522" r="20343" b="30701"/>
          <a:stretch>
            <a:fillRect/>
          </a:stretch>
        </p:blipFill>
        <p:spPr bwMode="auto">
          <a:xfrm>
            <a:off x="4282954" y="5476788"/>
            <a:ext cx="1747142" cy="1109345"/>
          </a:xfrm>
          <a:prstGeom prst="rect">
            <a:avLst/>
          </a:prstGeom>
          <a:noFill/>
        </p:spPr>
      </p:pic>
      <p:sp>
        <p:nvSpPr>
          <p:cNvPr id="31" name="제목 1"/>
          <p:cNvSpPr txBox="1">
            <a:spLocks/>
          </p:cNvSpPr>
          <p:nvPr/>
        </p:nvSpPr>
        <p:spPr>
          <a:xfrm>
            <a:off x="6143368" y="1775636"/>
            <a:ext cx="1707292" cy="778093"/>
          </a:xfrm>
          <a:prstGeom prst="rect">
            <a:avLst/>
          </a:prstGeom>
          <a:ln>
            <a:solidFill>
              <a:schemeClr val="tx1">
                <a:alpha val="81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用嘴咬住手帕的两端，前后来回拉（这时养育着反复说：前，后 ）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제목 1"/>
          <p:cNvSpPr txBox="1">
            <a:spLocks/>
          </p:cNvSpPr>
          <p:nvPr/>
        </p:nvSpPr>
        <p:spPr>
          <a:xfrm>
            <a:off x="6172201" y="2902688"/>
            <a:ext cx="1707292" cy="1006168"/>
          </a:xfrm>
          <a:prstGeom prst="rect">
            <a:avLst/>
          </a:prstGeom>
          <a:ln>
            <a:solidFill>
              <a:schemeClr val="tx1">
                <a:alpha val="82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“</a:t>
            </a:r>
            <a:r>
              <a:rPr lang="en-US" altLang="zh-CN" sz="1200" dirty="0" smtClean="0">
                <a:latin typeface="+mj-lt"/>
                <a:ea typeface="+mj-ea"/>
                <a:cs typeface="+mj-cs"/>
              </a:rPr>
              <a:t>00 </a:t>
            </a:r>
            <a:r>
              <a:rPr lang="zh-CN" altLang="en-US" sz="1200" dirty="0" smtClean="0">
                <a:latin typeface="+mj-lt"/>
                <a:ea typeface="+mj-ea"/>
                <a:cs typeface="+mj-cs"/>
              </a:rPr>
              <a:t>你往后去啦”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“妈妈往前去了”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“渐渐的往后去”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“往后倾斜”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注意调节力度</a:t>
            </a:r>
            <a:endParaRPr kumimoji="0" lang="ko-KR" altLang="en-US" sz="12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제목 1"/>
          <p:cNvSpPr txBox="1">
            <a:spLocks/>
          </p:cNvSpPr>
          <p:nvPr/>
        </p:nvSpPr>
        <p:spPr>
          <a:xfrm>
            <a:off x="6106298" y="4465673"/>
            <a:ext cx="1707292" cy="488327"/>
          </a:xfrm>
          <a:prstGeom prst="rect">
            <a:avLst/>
          </a:prstGeom>
          <a:ln>
            <a:solidFill>
              <a:schemeClr val="tx1">
                <a:alpha val="82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“</a:t>
            </a:r>
            <a:r>
              <a:rPr lang="en-US" altLang="zh-CN" sz="1200" dirty="0" smtClean="0">
                <a:latin typeface="+mj-lt"/>
                <a:ea typeface="+mj-ea"/>
                <a:cs typeface="+mj-cs"/>
              </a:rPr>
              <a:t>00 </a:t>
            </a:r>
            <a:r>
              <a:rPr lang="zh-CN" altLang="en-US" sz="1200" dirty="0" smtClean="0">
                <a:latin typeface="+mj-lt"/>
                <a:ea typeface="+mj-ea"/>
                <a:cs typeface="+mj-cs"/>
              </a:rPr>
              <a:t>脸靠近”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“妈妈的脸渐渐靠远”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제목 1"/>
          <p:cNvSpPr txBox="1">
            <a:spLocks/>
          </p:cNvSpPr>
          <p:nvPr/>
        </p:nvSpPr>
        <p:spPr>
          <a:xfrm>
            <a:off x="6139249" y="5773478"/>
            <a:ext cx="1707292" cy="705581"/>
          </a:xfrm>
          <a:prstGeom prst="rect">
            <a:avLst/>
          </a:prstGeom>
          <a:ln>
            <a:solidFill>
              <a:schemeClr val="tx1">
                <a:alpha val="80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要是孩子用牙齿吃力的情况，也可以用手拉扯的方法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제목 1"/>
          <p:cNvSpPr txBox="1">
            <a:spLocks/>
          </p:cNvSpPr>
          <p:nvPr/>
        </p:nvSpPr>
        <p:spPr>
          <a:xfrm>
            <a:off x="1863811" y="1763369"/>
            <a:ext cx="1707292" cy="10910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342900" indent="-342900" algn="just"/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제목 1"/>
          <p:cNvSpPr txBox="1">
            <a:spLocks/>
          </p:cNvSpPr>
          <p:nvPr/>
        </p:nvSpPr>
        <p:spPr>
          <a:xfrm>
            <a:off x="1990731" y="1945758"/>
            <a:ext cx="1707292" cy="777034"/>
          </a:xfrm>
          <a:prstGeom prst="rect">
            <a:avLst/>
          </a:prstGeom>
          <a:ln>
            <a:solidFill>
              <a:schemeClr val="tx1">
                <a:alpha val="81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手帕拔河活动的简单说没（先说明：用牙齿会有些危险）需要调节好力度</a:t>
            </a:r>
            <a:endParaRPr kumimoji="0" lang="ko-KR" altLang="en-US" sz="12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제목 1"/>
          <p:cNvSpPr txBox="1">
            <a:spLocks/>
          </p:cNvSpPr>
          <p:nvPr/>
        </p:nvSpPr>
        <p:spPr>
          <a:xfrm>
            <a:off x="1957492" y="4093534"/>
            <a:ext cx="1740244" cy="1113253"/>
          </a:xfrm>
          <a:prstGeom prst="rect">
            <a:avLst/>
          </a:prstGeom>
          <a:ln>
            <a:solidFill>
              <a:schemeClr val="tx1">
                <a:alpha val="78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为刺激兴趣和眼睛对视，用手绢做出滑稽的表情，诱导眼睛对视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*儿童和养育者可以轮流做</a:t>
            </a:r>
            <a:endParaRPr kumimoji="0" lang="ko-KR" altLang="en-US" sz="12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제목 1"/>
          <p:cNvSpPr txBox="1">
            <a:spLocks/>
          </p:cNvSpPr>
          <p:nvPr/>
        </p:nvSpPr>
        <p:spPr>
          <a:xfrm>
            <a:off x="10195331" y="1977655"/>
            <a:ext cx="1861990" cy="549733"/>
          </a:xfrm>
          <a:prstGeom prst="rect">
            <a:avLst/>
          </a:prstGeom>
          <a:ln>
            <a:solidFill>
              <a:schemeClr val="tx1">
                <a:alpha val="81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咬住的手帕，用力轻轻拉，诱导对方向前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" name="제목 1"/>
          <p:cNvSpPr txBox="1">
            <a:spLocks/>
          </p:cNvSpPr>
          <p:nvPr/>
        </p:nvSpPr>
        <p:spPr>
          <a:xfrm>
            <a:off x="10237573" y="3540641"/>
            <a:ext cx="1806146" cy="545327"/>
          </a:xfrm>
          <a:prstGeom prst="rect">
            <a:avLst/>
          </a:prstGeom>
          <a:ln>
            <a:solidFill>
              <a:schemeClr val="tx1">
                <a:alpha val="80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dirty="0" smtClean="0">
                <a:latin typeface="+mj-lt"/>
                <a:ea typeface="+mj-ea"/>
                <a:cs typeface="+mj-cs"/>
              </a:rPr>
              <a:t>把咬住的手帕放开，诱导对方就会向后倒下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제목 1"/>
          <p:cNvSpPr txBox="1">
            <a:spLocks/>
          </p:cNvSpPr>
          <p:nvPr/>
        </p:nvSpPr>
        <p:spPr>
          <a:xfrm>
            <a:off x="10254049" y="4986670"/>
            <a:ext cx="1806146" cy="660369"/>
          </a:xfrm>
          <a:prstGeom prst="rect">
            <a:avLst/>
          </a:prstGeom>
          <a:ln>
            <a:solidFill>
              <a:schemeClr val="tx1">
                <a:alpha val="78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zh-CN" altLang="en-US" sz="1200" u="sng" dirty="0" smtClean="0">
                <a:solidFill>
                  <a:srgbClr val="FF0000"/>
                </a:solidFill>
              </a:rPr>
              <a:t>为了防止事故，在孩子和养育者的后面，一定放上厚厚的垫子和被子</a:t>
            </a:r>
            <a:endParaRPr lang="ko-KR" altLang="en-US" sz="1200" u="sng" dirty="0">
              <a:solidFill>
                <a:srgbClr val="FF0000"/>
              </a:solidFill>
            </a:endParaRPr>
          </a:p>
        </p:txBody>
      </p:sp>
      <p:pic>
        <p:nvPicPr>
          <p:cNvPr id="43" name="_x259634912" descr="EMB0000168806f6"/>
          <p:cNvPicPr>
            <a:picLocks noChangeAspect="1" noChangeArrowheads="1"/>
          </p:cNvPicPr>
          <p:nvPr/>
        </p:nvPicPr>
        <p:blipFill>
          <a:blip r:embed="rId12" cstate="print"/>
          <a:srcRect l="12135" t="36607" r="37065" b="36081"/>
          <a:stretch>
            <a:fillRect/>
          </a:stretch>
        </p:blipFill>
        <p:spPr bwMode="auto">
          <a:xfrm>
            <a:off x="0" y="-1"/>
            <a:ext cx="2383138" cy="74140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44" name="_x259634912" descr="EMB0000168806f6"/>
          <p:cNvPicPr>
            <a:picLocks noChangeAspect="1" noChangeArrowheads="1"/>
          </p:cNvPicPr>
          <p:nvPr/>
        </p:nvPicPr>
        <p:blipFill>
          <a:blip r:embed="rId12" cstate="print"/>
          <a:srcRect l="12135" t="36607" r="37065" b="36081"/>
          <a:stretch>
            <a:fillRect/>
          </a:stretch>
        </p:blipFill>
        <p:spPr bwMode="auto">
          <a:xfrm>
            <a:off x="9808862" y="0"/>
            <a:ext cx="2383138" cy="74140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="" xmlns:p14="http://schemas.microsoft.com/office/powerpoint/2010/main" val="413544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1440</Words>
  <Application>Microsoft Office PowerPoint</Application>
  <PresentationFormat>사용자 지정</PresentationFormat>
  <Paragraphs>97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</dc:creator>
  <cp:lastModifiedBy>안은선</cp:lastModifiedBy>
  <cp:revision>74</cp:revision>
  <dcterms:created xsi:type="dcterms:W3CDTF">2020-07-21T01:25:25Z</dcterms:created>
  <dcterms:modified xsi:type="dcterms:W3CDTF">2020-07-27T00:29:13Z</dcterms:modified>
</cp:coreProperties>
</file>