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6"/>
  </p:handoutMasterIdLst>
  <p:sldIdLst>
    <p:sldId id="256" r:id="rId2"/>
    <p:sldId id="257" r:id="rId3"/>
    <p:sldId id="274" r:id="rId4"/>
    <p:sldId id="283" r:id="rId5"/>
    <p:sldId id="275" r:id="rId6"/>
    <p:sldId id="265" r:id="rId7"/>
    <p:sldId id="284" r:id="rId8"/>
    <p:sldId id="263" r:id="rId9"/>
    <p:sldId id="270" r:id="rId10"/>
    <p:sldId id="258" r:id="rId11"/>
    <p:sldId id="268" r:id="rId12"/>
    <p:sldId id="277" r:id="rId13"/>
    <p:sldId id="261" r:id="rId14"/>
    <p:sldId id="279" r:id="rId15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A3BC3-EC2C-4EEE-AA79-AE97AF92F938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4459B-F027-4E48-AE9F-A8D94B8351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26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F22A69F-DD2F-4596-A875-453360908957}" type="datetimeFigureOut">
              <a:rPr lang="ko-KR" altLang="en-US" smtClean="0"/>
              <a:t>2021-01-19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27FD13-B6C6-4FB4-92CC-D18CA526AE6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1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8352928" cy="5976664"/>
          </a:xfrm>
        </p:spPr>
        <p:txBody>
          <a:bodyPr/>
          <a:lstStyle/>
          <a:p>
            <a:pPr algn="ctr"/>
            <a:r>
              <a:rPr lang="en-US" altLang="ko-KR" sz="88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88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</a:t>
            </a:r>
            <a:r>
              <a:rPr lang="en-US" altLang="ko-KR" sz="10000" dirty="0" smtClean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/>
            </a:r>
            <a:br>
              <a:rPr lang="en-US" altLang="ko-KR" sz="10000" dirty="0" smtClean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</a:br>
            <a:r>
              <a:rPr lang="ko-KR" altLang="en-US" sz="720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방문교육지도사</a:t>
            </a:r>
            <a:r>
              <a:rPr lang="en-US" altLang="ko-KR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/>
            </a:r>
            <a:br>
              <a:rPr lang="en-US" altLang="ko-KR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</a:br>
            <a:r>
              <a:rPr lang="ko-KR" altLang="en-US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오리엔테이션</a:t>
            </a:r>
            <a:r>
              <a:rPr lang="en-US" altLang="ko-KR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/>
            </a:r>
            <a:br>
              <a:rPr lang="en-US" altLang="ko-KR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</a:br>
            <a:r>
              <a:rPr lang="en-US" altLang="ko-KR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/>
            </a:r>
            <a:br>
              <a:rPr lang="en-US" altLang="ko-KR" sz="7200" dirty="0" smtClean="0">
                <a:latin typeface="HY강B" panose="02030600000101010101" pitchFamily="18" charset="-127"/>
                <a:ea typeface="HY강B" panose="02030600000101010101" pitchFamily="18" charset="-127"/>
              </a:rPr>
            </a:br>
            <a:r>
              <a:rPr lang="ko-KR" altLang="en-US" sz="3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일시 </a:t>
            </a:r>
            <a:r>
              <a:rPr lang="en-US" altLang="ko-KR" sz="3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: 2021. 1. 22(</a:t>
            </a:r>
            <a:r>
              <a:rPr lang="ko-KR" altLang="en-US" sz="3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금</a:t>
            </a:r>
            <a:r>
              <a:rPr lang="en-US" altLang="ko-KR" sz="32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) 10:00~12:00</a:t>
            </a:r>
            <a:r>
              <a:rPr lang="en-US" altLang="ko-KR" sz="3200" dirty="0">
                <a:latin typeface="HY강B" panose="02030600000101010101" pitchFamily="18" charset="-127"/>
                <a:ea typeface="HY강B" panose="02030600000101010101" pitchFamily="18" charset="-127"/>
              </a:rPr>
              <a:t/>
            </a:r>
            <a:br>
              <a:rPr lang="en-US" altLang="ko-KR" sz="3200" dirty="0">
                <a:latin typeface="HY강B" panose="02030600000101010101" pitchFamily="18" charset="-127"/>
                <a:ea typeface="HY강B" panose="02030600000101010101" pitchFamily="18" charset="-127"/>
              </a:rPr>
            </a:br>
            <a:endParaRPr lang="ko-KR" altLang="en-US" sz="36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595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20689"/>
            <a:ext cx="7125113" cy="1608111"/>
          </a:xfrm>
        </p:spPr>
        <p:txBody>
          <a:bodyPr/>
          <a:lstStyle/>
          <a:p>
            <a:pPr algn="ctr"/>
            <a:r>
              <a:rPr lang="en-US" altLang="ko-KR" sz="28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28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 방문교육서비스 본인부담금 적용</a:t>
            </a:r>
            <a:endParaRPr lang="ko-KR" altLang="en-US" sz="2800" dirty="0">
              <a:solidFill>
                <a:schemeClr val="tx1"/>
              </a:solidFill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764704"/>
            <a:ext cx="7125112" cy="5976663"/>
          </a:xfrm>
        </p:spPr>
        <p:txBody>
          <a:bodyPr/>
          <a:lstStyle/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endParaRPr lang="en-US" altLang="ko-KR" b="1" dirty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본인부담금 적용 서비스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smtClean="0"/>
              <a:t>한국어교육서비스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부모교육서비스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자녀생활서비스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이용신청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smtClean="0"/>
              <a:t>정부지원신청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서비스 대상자의 주민등록상 주소지 관할 읍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동 행정복지센터에 신청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정부지원금 및 본인부담금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pPr>
              <a:buFontTx/>
              <a:buChar char="-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서비스 시간당 단가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13,620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회당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27,240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)/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주휴포함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정부지원금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시간당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9,540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 또는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13,620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 차등 지원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소득기준에 따라 시간당 본인부담금 차등 부담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소득기준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가구별 건강보험료 본인부담 부과액 적용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93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1656184"/>
          </a:xfrm>
        </p:spPr>
        <p:txBody>
          <a:bodyPr/>
          <a:lstStyle/>
          <a:p>
            <a:pPr algn="ctr"/>
            <a:r>
              <a:rPr lang="en-US" altLang="ko-KR" sz="4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4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년 활동계획서 작성</a:t>
            </a:r>
            <a:endParaRPr lang="ko-KR" altLang="en-US" sz="2800" dirty="0"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43609" y="1878522"/>
            <a:ext cx="7125112" cy="3528391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2400" b="1" dirty="0" smtClean="0"/>
              <a:t>- </a:t>
            </a:r>
            <a:r>
              <a:rPr lang="ko-KR" altLang="en-US" sz="2400" b="1" dirty="0" smtClean="0"/>
              <a:t>매달 수업 진행하는 대상자 수업 일정 작성</a:t>
            </a:r>
            <a:endParaRPr lang="en-US" altLang="ko-KR" sz="2400" b="1" dirty="0" smtClean="0"/>
          </a:p>
          <a:p>
            <a:pPr marL="0" indent="0">
              <a:buNone/>
            </a:pPr>
            <a:r>
              <a:rPr lang="en-US" altLang="ko-KR" sz="2400" b="1" dirty="0" smtClean="0"/>
              <a:t>- </a:t>
            </a:r>
            <a:r>
              <a:rPr lang="ko-KR" altLang="en-US" sz="2400" b="1" dirty="0" smtClean="0"/>
              <a:t>보충수업 일정 기재하지 않음</a:t>
            </a:r>
            <a:endParaRPr lang="en-US" altLang="ko-KR" sz="2400" b="1" dirty="0" smtClean="0"/>
          </a:p>
          <a:p>
            <a:pPr marL="0" indent="0">
              <a:buNone/>
            </a:pPr>
            <a:r>
              <a:rPr lang="en-US" altLang="ko-KR" sz="2400" b="1" dirty="0" smtClean="0"/>
              <a:t>- </a:t>
            </a:r>
            <a:r>
              <a:rPr lang="ko-KR" altLang="en-US" sz="2400" b="1" dirty="0" smtClean="0"/>
              <a:t>공휴일 수업 일정 계획만 작성 </a:t>
            </a:r>
            <a:endParaRPr lang="en-US" altLang="ko-KR" sz="2400" b="1" dirty="0" smtClean="0"/>
          </a:p>
          <a:p>
            <a:pPr>
              <a:buFont typeface="Wingdings"/>
              <a:buChar char="Ø"/>
            </a:pPr>
            <a:endParaRPr lang="en-US" altLang="ko-KR" sz="1100" dirty="0" smtClean="0"/>
          </a:p>
        </p:txBody>
      </p:sp>
    </p:spTree>
    <p:extLst>
      <p:ext uri="{BB962C8B-B14F-4D97-AF65-F5344CB8AC3E}">
        <p14:creationId xmlns:p14="http://schemas.microsoft.com/office/powerpoint/2010/main" val="370615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20689"/>
            <a:ext cx="7125113" cy="924475"/>
          </a:xfrm>
        </p:spPr>
        <p:txBody>
          <a:bodyPr/>
          <a:lstStyle/>
          <a:p>
            <a:pPr algn="ctr"/>
            <a:r>
              <a:rPr lang="en-US" altLang="ko-KR" sz="4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4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년 서비스 확인서</a:t>
            </a:r>
            <a:r>
              <a:rPr lang="en-US" altLang="ko-KR" sz="4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4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예시</a:t>
            </a:r>
            <a:r>
              <a:rPr lang="en-US" altLang="ko-KR" sz="44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4400" dirty="0"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1124744"/>
            <a:ext cx="7125112" cy="5256583"/>
          </a:xfrm>
        </p:spPr>
        <p:txBody>
          <a:bodyPr/>
          <a:lstStyle/>
          <a:p>
            <a:pPr marL="0" indent="0">
              <a:buNone/>
            </a:pPr>
            <a:endParaRPr lang="en-US" altLang="ko-KR" sz="1200" dirty="0" smtClean="0"/>
          </a:p>
          <a:p>
            <a:pPr>
              <a:buFont typeface="Wingdings"/>
              <a:buChar char="Ø"/>
            </a:pPr>
            <a:endParaRPr lang="en-US" altLang="ko-KR" sz="1100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8770"/>
            <a:ext cx="8928992" cy="551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473168" cy="900540"/>
          </a:xfrm>
        </p:spPr>
        <p:txBody>
          <a:bodyPr/>
          <a:lstStyle/>
          <a:p>
            <a:pPr algn="ctr"/>
            <a:r>
              <a:rPr lang="ko-KR" altLang="en-US" sz="4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   중단 사유서  </a:t>
            </a:r>
            <a:r>
              <a:rPr lang="en-US" altLang="ko-KR" sz="4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/   </a:t>
            </a:r>
            <a:r>
              <a:rPr lang="ko-KR" altLang="en-US" sz="400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일시중단</a:t>
            </a:r>
            <a:r>
              <a:rPr lang="ko-KR" altLang="en-US" sz="4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사유서</a:t>
            </a:r>
            <a:endParaRPr lang="ko-KR" altLang="en-US" sz="4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12" y="945163"/>
            <a:ext cx="4104456" cy="5692747"/>
          </a:xfr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45164"/>
            <a:ext cx="4152688" cy="569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17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9" y="0"/>
            <a:ext cx="8568952" cy="924475"/>
          </a:xfrm>
        </p:spPr>
        <p:txBody>
          <a:bodyPr/>
          <a:lstStyle/>
          <a:p>
            <a:pPr algn="ctr"/>
            <a:r>
              <a:rPr lang="ko-KR" altLang="en-US" sz="3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방문교육서비스 중지 후 </a:t>
            </a:r>
            <a:r>
              <a:rPr lang="ko-KR" altLang="en-US" sz="360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재연계</a:t>
            </a:r>
            <a:r>
              <a:rPr lang="ko-KR" altLang="en-US" sz="36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신청서</a:t>
            </a:r>
            <a:endParaRPr lang="ko-KR" altLang="en-US" sz="3600" dirty="0"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1124744"/>
            <a:ext cx="7125112" cy="5256583"/>
          </a:xfrm>
        </p:spPr>
        <p:txBody>
          <a:bodyPr/>
          <a:lstStyle/>
          <a:p>
            <a:pPr marL="0" indent="0">
              <a:buNone/>
            </a:pPr>
            <a:endParaRPr lang="en-US" altLang="ko-KR" sz="1200" dirty="0" smtClean="0"/>
          </a:p>
          <a:p>
            <a:pPr>
              <a:buFont typeface="Wingdings"/>
              <a:buChar char="Ø"/>
            </a:pPr>
            <a:endParaRPr lang="en-US" altLang="ko-KR" sz="1100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44854"/>
            <a:ext cx="5832648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7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0689"/>
            <a:ext cx="8136904" cy="924475"/>
          </a:xfrm>
        </p:spPr>
        <p:txBody>
          <a:bodyPr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 변경 내용</a:t>
            </a:r>
            <a:endParaRPr lang="ko-KR" altLang="en-US" sz="5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807361"/>
            <a:ext cx="856895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본인부담금 적용 사업</a:t>
            </a:r>
            <a:r>
              <a:rPr lang="en-US" altLang="ko-KR" b="1" dirty="0"/>
              <a:t>]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한국어교육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부모교육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자녀생활서비스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사업대상</a:t>
            </a:r>
            <a:r>
              <a:rPr lang="en-US" altLang="ko-KR" b="1" dirty="0" smtClean="0"/>
              <a:t>]</a:t>
            </a:r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자녀생활서비스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만 </a:t>
            </a:r>
            <a:r>
              <a:rPr lang="en-US" altLang="ko-KR" b="1" dirty="0" smtClean="0"/>
              <a:t>3</a:t>
            </a:r>
            <a:r>
              <a:rPr lang="ko-KR" altLang="en-US" b="1" dirty="0" smtClean="0"/>
              <a:t>세</a:t>
            </a:r>
            <a:r>
              <a:rPr lang="en-US" altLang="ko-KR" b="1" dirty="0" smtClean="0"/>
              <a:t>~</a:t>
            </a:r>
            <a:r>
              <a:rPr lang="ko-KR" altLang="en-US" b="1" dirty="0" smtClean="0"/>
              <a:t>만</a:t>
            </a:r>
            <a:r>
              <a:rPr lang="en-US" altLang="ko-KR" b="1" dirty="0" smtClean="0"/>
              <a:t>12</a:t>
            </a:r>
            <a:r>
              <a:rPr lang="ko-KR" altLang="en-US" b="1" dirty="0" smtClean="0"/>
              <a:t>세 이하</a:t>
            </a:r>
            <a:r>
              <a:rPr lang="en-US" altLang="ko-KR" b="1" dirty="0" smtClean="0"/>
              <a:t>, </a:t>
            </a:r>
            <a:r>
              <a:rPr lang="ko-KR" altLang="en-US" b="1" u="sng" dirty="0" smtClean="0"/>
              <a:t>초등학교 재학 중인 아동의 경우 </a:t>
            </a:r>
            <a:r>
              <a:rPr lang="en-US" altLang="ko-KR" b="1" u="sng" dirty="0" smtClean="0"/>
              <a:t>12</a:t>
            </a:r>
            <a:r>
              <a:rPr lang="ko-KR" altLang="en-US" b="1" u="sng" dirty="0" smtClean="0"/>
              <a:t>세를 </a:t>
            </a:r>
            <a:endParaRPr lang="en-US" altLang="ko-KR" b="1" u="sng" dirty="0" smtClean="0"/>
          </a:p>
          <a:p>
            <a:pPr marL="0" indent="0">
              <a:buNone/>
            </a:pPr>
            <a:r>
              <a:rPr lang="ko-KR" altLang="en-US" b="1" u="sng" dirty="0" smtClean="0"/>
              <a:t>초과하여도 사업대상에 포함</a:t>
            </a:r>
            <a:endParaRPr lang="en-US" altLang="ko-KR" b="1" u="sng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서비스 제공기간</a:t>
            </a:r>
            <a:r>
              <a:rPr lang="en-US" altLang="ko-KR" b="1" dirty="0" smtClean="0"/>
              <a:t>]</a:t>
            </a:r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특별한 사유가 인정되는 경우</a:t>
            </a:r>
            <a:r>
              <a:rPr lang="en-US" altLang="ko-KR" b="1" dirty="0" smtClean="0"/>
              <a:t>, (</a:t>
            </a:r>
            <a:r>
              <a:rPr lang="ko-KR" altLang="en-US" b="1" dirty="0" smtClean="0"/>
              <a:t>최대</a:t>
            </a:r>
            <a:r>
              <a:rPr lang="en-US" altLang="ko-KR" b="1" dirty="0" smtClean="0"/>
              <a:t>6</a:t>
            </a:r>
            <a:r>
              <a:rPr lang="ko-KR" altLang="en-US" b="1" dirty="0" smtClean="0"/>
              <a:t>개월</a:t>
            </a:r>
            <a:r>
              <a:rPr lang="en-US" altLang="ko-KR" b="1" dirty="0" smtClean="0"/>
              <a:t>, 40</a:t>
            </a:r>
            <a:r>
              <a:rPr lang="ko-KR" altLang="en-US" b="1" dirty="0" smtClean="0"/>
              <a:t>회기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가능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부모교육 제외</a:t>
            </a:r>
            <a:r>
              <a:rPr lang="en-US" altLang="ko-KR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9601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0689"/>
            <a:ext cx="8136904" cy="1464095"/>
          </a:xfrm>
        </p:spPr>
        <p:txBody>
          <a:bodyPr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 변경 내용</a:t>
            </a:r>
            <a:endParaRPr lang="ko-KR" altLang="en-US" sz="5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31331"/>
            <a:ext cx="8568952" cy="61266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err="1" smtClean="0"/>
              <a:t>생활지도사</a:t>
            </a:r>
            <a:r>
              <a:rPr lang="ko-KR" altLang="en-US" b="1" dirty="0" smtClean="0"/>
              <a:t> 자격기준</a:t>
            </a:r>
            <a:r>
              <a:rPr lang="en-US" altLang="ko-KR" b="1" dirty="0" smtClean="0"/>
              <a:t>]</a:t>
            </a:r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err="1" smtClean="0"/>
              <a:t>건가가정사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보육교사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교원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유치원교사자격 포함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자격을 보유한 전문학사 이상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양성교육 시간</a:t>
            </a:r>
            <a:r>
              <a:rPr lang="en-US" altLang="ko-KR" b="1" dirty="0" smtClean="0"/>
              <a:t>]</a:t>
            </a:r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교육시간</a:t>
            </a:r>
            <a:r>
              <a:rPr lang="en-US" altLang="ko-KR" b="1" dirty="0" smtClean="0"/>
              <a:t>: 60</a:t>
            </a:r>
            <a:r>
              <a:rPr lang="ko-KR" altLang="en-US" b="1" dirty="0" smtClean="0"/>
              <a:t>시간</a:t>
            </a:r>
            <a:r>
              <a:rPr lang="en-US" altLang="ko-KR" b="1" dirty="0" smtClean="0"/>
              <a:t>-&gt;25</a:t>
            </a:r>
            <a:r>
              <a:rPr lang="ko-KR" altLang="en-US" b="1" dirty="0" smtClean="0"/>
              <a:t>시간으로 변경</a:t>
            </a:r>
            <a:endParaRPr lang="en-US" altLang="ko-KR" b="1" dirty="0" smtClean="0"/>
          </a:p>
          <a:p>
            <a:pPr>
              <a:buFontTx/>
              <a:buChar char="-"/>
            </a:pPr>
            <a:endParaRPr lang="en-US" altLang="ko-KR" b="1" dirty="0"/>
          </a:p>
          <a:p>
            <a:pPr>
              <a:buFontTx/>
              <a:buChar char="-"/>
            </a:pPr>
            <a:endParaRPr lang="en-US" altLang="ko-KR" b="1" dirty="0" smtClean="0"/>
          </a:p>
          <a:p>
            <a:pPr>
              <a:buFontTx/>
              <a:buChar char="-"/>
            </a:pPr>
            <a:endParaRPr lang="en-US" altLang="ko-KR" b="1" dirty="0"/>
          </a:p>
          <a:p>
            <a:pPr>
              <a:buFontTx/>
              <a:buChar char="-"/>
            </a:pPr>
            <a:endParaRPr lang="en-US" altLang="ko-KR" b="1" dirty="0" smtClean="0"/>
          </a:p>
          <a:p>
            <a:pPr>
              <a:buFontTx/>
              <a:buChar char="-"/>
            </a:pPr>
            <a:endParaRPr lang="en-US" altLang="ko-KR" b="1" dirty="0"/>
          </a:p>
          <a:p>
            <a:pPr>
              <a:buFontTx/>
              <a:buChar char="-"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한국어교재 개편에 따른 한국어 전문교육</a:t>
            </a:r>
            <a:r>
              <a:rPr lang="en-US" altLang="ko-KR" b="1" dirty="0" smtClean="0"/>
              <a:t>(4</a:t>
            </a:r>
            <a:r>
              <a:rPr lang="ko-KR" altLang="en-US" b="1" dirty="0" smtClean="0"/>
              <a:t>시간</a:t>
            </a:r>
            <a:r>
              <a:rPr lang="en-US" altLang="ko-KR" b="1" dirty="0" smtClean="0"/>
              <a:t>): </a:t>
            </a:r>
            <a:r>
              <a:rPr lang="ko-KR" altLang="en-US" b="1" dirty="0" err="1" smtClean="0"/>
              <a:t>한국어지도사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필참</a:t>
            </a:r>
            <a:r>
              <a:rPr lang="en-US" altLang="ko-KR" b="1" dirty="0" smtClean="0"/>
              <a:t>.</a:t>
            </a:r>
          </a:p>
          <a:p>
            <a:pPr marL="0" indent="0">
              <a:buNone/>
            </a:pPr>
            <a:endParaRPr lang="en-US" altLang="ko-KR" b="1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45024"/>
            <a:ext cx="7416824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2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0689"/>
            <a:ext cx="8136904" cy="1464095"/>
          </a:xfrm>
        </p:spPr>
        <p:txBody>
          <a:bodyPr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 변경 내용</a:t>
            </a:r>
            <a:endParaRPr lang="ko-KR" altLang="en-US" sz="5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31331"/>
            <a:ext cx="8568952" cy="61266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법정의무 교육</a:t>
            </a:r>
            <a:r>
              <a:rPr lang="en-US" altLang="ko-KR" b="1" dirty="0" smtClean="0"/>
              <a:t>] </a:t>
            </a:r>
            <a:r>
              <a:rPr lang="ko-KR" altLang="en-US" b="1" dirty="0" smtClean="0"/>
              <a:t>총 </a:t>
            </a:r>
            <a:r>
              <a:rPr lang="en-US" altLang="ko-KR" b="1" dirty="0" smtClean="0"/>
              <a:t>10</a:t>
            </a:r>
            <a:r>
              <a:rPr lang="ko-KR" altLang="en-US" b="1" dirty="0" smtClean="0"/>
              <a:t>개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성희롱</a:t>
            </a:r>
            <a:r>
              <a:rPr lang="en-US" altLang="ko-KR" b="1" dirty="0" smtClean="0"/>
              <a:t>, </a:t>
            </a:r>
            <a:r>
              <a:rPr lang="ko-KR" altLang="en-US" b="1" dirty="0" err="1" smtClean="0"/>
              <a:t>성매매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성폭력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가정폭력</a:t>
            </a:r>
            <a:r>
              <a:rPr lang="en-US" altLang="ko-KR" b="1" dirty="0"/>
              <a:t> </a:t>
            </a:r>
            <a:r>
              <a:rPr lang="ko-KR" altLang="en-US" b="1" dirty="0" smtClean="0"/>
              <a:t>예방교육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아동학대 신고의무자교육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노인학대 예방 및 신고의무 관련 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장애인학대 및 장애인대상 성범죄 예방 및 신고의무 관련 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장애인인식개선교육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개인정보보호교육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긴급복지지원 신고의무자 교육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유형별 소득기준 및 서비스 본인부담금</a:t>
            </a:r>
            <a:r>
              <a:rPr lang="en-US" altLang="ko-KR" b="1" dirty="0" smtClean="0"/>
              <a:t>]</a:t>
            </a:r>
            <a:endParaRPr lang="en-US" altLang="ko-KR" b="1" dirty="0"/>
          </a:p>
          <a:p>
            <a:pPr>
              <a:buFontTx/>
              <a:buChar char="-"/>
            </a:pPr>
            <a:endParaRPr lang="en-US" altLang="ko-KR" b="1" dirty="0" smtClean="0"/>
          </a:p>
          <a:p>
            <a:pPr>
              <a:buFontTx/>
              <a:buChar char="-"/>
            </a:pPr>
            <a:endParaRPr lang="en-US" altLang="ko-KR" b="1" dirty="0"/>
          </a:p>
          <a:p>
            <a:pPr>
              <a:buFontTx/>
              <a:buChar char="-"/>
            </a:pPr>
            <a:endParaRPr lang="en-US" altLang="ko-KR" b="1" dirty="0" smtClean="0"/>
          </a:p>
          <a:p>
            <a:pPr>
              <a:buFontTx/>
              <a:buChar char="-"/>
            </a:pPr>
            <a:endParaRPr lang="en-US" altLang="ko-KR" b="1" dirty="0"/>
          </a:p>
          <a:p>
            <a:pPr>
              <a:buFontTx/>
              <a:buChar char="-"/>
            </a:pP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49080"/>
            <a:ext cx="7380820" cy="207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0689"/>
            <a:ext cx="8136904" cy="1176063"/>
          </a:xfrm>
        </p:spPr>
        <p:txBody>
          <a:bodyPr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 </a:t>
            </a:r>
            <a:r>
              <a:rPr lang="ko-KR" altLang="en-US" sz="50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방문지도사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활동</a:t>
            </a:r>
            <a:endParaRPr lang="ko-KR" altLang="en-US" sz="5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1845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err="1" smtClean="0"/>
              <a:t>방문교육지도사</a:t>
            </a:r>
            <a:r>
              <a:rPr lang="ko-KR" altLang="en-US" b="1" dirty="0" smtClean="0"/>
              <a:t> 활동</a:t>
            </a:r>
            <a:r>
              <a:rPr lang="en-US" altLang="ko-KR" b="1" dirty="0" smtClean="0"/>
              <a:t>]</a:t>
            </a:r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활동기간 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연중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dirty="0" smtClean="0">
                <a:latin typeface="HY얕은샘물M" panose="02030600000101010101" pitchFamily="18" charset="-127"/>
                <a:ea typeface="HY얕은샘물M" panose="02030600000101010101" pitchFamily="18" charset="-127"/>
              </a:rPr>
              <a:t>★ </a:t>
            </a:r>
            <a:r>
              <a:rPr lang="ko-KR" altLang="en-US" b="1" dirty="0" smtClean="0"/>
              <a:t>연중사업으로 방학기간 별도 없음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dirty="0">
                <a:latin typeface="HY얕은샘물M" panose="02030600000101010101" pitchFamily="18" charset="-127"/>
                <a:ea typeface="HY얕은샘물M" panose="02030600000101010101" pitchFamily="18" charset="-127"/>
              </a:rPr>
              <a:t>★ </a:t>
            </a:r>
            <a:r>
              <a:rPr lang="ko-KR" altLang="en-US" b="1" dirty="0" smtClean="0"/>
              <a:t>서비스종료 후 다음주 서비스대기가정 연계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서비스종료 예정 </a:t>
            </a:r>
            <a:r>
              <a:rPr lang="en-US" altLang="ko-KR" b="1" dirty="0" smtClean="0"/>
              <a:t>2</a:t>
            </a:r>
            <a:r>
              <a:rPr lang="ko-KR" altLang="en-US" b="1" dirty="0" smtClean="0"/>
              <a:t>주</a:t>
            </a:r>
            <a:r>
              <a:rPr lang="en-US" altLang="ko-KR" b="1" dirty="0" smtClean="0"/>
              <a:t>(4</a:t>
            </a:r>
            <a:r>
              <a:rPr lang="ko-KR" altLang="en-US" b="1" dirty="0" smtClean="0"/>
              <a:t>회기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전 </a:t>
            </a:r>
            <a:r>
              <a:rPr lang="ko-KR" altLang="en-US" b="1" dirty="0" err="1" smtClean="0"/>
              <a:t>방문교육지도사는</a:t>
            </a:r>
            <a:r>
              <a:rPr lang="ko-KR" altLang="en-US" b="1" dirty="0" smtClean="0"/>
              <a:t> 센터에 종료예정사항 알림</a:t>
            </a:r>
            <a:r>
              <a:rPr lang="en-US" altLang="ko-KR" b="1" dirty="0" smtClean="0"/>
              <a:t>.</a:t>
            </a:r>
          </a:p>
          <a:p>
            <a:pPr marL="0" indent="0">
              <a:buNone/>
            </a:pPr>
            <a:r>
              <a:rPr lang="en-US" altLang="ko-KR" b="1" dirty="0"/>
              <a:t> 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활동계획서 및 결과보고서 작성</a:t>
            </a:r>
            <a:r>
              <a:rPr lang="en-US" altLang="ko-KR" b="1" dirty="0" smtClean="0"/>
              <a:t>]</a:t>
            </a:r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활동계획서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대상가정 연계 후 </a:t>
            </a:r>
            <a:r>
              <a:rPr lang="en-US" altLang="ko-KR" b="1" dirty="0" smtClean="0"/>
              <a:t>10</a:t>
            </a:r>
            <a:r>
              <a:rPr lang="ko-KR" altLang="en-US" b="1" dirty="0" smtClean="0"/>
              <a:t>일 이내 가족통합시스템에 입력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결과보고서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서비스 종료 후 </a:t>
            </a:r>
            <a:r>
              <a:rPr lang="en-US" altLang="ko-KR" b="1" dirty="0" smtClean="0"/>
              <a:t>10</a:t>
            </a:r>
            <a:r>
              <a:rPr lang="ko-KR" altLang="en-US" b="1" dirty="0" smtClean="0"/>
              <a:t>일 이내 가족통합시스템 입력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사전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사후검사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pPr marL="0" indent="0">
              <a:buNone/>
            </a:pP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한국어교육 배치평가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레벨테스트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한국어교육 성취도평가실시 후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DB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입력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부모교육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자녀생활서비스 사전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사후검사 실시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048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20689"/>
            <a:ext cx="7125113" cy="1752127"/>
          </a:xfrm>
        </p:spPr>
        <p:txBody>
          <a:bodyPr/>
          <a:lstStyle/>
          <a:p>
            <a:pPr algn="ctr"/>
            <a:r>
              <a:rPr lang="en-US" altLang="ko-KR" sz="5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년 </a:t>
            </a:r>
            <a:r>
              <a:rPr lang="ko-KR" altLang="en-US" sz="500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방문지도사</a:t>
            </a:r>
            <a:r>
              <a:rPr lang="ko-KR" altLang="en-US" sz="5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활동</a:t>
            </a:r>
            <a:endParaRPr lang="ko-KR" altLang="en-US" sz="5000" dirty="0"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1196751"/>
            <a:ext cx="7125112" cy="5256585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2000" b="1" dirty="0" smtClean="0"/>
              <a:t>[</a:t>
            </a:r>
            <a:r>
              <a:rPr lang="ko-KR" altLang="en-US" sz="2000" b="1" dirty="0" smtClean="0"/>
              <a:t>실적보고</a:t>
            </a:r>
            <a:r>
              <a:rPr lang="en-US" altLang="ko-KR" sz="2000" b="1" dirty="0" smtClean="0"/>
              <a:t>]</a:t>
            </a:r>
          </a:p>
          <a:p>
            <a:pPr marL="0" indent="0">
              <a:buNone/>
            </a:pP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다음달 </a:t>
            </a:r>
            <a:r>
              <a:rPr lang="en-US" altLang="ko-KR" sz="2000" b="1" dirty="0" smtClean="0"/>
              <a:t>5</a:t>
            </a:r>
            <a:r>
              <a:rPr lang="ko-KR" altLang="en-US" sz="2000" b="1" dirty="0" smtClean="0"/>
              <a:t>일까지 한국건강가정진흥원에 제출</a:t>
            </a:r>
            <a:endParaRPr lang="en-US" altLang="ko-KR" sz="2000" b="1" dirty="0"/>
          </a:p>
          <a:p>
            <a:pPr marL="0" indent="0">
              <a:buNone/>
            </a:pPr>
            <a:endParaRPr lang="en-US" altLang="ko-KR" sz="2000" b="1" dirty="0" smtClean="0"/>
          </a:p>
          <a:p>
            <a:pPr marL="0" indent="0">
              <a:buNone/>
            </a:pPr>
            <a:r>
              <a:rPr lang="en-US" altLang="ko-KR" sz="2000" b="1" dirty="0" smtClean="0"/>
              <a:t>[</a:t>
            </a:r>
            <a:r>
              <a:rPr lang="ko-KR" altLang="en-US" sz="2000" b="1" dirty="0" smtClean="0"/>
              <a:t>활동관리</a:t>
            </a:r>
            <a:r>
              <a:rPr lang="en-US" altLang="ko-KR" sz="2000" b="1" dirty="0" smtClean="0"/>
              <a:t>]</a:t>
            </a:r>
          </a:p>
          <a:p>
            <a:pPr marL="0" indent="0">
              <a:buNone/>
            </a:pP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해당가정에 대한 서비스가 원활히 이루어지도록 센터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방문담당자</a:t>
            </a:r>
            <a:r>
              <a:rPr lang="en-US" altLang="ko-KR" sz="2000" b="1" dirty="0" smtClean="0"/>
              <a:t>)</a:t>
            </a:r>
            <a:r>
              <a:rPr lang="ko-KR" altLang="en-US" sz="2000" b="1" dirty="0" smtClean="0"/>
              <a:t>는 이를 모니터링 하여야 함</a:t>
            </a:r>
            <a:r>
              <a:rPr lang="en-US" altLang="ko-KR" sz="2000" b="1" dirty="0" smtClean="0"/>
              <a:t>.</a:t>
            </a:r>
            <a:endParaRPr lang="en-US" altLang="ko-KR" sz="2000" b="1" dirty="0"/>
          </a:p>
          <a:p>
            <a:pPr marL="0" indent="0">
              <a:buNone/>
            </a:pPr>
            <a:r>
              <a:rPr lang="en-US" altLang="ko-KR" sz="2000" dirty="0" smtClean="0">
                <a:latin typeface="HY얕은샘물M" panose="02030600000101010101" pitchFamily="18" charset="-127"/>
                <a:ea typeface="HY얕은샘물M" panose="02030600000101010101" pitchFamily="18" charset="-127"/>
              </a:rPr>
              <a:t>★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가정 회기 중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회 이상 활동시작 및 종료 등의 상황을 신청자에게 전화 또는 방문을 통해 모니터링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9738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20689"/>
            <a:ext cx="7125113" cy="1752127"/>
          </a:xfrm>
        </p:spPr>
        <p:txBody>
          <a:bodyPr/>
          <a:lstStyle/>
          <a:p>
            <a:pPr algn="ctr"/>
            <a:r>
              <a:rPr lang="en-US" altLang="ko-KR" sz="5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년 </a:t>
            </a:r>
            <a:r>
              <a:rPr lang="ko-KR" altLang="en-US" sz="5000" dirty="0" err="1" smtClean="0">
                <a:latin typeface="HY강B" panose="02030600000101010101" pitchFamily="18" charset="-127"/>
                <a:ea typeface="HY강B" panose="02030600000101010101" pitchFamily="18" charset="-127"/>
              </a:rPr>
              <a:t>방문지도사</a:t>
            </a:r>
            <a:r>
              <a:rPr lang="ko-KR" altLang="en-US" sz="5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활동</a:t>
            </a:r>
            <a:endParaRPr lang="ko-KR" altLang="en-US" sz="5000" dirty="0"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1196751"/>
            <a:ext cx="7125112" cy="5256585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2000" b="1" dirty="0" smtClean="0"/>
              <a:t>[</a:t>
            </a:r>
            <a:r>
              <a:rPr lang="ko-KR" altLang="en-US" sz="2000" b="1" dirty="0" smtClean="0"/>
              <a:t>서비스 중지</a:t>
            </a:r>
            <a:r>
              <a:rPr lang="en-US" altLang="ko-KR" sz="2000" b="1" dirty="0" smtClean="0"/>
              <a:t>]</a:t>
            </a:r>
          </a:p>
          <a:p>
            <a:pPr marL="0" indent="0">
              <a:buNone/>
            </a:pP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사전 협의 없이 수업시간을 </a:t>
            </a:r>
            <a:r>
              <a:rPr lang="en-US" altLang="ko-KR" sz="2000" b="1" dirty="0" smtClean="0"/>
              <a:t>3</a:t>
            </a:r>
            <a:r>
              <a:rPr lang="ko-KR" altLang="en-US" sz="2000" b="1" dirty="0" smtClean="0"/>
              <a:t>회 이상 어긴 경우</a:t>
            </a:r>
            <a:endParaRPr lang="en-US" altLang="ko-KR" sz="2000" b="1" dirty="0" smtClean="0"/>
          </a:p>
          <a:p>
            <a:pPr marL="0" indent="0">
              <a:buNone/>
            </a:pP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무리한 요구가 지속되는 경우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차량지원</a:t>
            </a:r>
            <a:r>
              <a:rPr lang="en-US" altLang="ko-KR" sz="2000" b="1" dirty="0" smtClean="0"/>
              <a:t>, </a:t>
            </a:r>
            <a:r>
              <a:rPr lang="ko-KR" altLang="en-US" sz="2000" b="1" dirty="0" err="1" smtClean="0"/>
              <a:t>경조사등</a:t>
            </a:r>
            <a:r>
              <a:rPr lang="en-US" altLang="ko-KR" sz="2000" b="1" dirty="0" smtClean="0"/>
              <a:t>)</a:t>
            </a:r>
          </a:p>
          <a:p>
            <a:pPr>
              <a:buFontTx/>
              <a:buChar char="-"/>
            </a:pPr>
            <a:r>
              <a:rPr lang="ko-KR" altLang="en-US" sz="2000" b="1" dirty="0" err="1" smtClean="0"/>
              <a:t>지도사</a:t>
            </a:r>
            <a:r>
              <a:rPr lang="ko-KR" altLang="en-US" sz="2000" b="1" dirty="0" smtClean="0"/>
              <a:t> 신체적</a:t>
            </a:r>
            <a:r>
              <a:rPr lang="en-US" altLang="ko-KR" sz="2000" b="1" dirty="0" smtClean="0"/>
              <a:t>.</a:t>
            </a:r>
            <a:r>
              <a:rPr lang="ko-KR" altLang="en-US" sz="2000" b="1" dirty="0" smtClean="0"/>
              <a:t>정신적 피해를 유발하는 경우</a:t>
            </a:r>
            <a:endParaRPr lang="en-US" altLang="ko-KR" sz="2000" b="1" dirty="0" smtClean="0"/>
          </a:p>
          <a:p>
            <a:pPr>
              <a:buFontTx/>
              <a:buChar char="-"/>
            </a:pPr>
            <a:endParaRPr lang="en-US" altLang="ko-KR" sz="2000" b="1" dirty="0" smtClean="0"/>
          </a:p>
          <a:p>
            <a:pPr marL="0" indent="0">
              <a:buNone/>
            </a:pPr>
            <a:r>
              <a:rPr lang="en-US" altLang="ko-KR" sz="2000" b="1" dirty="0" smtClean="0"/>
              <a:t>[</a:t>
            </a:r>
            <a:r>
              <a:rPr lang="ko-KR" altLang="en-US" sz="2000" b="1" dirty="0" smtClean="0"/>
              <a:t>서비스 중지에 따른 제출서류</a:t>
            </a:r>
            <a:r>
              <a:rPr lang="en-US" altLang="ko-KR" sz="2000" b="1" dirty="0" smtClean="0"/>
              <a:t>]</a:t>
            </a:r>
          </a:p>
          <a:p>
            <a:pPr marL="0" indent="0">
              <a:buNone/>
            </a:pP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서비스 제공기간 절반 미만 진행</a:t>
            </a:r>
            <a:r>
              <a:rPr lang="en-US" altLang="ko-KR" sz="2000" b="1" dirty="0" smtClean="0"/>
              <a:t>: </a:t>
            </a:r>
            <a:r>
              <a:rPr lang="ko-KR" altLang="en-US" sz="2000" b="1" dirty="0" smtClean="0"/>
              <a:t>중지사유서</a:t>
            </a:r>
            <a:r>
              <a:rPr lang="en-US" altLang="ko-KR" sz="2000" b="1" dirty="0" smtClean="0"/>
              <a:t>,</a:t>
            </a:r>
            <a:r>
              <a:rPr lang="ko-KR" altLang="en-US" sz="2000" b="1" dirty="0" smtClean="0"/>
              <a:t>결과보고서</a:t>
            </a:r>
            <a:endParaRPr lang="en-US" altLang="ko-KR" sz="2000" b="1" dirty="0" smtClean="0"/>
          </a:p>
          <a:p>
            <a:pPr marL="0" indent="0">
              <a:buNone/>
            </a:pP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서비스 제공기간 절반 이상 진행</a:t>
            </a:r>
            <a:r>
              <a:rPr lang="en-US" altLang="ko-KR" sz="2000" b="1" dirty="0" smtClean="0"/>
              <a:t>: </a:t>
            </a:r>
            <a:r>
              <a:rPr lang="ko-KR" altLang="en-US" sz="2000" b="1" dirty="0" smtClean="0"/>
              <a:t>중지사유서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결과보고서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사후검사지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서비스만족도조사지</a:t>
            </a:r>
            <a:endParaRPr lang="en-US" altLang="ko-KR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0689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20689"/>
            <a:ext cx="7125113" cy="1536103"/>
          </a:xfrm>
        </p:spPr>
        <p:txBody>
          <a:bodyPr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 </a:t>
            </a:r>
            <a:r>
              <a:rPr lang="ko-KR" altLang="en-US" sz="50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지도사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시급 </a:t>
            </a:r>
            <a:endParaRPr lang="ko-KR" altLang="en-US" sz="5000" dirty="0">
              <a:solidFill>
                <a:schemeClr val="tx1"/>
              </a:solidFill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980729"/>
            <a:ext cx="7125112" cy="5184576"/>
          </a:xfrm>
        </p:spPr>
        <p:txBody>
          <a:bodyPr/>
          <a:lstStyle/>
          <a:p>
            <a:pPr marL="0" indent="0">
              <a:buNone/>
            </a:pPr>
            <a:r>
              <a:rPr lang="en-US" altLang="ko-KR" b="1" dirty="0" smtClean="0"/>
              <a:t>[2021</a:t>
            </a:r>
            <a:r>
              <a:rPr lang="ko-KR" altLang="en-US" b="1" dirty="0" smtClean="0"/>
              <a:t>년 </a:t>
            </a:r>
            <a:r>
              <a:rPr lang="ko-KR" altLang="en-US" b="1" dirty="0" err="1" smtClean="0"/>
              <a:t>지도사</a:t>
            </a:r>
            <a:r>
              <a:rPr lang="ko-KR" altLang="en-US" b="1" dirty="0" smtClean="0"/>
              <a:t> 시급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smtClean="0"/>
              <a:t>시급 </a:t>
            </a:r>
            <a:r>
              <a:rPr lang="en-US" altLang="ko-KR" b="1" dirty="0" smtClean="0"/>
              <a:t>: 11,350</a:t>
            </a:r>
            <a:r>
              <a:rPr lang="ko-KR" altLang="en-US" b="1" dirty="0" smtClean="0"/>
              <a:t>원</a:t>
            </a:r>
            <a:r>
              <a:rPr lang="en-US" altLang="ko-KR" b="1" dirty="0" smtClean="0"/>
              <a:t>/</a:t>
            </a:r>
            <a:r>
              <a:rPr lang="ko-KR" altLang="en-US" b="1" dirty="0" smtClean="0"/>
              <a:t>시간당 </a:t>
            </a:r>
            <a:r>
              <a:rPr lang="en-US" altLang="ko-KR" b="1" dirty="0" smtClean="0"/>
              <a:t>* 2</a:t>
            </a:r>
            <a:r>
              <a:rPr lang="ko-KR" altLang="en-US" b="1" dirty="0" smtClean="0"/>
              <a:t>시간 </a:t>
            </a:r>
            <a:r>
              <a:rPr lang="en-US" altLang="ko-KR" b="1" dirty="0" smtClean="0"/>
              <a:t>= 22,700</a:t>
            </a:r>
            <a:r>
              <a:rPr lang="ko-KR" altLang="en-US" b="1" dirty="0" smtClean="0"/>
              <a:t>원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회기당</a:t>
            </a:r>
            <a:r>
              <a:rPr lang="en-US" altLang="ko-KR" b="1" dirty="0" smtClean="0"/>
              <a:t>)</a:t>
            </a:r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[2021</a:t>
            </a:r>
            <a:r>
              <a:rPr lang="ko-KR" altLang="en-US" b="1" dirty="0" smtClean="0"/>
              <a:t>년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주휴수당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smtClean="0"/>
              <a:t>주휴수당 </a:t>
            </a:r>
            <a:r>
              <a:rPr lang="en-US" altLang="ko-KR" b="1" dirty="0" smtClean="0"/>
              <a:t>: 2,270</a:t>
            </a:r>
            <a:r>
              <a:rPr lang="ko-KR" altLang="en-US" b="1" dirty="0" smtClean="0"/>
              <a:t>원</a:t>
            </a:r>
            <a:r>
              <a:rPr lang="en-US" altLang="ko-KR" b="1" dirty="0" smtClean="0"/>
              <a:t>/</a:t>
            </a:r>
            <a:r>
              <a:rPr lang="ko-KR" altLang="en-US" b="1" dirty="0" smtClean="0"/>
              <a:t>시간당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* </a:t>
            </a:r>
            <a:r>
              <a:rPr lang="ko-KR" altLang="en-US" b="1" dirty="0" smtClean="0"/>
              <a:t>주휴수당이 발생하는 경우</a:t>
            </a:r>
            <a:r>
              <a:rPr lang="en-US" altLang="ko-KR" b="1" dirty="0" smtClean="0"/>
              <a:t>(1,2 </a:t>
            </a:r>
            <a:r>
              <a:rPr lang="ko-KR" altLang="en-US" b="1" dirty="0" err="1" smtClean="0"/>
              <a:t>요건이모두</a:t>
            </a:r>
            <a:r>
              <a:rPr lang="ko-KR" altLang="en-US" b="1" dirty="0" smtClean="0"/>
              <a:t> 충족해야 가능</a:t>
            </a:r>
            <a:r>
              <a:rPr lang="en-US" altLang="ko-KR" b="1" dirty="0" smtClean="0"/>
              <a:t>)</a:t>
            </a:r>
          </a:p>
          <a:p>
            <a:pPr>
              <a:buAutoNum type="arabicPeriod"/>
            </a:pPr>
            <a:r>
              <a:rPr lang="ko-KR" altLang="en-US" b="1" dirty="0" smtClean="0"/>
              <a:t>소정근로일 개근</a:t>
            </a:r>
            <a:endParaRPr lang="en-US" altLang="ko-KR" b="1" dirty="0" smtClean="0"/>
          </a:p>
          <a:p>
            <a:pPr>
              <a:buAutoNum type="arabicPeriod"/>
            </a:pPr>
            <a:r>
              <a:rPr lang="ko-KR" altLang="en-US" b="1" dirty="0" smtClean="0"/>
              <a:t>주</a:t>
            </a:r>
            <a:r>
              <a:rPr lang="en-US" altLang="ko-KR" b="1" dirty="0" smtClean="0"/>
              <a:t>15</a:t>
            </a:r>
            <a:r>
              <a:rPr lang="ko-KR" altLang="en-US" b="1" dirty="0" smtClean="0"/>
              <a:t>시간 이상 근무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* </a:t>
            </a:r>
            <a:r>
              <a:rPr lang="ko-KR" altLang="en-US" b="1" dirty="0" smtClean="0"/>
              <a:t>단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센터사정이나 서비스가정 요청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서비스 확인서 특이사항에 기록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에 따라 주휴수당 발생이 어려운 경우 적용 가능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61256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20689"/>
            <a:ext cx="7125113" cy="1608111"/>
          </a:xfrm>
        </p:spPr>
        <p:txBody>
          <a:bodyPr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2021</a:t>
            </a:r>
            <a:r>
              <a:rPr lang="ko-KR" altLang="en-US" sz="5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년 예산</a:t>
            </a:r>
            <a:endParaRPr lang="ko-KR" altLang="en-US" sz="5000" dirty="0">
              <a:solidFill>
                <a:schemeClr val="tx1"/>
              </a:solidFill>
              <a:latin typeface="a고인돌" pitchFamily="18" charset="-127"/>
              <a:ea typeface="a고인돌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9443" y="1124744"/>
            <a:ext cx="7125112" cy="5400599"/>
          </a:xfrm>
        </p:spPr>
        <p:txBody>
          <a:bodyPr/>
          <a:lstStyle/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err="1" smtClean="0"/>
              <a:t>지도사</a:t>
            </a:r>
            <a:r>
              <a:rPr lang="ko-KR" altLang="en-US" b="1" dirty="0" smtClean="0"/>
              <a:t> 교육비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smtClean="0"/>
              <a:t>시급 </a:t>
            </a:r>
            <a:r>
              <a:rPr lang="en-US" altLang="ko-KR" b="1" dirty="0" smtClean="0"/>
              <a:t>x </a:t>
            </a:r>
            <a:r>
              <a:rPr lang="ko-KR" altLang="en-US" b="1" dirty="0" smtClean="0"/>
              <a:t>교육시간</a:t>
            </a:r>
            <a:endParaRPr lang="en-US" altLang="ko-KR" b="1" dirty="0" smtClean="0"/>
          </a:p>
          <a:p>
            <a:pPr>
              <a:buFontTx/>
              <a:buChar char="-"/>
            </a:pPr>
            <a:r>
              <a:rPr lang="ko-KR" altLang="en-US" b="1" dirty="0" err="1" smtClean="0"/>
              <a:t>지도사</a:t>
            </a:r>
            <a:r>
              <a:rPr lang="ko-KR" altLang="en-US" b="1" dirty="0" smtClean="0"/>
              <a:t> 교육비는 집합교육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원격포함</a:t>
            </a:r>
            <a:r>
              <a:rPr lang="en-US" altLang="ko-KR" b="1" dirty="0" smtClean="0"/>
              <a:t>,</a:t>
            </a:r>
            <a:r>
              <a:rPr lang="ko-KR" altLang="en-US" b="1" dirty="0" err="1" smtClean="0"/>
              <a:t>보수교유긍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에 참여시 지급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err="1" smtClean="0"/>
              <a:t>지도사</a:t>
            </a:r>
            <a:r>
              <a:rPr lang="ko-KR" altLang="en-US" b="1" dirty="0" smtClean="0"/>
              <a:t> 회의비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err="1" smtClean="0"/>
              <a:t>지도사</a:t>
            </a:r>
            <a:r>
              <a:rPr lang="ko-KR" altLang="en-US" b="1" dirty="0" smtClean="0"/>
              <a:t> 회의비는 직무관련 회의에 참여했을 경우 지급</a:t>
            </a:r>
            <a:endParaRPr lang="en-US" altLang="ko-KR" b="1" dirty="0" smtClean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[</a:t>
            </a:r>
            <a:r>
              <a:rPr lang="ko-KR" altLang="en-US" b="1" dirty="0" err="1" smtClean="0"/>
              <a:t>지도사</a:t>
            </a:r>
            <a:r>
              <a:rPr lang="ko-KR" altLang="en-US" b="1" dirty="0" smtClean="0"/>
              <a:t> 교통비</a:t>
            </a:r>
            <a:r>
              <a:rPr lang="en-US" altLang="ko-KR" b="1" dirty="0" smtClean="0"/>
              <a:t>]</a:t>
            </a:r>
          </a:p>
          <a:p>
            <a:pPr>
              <a:buFontTx/>
              <a:buChar char="-"/>
            </a:pPr>
            <a:r>
              <a:rPr lang="ko-KR" altLang="en-US" b="1" dirty="0" smtClean="0"/>
              <a:t>활동 </a:t>
            </a:r>
            <a:r>
              <a:rPr lang="ko-KR" altLang="en-US" b="1" dirty="0" err="1" smtClean="0"/>
              <a:t>횟수별</a:t>
            </a:r>
            <a:r>
              <a:rPr lang="ko-KR" altLang="en-US" b="1" dirty="0" smtClean="0"/>
              <a:t> 산정</a:t>
            </a:r>
            <a:endParaRPr lang="en-US" altLang="ko-KR" b="1" dirty="0" smtClean="0"/>
          </a:p>
          <a:p>
            <a:pPr>
              <a:buFontTx/>
              <a:buChar char="-"/>
            </a:pPr>
            <a:r>
              <a:rPr lang="en-US" altLang="ko-KR" b="1" dirty="0" smtClean="0"/>
              <a:t>1</a:t>
            </a:r>
            <a:r>
              <a:rPr lang="ko-KR" altLang="en-US" b="1" dirty="0" smtClean="0"/>
              <a:t>회당 </a:t>
            </a:r>
            <a:r>
              <a:rPr lang="en-US" altLang="ko-KR" b="1" dirty="0" smtClean="0"/>
              <a:t>3,500</a:t>
            </a:r>
            <a:r>
              <a:rPr lang="ko-KR" altLang="en-US" b="1" dirty="0" smtClean="0"/>
              <a:t>원 지급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33498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TM02455596[[fn=봄]]</Template>
  <TotalTime>777</TotalTime>
  <Words>605</Words>
  <Application>Microsoft Office PowerPoint</Application>
  <PresentationFormat>화면 슬라이드 쇼(4:3)</PresentationFormat>
  <Paragraphs>109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6" baseType="lpstr">
      <vt:lpstr>a고인돌</vt:lpstr>
      <vt:lpstr>HY강B</vt:lpstr>
      <vt:lpstr>HY얕은샘물M</vt:lpstr>
      <vt:lpstr>Wingdings</vt:lpstr>
      <vt:lpstr>굴림</vt:lpstr>
      <vt:lpstr>맑은 고딕</vt:lpstr>
      <vt:lpstr>Arial</vt:lpstr>
      <vt:lpstr>Courier New</vt:lpstr>
      <vt:lpstr>Trebuchet MS</vt:lpstr>
      <vt:lpstr>Verdana</vt:lpstr>
      <vt:lpstr>Wingdings 2</vt:lpstr>
      <vt:lpstr>Spring</vt:lpstr>
      <vt:lpstr>2021년 방문교육지도사  오리엔테이션  일시 : 2021. 1. 22(금) 10:00~12:00 </vt:lpstr>
      <vt:lpstr>2021년 변경 내용</vt:lpstr>
      <vt:lpstr>2021년 변경 내용</vt:lpstr>
      <vt:lpstr>2021년 변경 내용</vt:lpstr>
      <vt:lpstr>2021 방문지도사 활동</vt:lpstr>
      <vt:lpstr>2021년 방문지도사 활동</vt:lpstr>
      <vt:lpstr>2021년 방문지도사 활동</vt:lpstr>
      <vt:lpstr>2021년 지도사 시급 </vt:lpstr>
      <vt:lpstr>2021년 예산</vt:lpstr>
      <vt:lpstr>2021년 방문교육서비스 본인부담금 적용</vt:lpstr>
      <vt:lpstr>2021년 활동계획서 작성</vt:lpstr>
      <vt:lpstr>2021년 서비스 확인서(예시)</vt:lpstr>
      <vt:lpstr>    중단 사유서  /   일시중단 사유서</vt:lpstr>
      <vt:lpstr>방문교육서비스 중지 후 재연계 신청서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2016년 방문교육지도사  오리엔테이션</dc:title>
  <dc:creator>com</dc:creator>
  <cp:lastModifiedBy>Registered User</cp:lastModifiedBy>
  <cp:revision>59</cp:revision>
  <cp:lastPrinted>2021-01-19T06:57:20Z</cp:lastPrinted>
  <dcterms:created xsi:type="dcterms:W3CDTF">2016-02-15T08:35:39Z</dcterms:created>
  <dcterms:modified xsi:type="dcterms:W3CDTF">2021-01-19T07:03:22Z</dcterms:modified>
</cp:coreProperties>
</file>