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8" r:id="rId4"/>
    <p:sldId id="260" r:id="rId5"/>
    <p:sldId id="269" r:id="rId6"/>
    <p:sldId id="264" r:id="rId7"/>
    <p:sldId id="263" r:id="rId8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>
        <p:scale>
          <a:sx n="90" d="100"/>
          <a:sy n="90" d="100"/>
        </p:scale>
        <p:origin x="-1392" y="-6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DDBF-86B0-4EBE-9E6C-220B328BEFCA}" type="datetimeFigureOut">
              <a:rPr lang="ko-KR" altLang="en-US" smtClean="0"/>
              <a:pPr/>
              <a:t>2020-07-24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93B1A-50E4-4155-996E-4A46AB70F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898252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DDBF-86B0-4EBE-9E6C-220B328BEFCA}" type="datetimeFigureOut">
              <a:rPr lang="ko-KR" altLang="en-US" smtClean="0"/>
              <a:pPr/>
              <a:t>2020-07-24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93B1A-50E4-4155-996E-4A46AB70F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690055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DDBF-86B0-4EBE-9E6C-220B328BEFCA}" type="datetimeFigureOut">
              <a:rPr lang="ko-KR" altLang="en-US" smtClean="0"/>
              <a:pPr/>
              <a:t>2020-07-24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93B1A-50E4-4155-996E-4A46AB70F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804336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DDBF-86B0-4EBE-9E6C-220B328BEFCA}" type="datetimeFigureOut">
              <a:rPr lang="ko-KR" altLang="en-US" smtClean="0"/>
              <a:pPr/>
              <a:t>2020-07-24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93B1A-50E4-4155-996E-4A46AB70F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627803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DDBF-86B0-4EBE-9E6C-220B328BEFCA}" type="datetimeFigureOut">
              <a:rPr lang="ko-KR" altLang="en-US" smtClean="0"/>
              <a:pPr/>
              <a:t>2020-07-24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93B1A-50E4-4155-996E-4A46AB70F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841048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DDBF-86B0-4EBE-9E6C-220B328BEFCA}" type="datetimeFigureOut">
              <a:rPr lang="ko-KR" altLang="en-US" smtClean="0"/>
              <a:pPr/>
              <a:t>2020-07-24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93B1A-50E4-4155-996E-4A46AB70F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723777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DDBF-86B0-4EBE-9E6C-220B328BEFCA}" type="datetimeFigureOut">
              <a:rPr lang="ko-KR" altLang="en-US" smtClean="0"/>
              <a:pPr/>
              <a:t>2020-07-24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93B1A-50E4-4155-996E-4A46AB70F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81762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DDBF-86B0-4EBE-9E6C-220B328BEFCA}" type="datetimeFigureOut">
              <a:rPr lang="ko-KR" altLang="en-US" smtClean="0"/>
              <a:pPr/>
              <a:t>2020-07-24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93B1A-50E4-4155-996E-4A46AB70F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600060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DDBF-86B0-4EBE-9E6C-220B328BEFCA}" type="datetimeFigureOut">
              <a:rPr lang="ko-KR" altLang="en-US" smtClean="0"/>
              <a:pPr/>
              <a:t>2020-07-24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93B1A-50E4-4155-996E-4A46AB70F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559659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DDBF-86B0-4EBE-9E6C-220B328BEFCA}" type="datetimeFigureOut">
              <a:rPr lang="ko-KR" altLang="en-US" smtClean="0"/>
              <a:pPr/>
              <a:t>2020-07-24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93B1A-50E4-4155-996E-4A46AB70F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840652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4DDBF-86B0-4EBE-9E6C-220B328BEFCA}" type="datetimeFigureOut">
              <a:rPr lang="ko-KR" altLang="en-US" smtClean="0"/>
              <a:pPr/>
              <a:t>2020-07-24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93B1A-50E4-4155-996E-4A46AB70F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100775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24DDBF-86B0-4EBE-9E6C-220B328BEFCA}" type="datetimeFigureOut">
              <a:rPr lang="ko-KR" altLang="en-US" smtClean="0"/>
              <a:pPr/>
              <a:t>2020-07-24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A93B1A-50E4-4155-996E-4A46AB70F30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152013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직사각형 29"/>
          <p:cNvSpPr/>
          <p:nvPr/>
        </p:nvSpPr>
        <p:spPr>
          <a:xfrm>
            <a:off x="0" y="4580238"/>
            <a:ext cx="9835116" cy="2059459"/>
          </a:xfrm>
          <a:prstGeom prst="rect">
            <a:avLst/>
          </a:prstGeom>
          <a:solidFill>
            <a:schemeClr val="accent1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</a:rPr>
              <a:t>1. </a:t>
            </a:r>
            <a:r>
              <a:rPr lang="az-Cyrl-AZ" altLang="ko-KR" dirty="0" smtClean="0">
                <a:solidFill>
                  <a:schemeClr val="tx1"/>
                </a:solidFill>
              </a:rPr>
              <a:t>Хүүхэдтэйгээ нүдээрээ харилцан ярилцах боломжтой алчуур таталцах тоглоом</a:t>
            </a:r>
            <a:r>
              <a:rPr lang="en-US" altLang="ko-KR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36" name="직사각형 35"/>
          <p:cNvSpPr/>
          <p:nvPr/>
        </p:nvSpPr>
        <p:spPr>
          <a:xfrm>
            <a:off x="0" y="926072"/>
            <a:ext cx="9845749" cy="3225797"/>
          </a:xfrm>
          <a:prstGeom prst="rect">
            <a:avLst/>
          </a:prstGeom>
          <a:solidFill>
            <a:schemeClr val="accent2">
              <a:lumMod val="40000"/>
              <a:lumOff val="60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r>
              <a:rPr lang="az-Cyrl-AZ" altLang="ko-KR" dirty="0" smtClean="0">
                <a:solidFill>
                  <a:schemeClr val="tx1"/>
                </a:solidFill>
              </a:rPr>
              <a:t>Хүүхэд нь анхны харилцаагаа асран хамгаалагч дараа нь цэцэрлэг тэгээд сургууль гэсэн дэс дараатайгаар суралцдаг.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r>
              <a:rPr lang="az-Cyrl-AZ" altLang="ko-KR" dirty="0" smtClean="0">
                <a:solidFill>
                  <a:schemeClr val="tx1"/>
                </a:solidFill>
              </a:rPr>
              <a:t>Асран хамгаалагч нь харилцааны суурийг хүүхдэд зөв тавьж өгсөнөөр үеийнхэнтэйгээ бат бэх харилцааг үүсгэж чаддаг.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r>
              <a:rPr lang="az-Cyrl-AZ" altLang="ko-KR" dirty="0" smtClean="0">
                <a:solidFill>
                  <a:schemeClr val="tx1"/>
                </a:solidFill>
              </a:rPr>
              <a:t>Эцэг эх, асран хамгаалагч нь доорх тоглоомоор хүүхдүүдтэйгээ зугаатай цагийг өнгөрүүлээрэй.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/>
            <a:r>
              <a:rPr lang="en-US" altLang="ko-KR" dirty="0" smtClean="0">
                <a:solidFill>
                  <a:schemeClr val="tx1"/>
                </a:solidFill>
              </a:rPr>
              <a:t>* </a:t>
            </a:r>
            <a:r>
              <a:rPr lang="az-Cyrl-AZ" altLang="ko-KR" dirty="0" smtClean="0">
                <a:solidFill>
                  <a:schemeClr val="tx1"/>
                </a:solidFill>
              </a:rPr>
              <a:t>ар доорх зүйлсийг ашиглан эцэг эхтэйгээ биш ч өөр асран хамгаалагчтайгаа зугаатай цагийг өнгөрүүлэх боломжтой. 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5" name="직사각형 4"/>
          <p:cNvSpPr/>
          <p:nvPr/>
        </p:nvSpPr>
        <p:spPr>
          <a:xfrm flipH="1">
            <a:off x="128804" y="988964"/>
            <a:ext cx="3693895" cy="400110"/>
          </a:xfrm>
          <a:prstGeom prst="rect">
            <a:avLst/>
          </a:prstGeom>
          <a:solidFill>
            <a:schemeClr val="accent2">
              <a:lumMod val="60000"/>
              <a:lumOff val="40000"/>
              <a:alpha val="49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az-Cyrl-AZ" altLang="ko-KR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Харилцааны мөн чанар</a:t>
            </a:r>
            <a:endParaRPr lang="en-US" altLang="ko-KR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2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나눔스퀘어_ac Bold" pitchFamily="50" charset="-127"/>
              <a:ea typeface="나눔스퀘어_ac Bold" pitchFamily="50" charset="-127"/>
            </a:endParaRPr>
          </a:p>
        </p:txBody>
      </p:sp>
      <p:sp>
        <p:nvSpPr>
          <p:cNvPr id="12" name="직사각형 11"/>
          <p:cNvSpPr/>
          <p:nvPr/>
        </p:nvSpPr>
        <p:spPr>
          <a:xfrm flipH="1">
            <a:off x="319752" y="4728943"/>
            <a:ext cx="2592288" cy="369332"/>
          </a:xfrm>
          <a:prstGeom prst="rect">
            <a:avLst/>
          </a:prstGeom>
          <a:solidFill>
            <a:schemeClr val="accent1">
              <a:alpha val="42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z-Cyrl-AZ" altLang="ko-K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1дэх тоглоом</a:t>
            </a:r>
          </a:p>
        </p:txBody>
      </p:sp>
      <p:sp>
        <p:nvSpPr>
          <p:cNvPr id="39" name="직사각형 38"/>
          <p:cNvSpPr/>
          <p:nvPr/>
        </p:nvSpPr>
        <p:spPr>
          <a:xfrm>
            <a:off x="2776151" y="0"/>
            <a:ext cx="9144000" cy="764704"/>
          </a:xfrm>
          <a:prstGeom prst="rect">
            <a:avLst/>
          </a:prstGeom>
          <a:solidFill>
            <a:srgbClr val="92D050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z-Cyrl-AZ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Бага насны хүүхэдтэй #харьцах# хүүхдийн хэл яриаг хөгжүүлэх тоглоом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나눔스퀘어_ac Bold" pitchFamily="50" charset="-127"/>
              <a:ea typeface="나눔스퀘어_ac Bold" pitchFamily="50" charset="-127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2049" name="_x259634912" descr="EMB0000168806f6"/>
          <p:cNvPicPr>
            <a:picLocks noChangeAspect="1" noChangeArrowheads="1"/>
          </p:cNvPicPr>
          <p:nvPr/>
        </p:nvPicPr>
        <p:blipFill>
          <a:blip r:embed="rId2" cstate="print"/>
          <a:srcRect l="12135" t="36607" r="37065" b="36081"/>
          <a:stretch>
            <a:fillRect/>
          </a:stretch>
        </p:blipFill>
        <p:spPr bwMode="auto">
          <a:xfrm>
            <a:off x="0" y="0"/>
            <a:ext cx="2806700" cy="847725"/>
          </a:xfrm>
          <a:prstGeom prst="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</p:pic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61776" y="2603158"/>
            <a:ext cx="2330224" cy="425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135442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직사각형 35"/>
          <p:cNvSpPr/>
          <p:nvPr/>
        </p:nvSpPr>
        <p:spPr>
          <a:xfrm>
            <a:off x="0" y="985650"/>
            <a:ext cx="12192001" cy="5023263"/>
          </a:xfrm>
          <a:prstGeom prst="rect">
            <a:avLst/>
          </a:prstGeom>
          <a:solidFill>
            <a:schemeClr val="accent2">
              <a:lumMod val="40000"/>
              <a:lumOff val="60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/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>
              <a:buFontTx/>
              <a:buAutoNum type="arabicPeriod"/>
            </a:pPr>
            <a:r>
              <a:rPr lang="az-Cyrl-AZ" altLang="ko-KR" dirty="0" smtClean="0">
                <a:solidFill>
                  <a:schemeClr val="tx1"/>
                </a:solidFill>
              </a:rPr>
              <a:t>Бэлдэх зүйлс болон тоглоомын талаар хүүхдэд тайлбарлаж өгнө.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r>
              <a:rPr lang="az-Cyrl-AZ" altLang="ko-KR" dirty="0" smtClean="0">
                <a:solidFill>
                  <a:schemeClr val="tx1"/>
                </a:solidFill>
              </a:rPr>
              <a:t>Цэвэрхэн алчуур бэлдэнэ. (Амаараа зуух учир цэвэр байх хэрэгтэй)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r>
              <a:rPr lang="az-Cyrl-AZ" altLang="ko-KR" dirty="0" smtClean="0">
                <a:solidFill>
                  <a:schemeClr val="tx1"/>
                </a:solidFill>
              </a:rPr>
              <a:t>Хүүхдийн өөдөөс харж сууна.( Хүүхдийн ард талд зузаан хөнжил юмуу гудас тавьсан байх хэрэгтэй. Гэмтэж бэртэхээс сэргийлэхийн тулд)</a:t>
            </a:r>
          </a:p>
          <a:p>
            <a:pPr marL="342900" indent="-342900">
              <a:buAutoNum type="arabicPeriod"/>
            </a:pPr>
            <a:r>
              <a:rPr lang="az-Cyrl-AZ" altLang="ko-KR" dirty="0" smtClean="0">
                <a:solidFill>
                  <a:schemeClr val="tx1"/>
                </a:solidFill>
              </a:rPr>
              <a:t> Хүүхдийн нүд рүү харж байгаад алчуураар нүүрээ нууж тоглох мөн хөгжилтэй царай гаргах зэргээр хүүхдийг инээлгэнэ.(Хүүхдийн нүд рүү харж байгаад алчуураар нүүрээ нууж тоглох)</a:t>
            </a:r>
          </a:p>
          <a:p>
            <a:pPr marL="342900" indent="-342900">
              <a:buAutoNum type="arabicPeriod"/>
            </a:pPr>
            <a:r>
              <a:rPr lang="az-Cyrl-AZ" altLang="ko-KR" dirty="0" smtClean="0">
                <a:solidFill>
                  <a:schemeClr val="tx1"/>
                </a:solidFill>
              </a:rPr>
              <a:t>Хүүхдийг тоглоход бэлэн болсон хойно алчуурны үзүүрийг хоёр талаас нь амандаа зуугаад бие биерүүгээ таталцаж тоглоно.</a:t>
            </a:r>
          </a:p>
          <a:p>
            <a:pPr marL="342900" indent="-342900">
              <a:buAutoNum type="arabicPeriod"/>
            </a:pPr>
            <a:r>
              <a:rPr lang="az-Cyrl-AZ" altLang="ko-KR" dirty="0" smtClean="0">
                <a:solidFill>
                  <a:schemeClr val="tx1"/>
                </a:solidFill>
              </a:rPr>
              <a:t> Асран хамгаалагч нь алчуурны үзүүрээс зуугаад өөрлүүгээ хүчтэй татаж хүүхдийг өөртөө ойртуулах юмуу алчуурны үзүүрийг тавьж хүүхдийг хойшоогоо унагаах зэргээр тоглоно.(Хүүхдийн хойно зузаан хөнжил юмуу гудас заавал тавина)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/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az-Cyrl-AZ" altLang="ko-KR" dirty="0" smtClean="0">
                <a:solidFill>
                  <a:schemeClr val="tx1"/>
                </a:solidFill>
              </a:rPr>
              <a:t>* Алчуур таталцах тоглоомыг тоглосноор хүүхэд асран хамгаалагчийн хоорондын харилцаа сайжирдаг. </a:t>
            </a:r>
            <a:r>
              <a:rPr lang="en-US" altLang="ko-KR" dirty="0" smtClean="0">
                <a:solidFill>
                  <a:schemeClr val="tx1"/>
                </a:solidFill>
              </a:rPr>
              <a:t>*</a:t>
            </a:r>
          </a:p>
        </p:txBody>
      </p:sp>
      <p:sp>
        <p:nvSpPr>
          <p:cNvPr id="5" name="직사각형 4"/>
          <p:cNvSpPr/>
          <p:nvPr/>
        </p:nvSpPr>
        <p:spPr>
          <a:xfrm flipH="1">
            <a:off x="510639" y="1191592"/>
            <a:ext cx="2120123" cy="400110"/>
          </a:xfrm>
          <a:prstGeom prst="rect">
            <a:avLst/>
          </a:prstGeom>
          <a:solidFill>
            <a:schemeClr val="accent2">
              <a:lumMod val="60000"/>
              <a:lumOff val="40000"/>
              <a:alpha val="49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az-Cyrl-AZ" altLang="ko-KR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Тоглох арга</a:t>
            </a:r>
            <a:endParaRPr lang="en-US" altLang="ko-KR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2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나눔스퀘어_ac Bold" pitchFamily="50" charset="-127"/>
              <a:ea typeface="나눔스퀘어_ac Bold" pitchFamily="50" charset="-127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2562447" y="0"/>
            <a:ext cx="6974958" cy="736270"/>
          </a:xfrm>
          <a:prstGeom prst="rect">
            <a:avLst/>
          </a:prstGeom>
          <a:solidFill>
            <a:srgbClr val="92D050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1. </a:t>
            </a:r>
            <a:r>
              <a:rPr lang="az-Cyrl-AZ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Алчуур таталцах тоглоом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나눔스퀘어_ac Bold" pitchFamily="50" charset="-127"/>
              <a:ea typeface="나눔스퀘어_ac Bold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 flipH="1">
            <a:off x="3633147" y="1135373"/>
            <a:ext cx="7528266" cy="400110"/>
          </a:xfrm>
          <a:prstGeom prst="rect">
            <a:avLst/>
          </a:prstGeom>
          <a:solidFill>
            <a:schemeClr val="accent2">
              <a:lumMod val="60000"/>
              <a:lumOff val="40000"/>
              <a:alpha val="49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az-Cyrl-AZ" altLang="ko-KR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Бэлдэх зүйлс: алчуур, зузаан хөнжил юмуу гудас</a:t>
            </a:r>
            <a:endParaRPr lang="en-US" altLang="ko-KR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2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나눔스퀘어_ac Bold" pitchFamily="50" charset="-127"/>
              <a:ea typeface="나눔스퀘어_ac Bold" pitchFamily="50" charset="-127"/>
            </a:endParaRPr>
          </a:p>
        </p:txBody>
      </p:sp>
      <p:pic>
        <p:nvPicPr>
          <p:cNvPr id="6" name="_x259634912" descr="EMB0000168806f6"/>
          <p:cNvPicPr>
            <a:picLocks noChangeAspect="1" noChangeArrowheads="1"/>
          </p:cNvPicPr>
          <p:nvPr/>
        </p:nvPicPr>
        <p:blipFill>
          <a:blip r:embed="rId2" cstate="print"/>
          <a:srcRect l="12135" t="36607" r="37065" b="36081"/>
          <a:stretch>
            <a:fillRect/>
          </a:stretch>
        </p:blipFill>
        <p:spPr bwMode="auto">
          <a:xfrm>
            <a:off x="0" y="0"/>
            <a:ext cx="2429868" cy="794848"/>
          </a:xfrm>
          <a:prstGeom prst="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</p:pic>
      <p:pic>
        <p:nvPicPr>
          <p:cNvPr id="8" name="_x259634912" descr="EMB0000168806f6"/>
          <p:cNvPicPr>
            <a:picLocks noChangeAspect="1" noChangeArrowheads="1"/>
          </p:cNvPicPr>
          <p:nvPr/>
        </p:nvPicPr>
        <p:blipFill>
          <a:blip r:embed="rId2" cstate="print"/>
          <a:srcRect l="12135" t="36607" r="37065" b="36081"/>
          <a:stretch>
            <a:fillRect/>
          </a:stretch>
        </p:blipFill>
        <p:spPr bwMode="auto">
          <a:xfrm>
            <a:off x="9762132" y="0"/>
            <a:ext cx="2429868" cy="794848"/>
          </a:xfrm>
          <a:prstGeom prst="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</p:pic>
      <p:pic>
        <p:nvPicPr>
          <p:cNvPr id="10" name="_x153625744" descr="EMB000031b4274c"/>
          <p:cNvPicPr>
            <a:picLocks noChangeAspect="1" noChangeArrowheads="1"/>
          </p:cNvPicPr>
          <p:nvPr/>
        </p:nvPicPr>
        <p:blipFill>
          <a:blip r:embed="rId3" cstate="print"/>
          <a:srcRect l="1123" t="77756" r="1572" b="2194"/>
          <a:stretch>
            <a:fillRect/>
          </a:stretch>
        </p:blipFill>
        <p:spPr bwMode="auto">
          <a:xfrm>
            <a:off x="0" y="6148042"/>
            <a:ext cx="5169258" cy="709958"/>
          </a:xfrm>
          <a:prstGeom prst="rect">
            <a:avLst/>
          </a:prstGeom>
          <a:noFill/>
        </p:spPr>
      </p:pic>
      <p:pic>
        <p:nvPicPr>
          <p:cNvPr id="11" name="_x153625744" descr="EMB000031b4274c"/>
          <p:cNvPicPr>
            <a:picLocks noChangeAspect="1" noChangeArrowheads="1"/>
          </p:cNvPicPr>
          <p:nvPr/>
        </p:nvPicPr>
        <p:blipFill>
          <a:blip r:embed="rId3" cstate="print"/>
          <a:srcRect l="1123" t="77756" r="1572" b="2194"/>
          <a:stretch>
            <a:fillRect/>
          </a:stretch>
        </p:blipFill>
        <p:spPr bwMode="auto">
          <a:xfrm>
            <a:off x="7022742" y="6148042"/>
            <a:ext cx="5169258" cy="7099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3544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1151906"/>
            <a:ext cx="12192000" cy="4191990"/>
          </a:xfrm>
          <a:prstGeom prst="rect">
            <a:avLst/>
          </a:prstGeom>
          <a:solidFill>
            <a:schemeClr val="accent1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r>
              <a:rPr lang="az-Cyrl-AZ" altLang="ko-KR" dirty="0" smtClean="0">
                <a:solidFill>
                  <a:schemeClr val="tx1"/>
                </a:solidFill>
              </a:rPr>
              <a:t>Тоглох явцад хүүхдийнхээ нүд рүү байнга харж гэмтэж бэртэхээс сэргийлэхийн тулд хүүхдийн хойно зузаан гудас юмуу хөнжил заавал тавьсан байна</a:t>
            </a:r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r>
              <a:rPr lang="az-Cyrl-AZ" altLang="ko-KR" dirty="0" smtClean="0">
                <a:solidFill>
                  <a:schemeClr val="tx1"/>
                </a:solidFill>
              </a:rPr>
              <a:t>Хүүхдийнхээ ярианы төвшинд тохирсон үгээр тоглоомын аргыг тайлбарлаж өгөх нь хүүхдийн хэл ярианы хөгжилд тус болно.</a:t>
            </a:r>
          </a:p>
          <a:p>
            <a:pPr marL="342900" indent="-342900">
              <a:buAutoNum type="arabicPeriod"/>
            </a:pPr>
            <a:r>
              <a:rPr lang="en-US" altLang="ko-KR" dirty="0" smtClean="0">
                <a:solidFill>
                  <a:schemeClr val="tx1"/>
                </a:solidFill>
              </a:rPr>
              <a:t> </a:t>
            </a:r>
            <a:r>
              <a:rPr lang="az-Cyrl-AZ" altLang="ko-KR" dirty="0" smtClean="0">
                <a:solidFill>
                  <a:schemeClr val="tx1"/>
                </a:solidFill>
              </a:rPr>
              <a:t>. Дээр дурдсан 4-дэх аргаар тоглохдоо таталцах хүчээ тааруулах хэрэгтэй ба хүүхдийн эрүү, шүдийг гэмтээхээс сэргийлэх хэрэгтэй. </a:t>
            </a:r>
            <a:r>
              <a:rPr lang="en-US" altLang="ko-KR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buAutoNum type="arabicPeriod"/>
            </a:pPr>
            <a:r>
              <a:rPr lang="az-Cyrl-AZ" altLang="ko-KR" dirty="0" smtClean="0">
                <a:solidFill>
                  <a:schemeClr val="tx1"/>
                </a:solidFill>
              </a:rPr>
              <a:t>Хүүхдэд тоглоом сонирхолгүй санагдах юмуу тоглохоос татгалзах үед нь өөр асран хамгаалагчтай сонирхолтойгоор тоглож байгаа байдлыг харуулах хэрэгтэй.</a:t>
            </a:r>
          </a:p>
          <a:p>
            <a:pPr marL="342900" indent="-342900">
              <a:buAutoNum type="arabicPeriod"/>
            </a:pPr>
            <a:r>
              <a:rPr lang="az-Cyrl-AZ" altLang="ko-KR" dirty="0" smtClean="0">
                <a:solidFill>
                  <a:schemeClr val="tx1"/>
                </a:solidFill>
              </a:rPr>
              <a:t> Амаараа биш гараараа таталцаж тоглосон ч болно. (Энэ үед амны алчуур биш энгийн алчуур хэрэглэсэн ч болно)</a:t>
            </a:r>
          </a:p>
        </p:txBody>
      </p:sp>
      <p:sp>
        <p:nvSpPr>
          <p:cNvPr id="5" name="직사각형 4"/>
          <p:cNvSpPr/>
          <p:nvPr/>
        </p:nvSpPr>
        <p:spPr>
          <a:xfrm flipH="1">
            <a:off x="4144487" y="558140"/>
            <a:ext cx="2883458" cy="369332"/>
          </a:xfrm>
          <a:prstGeom prst="rect">
            <a:avLst/>
          </a:prstGeom>
          <a:solidFill>
            <a:schemeClr val="accent1">
              <a:alpha val="42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z-Cyrl-AZ" altLang="ko-K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Анхаарах зүйлс</a:t>
            </a:r>
            <a:endParaRPr lang="en-US" altLang="ko-KR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나눔스퀘어_ac Bold" pitchFamily="50" charset="-127"/>
              <a:ea typeface="나눔스퀘어_ac Bold" pitchFamily="50" charset="-127"/>
            </a:endParaRPr>
          </a:p>
        </p:txBody>
      </p:sp>
      <p:pic>
        <p:nvPicPr>
          <p:cNvPr id="6" name="_x259634912" descr="EMB0000168806f6"/>
          <p:cNvPicPr>
            <a:picLocks noChangeAspect="1" noChangeArrowheads="1"/>
          </p:cNvPicPr>
          <p:nvPr/>
        </p:nvPicPr>
        <p:blipFill>
          <a:blip r:embed="rId2" cstate="print"/>
          <a:srcRect l="12135" t="36607" r="37065" b="36081"/>
          <a:stretch>
            <a:fillRect/>
          </a:stretch>
        </p:blipFill>
        <p:spPr bwMode="auto">
          <a:xfrm>
            <a:off x="9039118" y="0"/>
            <a:ext cx="3152882" cy="1031358"/>
          </a:xfrm>
          <a:prstGeom prst="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</p:pic>
      <p:pic>
        <p:nvPicPr>
          <p:cNvPr id="7" name="_x259634912" descr="EMB0000168806f6"/>
          <p:cNvPicPr>
            <a:picLocks noChangeAspect="1" noChangeArrowheads="1"/>
          </p:cNvPicPr>
          <p:nvPr/>
        </p:nvPicPr>
        <p:blipFill>
          <a:blip r:embed="rId2" cstate="print"/>
          <a:srcRect l="12135" t="36607" r="37065" b="36081"/>
          <a:stretch>
            <a:fillRect/>
          </a:stretch>
        </p:blipFill>
        <p:spPr bwMode="auto">
          <a:xfrm>
            <a:off x="143211" y="0"/>
            <a:ext cx="3152882" cy="1031358"/>
          </a:xfrm>
          <a:prstGeom prst="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</p:pic>
      <p:pic>
        <p:nvPicPr>
          <p:cNvPr id="8" name="_x153625744" descr="EMB000031b4274c"/>
          <p:cNvPicPr>
            <a:picLocks noChangeAspect="1" noChangeArrowheads="1"/>
          </p:cNvPicPr>
          <p:nvPr/>
        </p:nvPicPr>
        <p:blipFill>
          <a:blip r:embed="rId3" cstate="print"/>
          <a:srcRect l="1123" t="77756" r="1572" b="2194"/>
          <a:stretch>
            <a:fillRect/>
          </a:stretch>
        </p:blipFill>
        <p:spPr bwMode="auto">
          <a:xfrm>
            <a:off x="0" y="6087214"/>
            <a:ext cx="5612156" cy="770786"/>
          </a:xfrm>
          <a:prstGeom prst="rect">
            <a:avLst/>
          </a:prstGeom>
          <a:noFill/>
        </p:spPr>
      </p:pic>
      <p:pic>
        <p:nvPicPr>
          <p:cNvPr id="9" name="_x153625744" descr="EMB000031b4274c"/>
          <p:cNvPicPr>
            <a:picLocks noChangeAspect="1" noChangeArrowheads="1"/>
          </p:cNvPicPr>
          <p:nvPr/>
        </p:nvPicPr>
        <p:blipFill>
          <a:blip r:embed="rId3" cstate="print"/>
          <a:srcRect l="1123" t="77756" r="1572" b="2194"/>
          <a:stretch>
            <a:fillRect/>
          </a:stretch>
        </p:blipFill>
        <p:spPr bwMode="auto">
          <a:xfrm>
            <a:off x="6579844" y="6087214"/>
            <a:ext cx="5612156" cy="7707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직사각형 38"/>
          <p:cNvSpPr/>
          <p:nvPr/>
        </p:nvSpPr>
        <p:spPr>
          <a:xfrm>
            <a:off x="1795849" y="-27384"/>
            <a:ext cx="8600302" cy="799280"/>
          </a:xfrm>
          <a:prstGeom prst="rect">
            <a:avLst/>
          </a:prstGeom>
          <a:solidFill>
            <a:srgbClr val="92D050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1-1.</a:t>
            </a:r>
            <a:r>
              <a:rPr lang="az-Cyrl-AZ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 Алчуур таталцах тоглоомоор дамжуулан хүүхдийн үгийн санг баяжуулах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0" y="795647"/>
            <a:ext cx="12192001" cy="5818642"/>
          </a:xfrm>
          <a:prstGeom prst="rect">
            <a:avLst/>
          </a:prstGeom>
          <a:solidFill>
            <a:srgbClr val="FFC00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az-Cyrl-AZ" altLang="ko-KR" dirty="0" smtClean="0">
                <a:solidFill>
                  <a:srgbClr val="002060"/>
                </a:solidFill>
              </a:rPr>
              <a:t> Бэлдэх зүйлс болон тоглоомын талаар хүүхдэд тайлбарлаж өгнө.</a:t>
            </a:r>
          </a:p>
          <a:p>
            <a:pPr marL="342900" indent="-342900"/>
            <a:r>
              <a:rPr lang="en-US" altLang="ko-KR" dirty="0" smtClean="0">
                <a:solidFill>
                  <a:srgbClr val="002060"/>
                </a:solidFill>
              </a:rPr>
              <a:t>1-1. </a:t>
            </a:r>
            <a:r>
              <a:rPr lang="az-Cyrl-AZ" altLang="ko-KR" dirty="0" smtClean="0">
                <a:solidFill>
                  <a:srgbClr val="002060"/>
                </a:solidFill>
              </a:rPr>
              <a:t>"Хүүхдийн нэр"~ийг хэлээд ээжтэйгээ(аавтайгаа, асран хамгаалагчтайгаа) энэ алчуураар сонирхолтой тоглоом тоглох уу?</a:t>
            </a:r>
            <a:endParaRPr lang="en-US" altLang="ko-KR" dirty="0" smtClean="0">
              <a:solidFill>
                <a:srgbClr val="002060"/>
              </a:solidFill>
            </a:endParaRPr>
          </a:p>
          <a:p>
            <a:pPr marL="342900" indent="-342900"/>
            <a:endParaRPr lang="en-US" altLang="ko-KR" dirty="0" smtClean="0">
              <a:solidFill>
                <a:srgbClr val="002060"/>
              </a:solidFill>
            </a:endParaRPr>
          </a:p>
          <a:p>
            <a:pPr marL="342900" indent="-342900"/>
            <a:r>
              <a:rPr lang="en-US" altLang="ko-KR" dirty="0" smtClean="0">
                <a:solidFill>
                  <a:srgbClr val="002060"/>
                </a:solidFill>
              </a:rPr>
              <a:t> 2. </a:t>
            </a:r>
            <a:r>
              <a:rPr lang="az-Cyrl-AZ" altLang="ko-KR" dirty="0" smtClean="0">
                <a:solidFill>
                  <a:srgbClr val="002060"/>
                </a:solidFill>
              </a:rPr>
              <a:t>Алчуурыг хүүхдээрээ бариулж үзүүлээд хойно нь зузаан хөнжил юмуу гудас тавих учраас аюулгүй гэдгийг ойлгуулах хэрэгтэй. </a:t>
            </a:r>
            <a:endParaRPr lang="en-US" altLang="ko-KR" dirty="0" smtClean="0">
              <a:solidFill>
                <a:srgbClr val="002060"/>
              </a:solidFill>
            </a:endParaRPr>
          </a:p>
          <a:p>
            <a:pPr marL="342900" indent="-342900"/>
            <a:r>
              <a:rPr lang="en-US" altLang="ko-KR" dirty="0" smtClean="0">
                <a:solidFill>
                  <a:srgbClr val="002060"/>
                </a:solidFill>
              </a:rPr>
              <a:t> 2-1. </a:t>
            </a:r>
            <a:r>
              <a:rPr lang="az-Cyrl-AZ" altLang="ko-KR" dirty="0" smtClean="0">
                <a:solidFill>
                  <a:srgbClr val="002060"/>
                </a:solidFill>
              </a:rPr>
              <a:t>"Энэ алчуур ямар зөөлөн юм бэ" ( Хүүхдээр өөрөөр нь бариулж үзүүлэх)</a:t>
            </a:r>
            <a:r>
              <a:rPr lang="en-US" altLang="ko-KR" dirty="0" smtClean="0">
                <a:solidFill>
                  <a:srgbClr val="002060"/>
                </a:solidFill>
              </a:rPr>
              <a:t>”</a:t>
            </a:r>
          </a:p>
          <a:p>
            <a:pPr marL="342900" indent="-342900"/>
            <a:r>
              <a:rPr lang="en-US" altLang="ko-KR" dirty="0" smtClean="0">
                <a:solidFill>
                  <a:srgbClr val="002060"/>
                </a:solidFill>
              </a:rPr>
              <a:t> 2-2. </a:t>
            </a:r>
            <a:r>
              <a:rPr lang="az-Cyrl-AZ" altLang="ko-KR" dirty="0" smtClean="0">
                <a:solidFill>
                  <a:srgbClr val="002060"/>
                </a:solidFill>
              </a:rPr>
              <a:t>Алчуураар нүүрээ нууж тоглох мөн хөгжилтэй царай гаргаж хүүхдийн сонирхлыг татах хэрэгтэй.</a:t>
            </a:r>
            <a:endParaRPr lang="en-US" altLang="ko-KR" dirty="0" smtClean="0">
              <a:solidFill>
                <a:srgbClr val="002060"/>
              </a:solidFill>
            </a:endParaRPr>
          </a:p>
          <a:p>
            <a:pPr marL="342900" indent="-342900"/>
            <a:r>
              <a:rPr lang="en-US" altLang="ko-KR" dirty="0" smtClean="0">
                <a:solidFill>
                  <a:srgbClr val="002060"/>
                </a:solidFill>
              </a:rPr>
              <a:t> 2-3</a:t>
            </a:r>
            <a:r>
              <a:rPr lang="az-Cyrl-AZ" altLang="ko-KR" dirty="0" smtClean="0">
                <a:solidFill>
                  <a:srgbClr val="002060"/>
                </a:solidFill>
              </a:rPr>
              <a:t>" Хоёулаа энэ алчуурыг амандаа зуугаад таталцаж тоглоно хойно нь хөнжил(гудас) байгаа учраас ямарч аюулгүй"</a:t>
            </a:r>
          </a:p>
          <a:p>
            <a:pPr marL="342900" indent="-342900"/>
            <a:endParaRPr lang="en-US" altLang="ko-KR" dirty="0" smtClean="0">
              <a:solidFill>
                <a:srgbClr val="002060"/>
              </a:solidFill>
            </a:endParaRPr>
          </a:p>
          <a:p>
            <a:pPr marL="342900" indent="-342900"/>
            <a:r>
              <a:rPr lang="en-US" altLang="ko-KR" dirty="0" smtClean="0">
                <a:solidFill>
                  <a:srgbClr val="002060"/>
                </a:solidFill>
              </a:rPr>
              <a:t>3. </a:t>
            </a:r>
            <a:r>
              <a:rPr lang="az-Cyrl-AZ" altLang="ko-KR" dirty="0" smtClean="0">
                <a:solidFill>
                  <a:srgbClr val="002060"/>
                </a:solidFill>
              </a:rPr>
              <a:t>Алчуурыг амандаа зуугаад нааш цааш таталцаж тоглоно. (Татах үедээ хүчээ тааруулна)</a:t>
            </a:r>
            <a:endParaRPr lang="en-US" altLang="ko-KR" dirty="0" smtClean="0">
              <a:solidFill>
                <a:srgbClr val="002060"/>
              </a:solidFill>
            </a:endParaRPr>
          </a:p>
          <a:p>
            <a:pPr marL="342900" indent="-342900"/>
            <a:r>
              <a:rPr lang="en-US" altLang="ko-KR" dirty="0" smtClean="0">
                <a:solidFill>
                  <a:srgbClr val="002060"/>
                </a:solidFill>
              </a:rPr>
              <a:t> 3-1. </a:t>
            </a:r>
            <a:r>
              <a:rPr lang="az-Cyrl-AZ" altLang="ko-KR" dirty="0" smtClean="0">
                <a:solidFill>
                  <a:srgbClr val="002060"/>
                </a:solidFill>
              </a:rPr>
              <a:t>Хэд хэдэн удаа нааш цааш таталцсаны дараа түр зогсоогоод хүүхдээ сайн тоглосныг нь магтаж өгнө.</a:t>
            </a:r>
            <a:endParaRPr lang="en-US" altLang="ko-KR" dirty="0" smtClean="0">
              <a:solidFill>
                <a:srgbClr val="002060"/>
              </a:solidFill>
            </a:endParaRPr>
          </a:p>
          <a:p>
            <a:pPr marL="342900" indent="-342900"/>
            <a:r>
              <a:rPr lang="en-US" altLang="ko-KR" dirty="0" smtClean="0">
                <a:solidFill>
                  <a:srgbClr val="002060"/>
                </a:solidFill>
              </a:rPr>
              <a:t> 3-2.</a:t>
            </a:r>
            <a:r>
              <a:rPr lang="az-Cyrl-AZ" altLang="ko-KR" dirty="0" smtClean="0">
                <a:solidFill>
                  <a:srgbClr val="002060"/>
                </a:solidFill>
              </a:rPr>
              <a:t>"Хүүхдийн нэр"~ийг хэлээд миний охин(хүү) шүдээрээ сайн зууж сайн таталцаж тоглох юмаа гэж магтаж өгнө.</a:t>
            </a:r>
            <a:endParaRPr lang="en-US" altLang="ko-KR" dirty="0" smtClean="0">
              <a:solidFill>
                <a:srgbClr val="002060"/>
              </a:solidFill>
            </a:endParaRPr>
          </a:p>
          <a:p>
            <a:pPr marL="342900" indent="-342900"/>
            <a:r>
              <a:rPr lang="en-US" altLang="ko-KR" dirty="0" smtClean="0">
                <a:solidFill>
                  <a:srgbClr val="002060"/>
                </a:solidFill>
              </a:rPr>
              <a:t> 3-3. </a:t>
            </a:r>
            <a:r>
              <a:rPr lang="az-Cyrl-AZ" altLang="ko-KR" dirty="0" smtClean="0">
                <a:solidFill>
                  <a:srgbClr val="002060"/>
                </a:solidFill>
              </a:rPr>
              <a:t>"Нааш цааш нь сайн таталцаж тоглох юмаа".</a:t>
            </a:r>
            <a:endParaRPr lang="en-US" altLang="ko-KR" dirty="0" smtClean="0">
              <a:solidFill>
                <a:srgbClr val="002060"/>
              </a:solidFill>
            </a:endParaRPr>
          </a:p>
          <a:p>
            <a:pPr marL="342900" indent="-342900"/>
            <a:r>
              <a:rPr lang="en-US" altLang="ko-KR" dirty="0" smtClean="0">
                <a:solidFill>
                  <a:srgbClr val="002060"/>
                </a:solidFill>
              </a:rPr>
              <a:t> 3-4. </a:t>
            </a:r>
            <a:r>
              <a:rPr lang="az-Cyrl-AZ" altLang="ko-KR" dirty="0" smtClean="0">
                <a:solidFill>
                  <a:srgbClr val="002060"/>
                </a:solidFill>
              </a:rPr>
              <a:t>"Дахиад нэг удаа тоглож үзэх үү".</a:t>
            </a:r>
            <a:endParaRPr lang="en-US" altLang="ko-KR" dirty="0" smtClean="0">
              <a:solidFill>
                <a:srgbClr val="002060"/>
              </a:solidFill>
            </a:endParaRPr>
          </a:p>
          <a:p>
            <a:pPr marL="342900" indent="-342900"/>
            <a:endParaRPr lang="en-US" altLang="ko-KR" dirty="0" smtClean="0">
              <a:solidFill>
                <a:srgbClr val="002060"/>
              </a:solidFill>
            </a:endParaRPr>
          </a:p>
        </p:txBody>
      </p:sp>
      <p:pic>
        <p:nvPicPr>
          <p:cNvPr id="4" name="_x259634912" descr="EMB0000168806f6"/>
          <p:cNvPicPr>
            <a:picLocks noChangeAspect="1" noChangeArrowheads="1"/>
          </p:cNvPicPr>
          <p:nvPr/>
        </p:nvPicPr>
        <p:blipFill>
          <a:blip r:embed="rId2" cstate="print"/>
          <a:srcRect l="12135" t="36607" r="37065" b="36081"/>
          <a:stretch>
            <a:fillRect/>
          </a:stretch>
        </p:blipFill>
        <p:spPr bwMode="auto">
          <a:xfrm>
            <a:off x="10014426" y="1"/>
            <a:ext cx="2177574" cy="797442"/>
          </a:xfrm>
          <a:prstGeom prst="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</p:pic>
      <p:pic>
        <p:nvPicPr>
          <p:cNvPr id="5" name="_x259634912" descr="EMB0000168806f6"/>
          <p:cNvPicPr>
            <a:picLocks noChangeAspect="1" noChangeArrowheads="1"/>
          </p:cNvPicPr>
          <p:nvPr/>
        </p:nvPicPr>
        <p:blipFill>
          <a:blip r:embed="rId2" cstate="print"/>
          <a:srcRect l="12135" t="36607" r="37065" b="36081"/>
          <a:stretch>
            <a:fillRect/>
          </a:stretch>
        </p:blipFill>
        <p:spPr bwMode="auto">
          <a:xfrm>
            <a:off x="0" y="0"/>
            <a:ext cx="2177574" cy="797442"/>
          </a:xfrm>
          <a:prstGeom prst="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</p:pic>
    </p:spTree>
    <p:extLst>
      <p:ext uri="{BB962C8B-B14F-4D97-AF65-F5344CB8AC3E}">
        <p14:creationId xmlns:p14="http://schemas.microsoft.com/office/powerpoint/2010/main" xmlns="" val="4135442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직사각형 38"/>
          <p:cNvSpPr/>
          <p:nvPr/>
        </p:nvSpPr>
        <p:spPr>
          <a:xfrm>
            <a:off x="1795849" y="-27384"/>
            <a:ext cx="8600302" cy="977410"/>
          </a:xfrm>
          <a:prstGeom prst="rect">
            <a:avLst/>
          </a:prstGeom>
          <a:solidFill>
            <a:srgbClr val="92D050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1-1.</a:t>
            </a:r>
            <a:r>
              <a:rPr lang="az-Cyrl-AZ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 Алчуур таталцах тоглоомоор дамжуулан хүүхдийн үгийн санг баяжуулах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나눔스퀘어_ac Bold" pitchFamily="50" charset="-127"/>
              <a:ea typeface="나눔스퀘어_ac Bold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0" y="1045029"/>
            <a:ext cx="12192001" cy="5319878"/>
          </a:xfrm>
          <a:prstGeom prst="rect">
            <a:avLst/>
          </a:prstGeom>
          <a:solidFill>
            <a:srgbClr val="FFC00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r>
              <a:rPr lang="en-US" altLang="ko-KR" dirty="0" smtClean="0">
                <a:solidFill>
                  <a:srgbClr val="002060"/>
                </a:solidFill>
              </a:rPr>
              <a:t>4. </a:t>
            </a:r>
            <a:r>
              <a:rPr lang="az-Cyrl-AZ" altLang="ko-KR" dirty="0" smtClean="0">
                <a:solidFill>
                  <a:srgbClr val="002060"/>
                </a:solidFill>
              </a:rPr>
              <a:t>Дахиад тоглоом эхлэх үед асран хамгаалагч нь алчуурыг өөрлүүгээ хүчтэй татна.</a:t>
            </a:r>
            <a:endParaRPr lang="en-US" altLang="ko-KR" dirty="0" smtClean="0">
              <a:solidFill>
                <a:srgbClr val="002060"/>
              </a:solidFill>
            </a:endParaRPr>
          </a:p>
          <a:p>
            <a:pPr marL="342900" indent="-342900"/>
            <a:r>
              <a:rPr lang="en-US" altLang="ko-KR" dirty="0" smtClean="0">
                <a:solidFill>
                  <a:srgbClr val="002060"/>
                </a:solidFill>
              </a:rPr>
              <a:t> 4-1</a:t>
            </a:r>
            <a:r>
              <a:rPr lang="az-Cyrl-AZ" altLang="ko-KR" dirty="0" smtClean="0">
                <a:solidFill>
                  <a:srgbClr val="002060"/>
                </a:solidFill>
              </a:rPr>
              <a:t>. Хүүхдийг ч гэсэн хүчтэй татахад нь тусална. ("Одоо миний охин(хүү) хүчтэй татаж үзэх үү")</a:t>
            </a:r>
            <a:endParaRPr lang="en-US" altLang="ko-KR" dirty="0" smtClean="0">
              <a:solidFill>
                <a:srgbClr val="002060"/>
              </a:solidFill>
            </a:endParaRPr>
          </a:p>
          <a:p>
            <a:pPr marL="342900" indent="-342900"/>
            <a:r>
              <a:rPr lang="en-US" altLang="ko-KR" dirty="0" smtClean="0">
                <a:solidFill>
                  <a:srgbClr val="002060"/>
                </a:solidFill>
              </a:rPr>
              <a:t> 4-2. </a:t>
            </a:r>
            <a:r>
              <a:rPr lang="az-Cyrl-AZ" altLang="ko-KR" dirty="0" smtClean="0">
                <a:solidFill>
                  <a:srgbClr val="002060"/>
                </a:solidFill>
              </a:rPr>
              <a:t>Хүүхдийг татах хүч өгөх үед асран хамгаалагч нь хүүхэд рүү ойртох зэргээр сонирхолтой байдлаар тоглоно.</a:t>
            </a:r>
            <a:endParaRPr lang="en-US" altLang="ko-KR" dirty="0" smtClean="0">
              <a:solidFill>
                <a:srgbClr val="002060"/>
              </a:solidFill>
            </a:endParaRPr>
          </a:p>
          <a:p>
            <a:pPr marL="342900" indent="-342900"/>
            <a:r>
              <a:rPr lang="en-US" altLang="ko-KR" dirty="0" smtClean="0">
                <a:solidFill>
                  <a:srgbClr val="002060"/>
                </a:solidFill>
              </a:rPr>
              <a:t> 4-3. </a:t>
            </a:r>
            <a:r>
              <a:rPr lang="az-Cyrl-AZ" altLang="ko-KR" dirty="0" smtClean="0">
                <a:solidFill>
                  <a:srgbClr val="002060"/>
                </a:solidFill>
              </a:rPr>
              <a:t>"Хөөх нааш цааш таталцаад их сонирхолтой юмаа"(Алчуурны үзүүрээс зуугаад нааш цааш таталцах үед бидний бие ингэж хөдөлдөг гэдгийг тайлбарлаж өгнө)</a:t>
            </a:r>
            <a:endParaRPr lang="en-US" altLang="ko-KR" dirty="0" smtClean="0">
              <a:solidFill>
                <a:srgbClr val="002060"/>
              </a:solidFill>
            </a:endParaRPr>
          </a:p>
          <a:p>
            <a:pPr marL="342900" indent="-342900"/>
            <a:endParaRPr lang="en-US" altLang="ko-KR" dirty="0" smtClean="0">
              <a:solidFill>
                <a:srgbClr val="002060"/>
              </a:solidFill>
            </a:endParaRPr>
          </a:p>
          <a:p>
            <a:pPr marL="342900" indent="-342900"/>
            <a:endParaRPr lang="en-US" altLang="ko-KR" dirty="0" smtClean="0">
              <a:solidFill>
                <a:srgbClr val="002060"/>
              </a:solidFill>
            </a:endParaRPr>
          </a:p>
          <a:p>
            <a:pPr marL="342900" indent="-342900"/>
            <a:r>
              <a:rPr lang="en-US" altLang="ko-KR" dirty="0" smtClean="0">
                <a:solidFill>
                  <a:srgbClr val="002060"/>
                </a:solidFill>
              </a:rPr>
              <a:t>5. </a:t>
            </a:r>
            <a:r>
              <a:rPr lang="az-Cyrl-AZ" altLang="ko-KR" dirty="0" smtClean="0">
                <a:solidFill>
                  <a:srgbClr val="002060"/>
                </a:solidFill>
              </a:rPr>
              <a:t>Дахиад тоглоом эхлэх үед алчуурны үзүүрээс зууж байгаад тавин хүүхдийг хойшоогоо унагаах зэргээр ээлжилж тоглоно.</a:t>
            </a:r>
            <a:endParaRPr lang="en-US" altLang="ko-KR" dirty="0" smtClean="0">
              <a:solidFill>
                <a:srgbClr val="002060"/>
              </a:solidFill>
            </a:endParaRPr>
          </a:p>
          <a:p>
            <a:pPr marL="342900" indent="-342900"/>
            <a:r>
              <a:rPr lang="en-US" altLang="ko-KR" dirty="0" smtClean="0">
                <a:solidFill>
                  <a:srgbClr val="002060"/>
                </a:solidFill>
              </a:rPr>
              <a:t>5-1. </a:t>
            </a:r>
            <a:r>
              <a:rPr lang="az-Cyrl-AZ" altLang="ko-KR" dirty="0" smtClean="0">
                <a:solidFill>
                  <a:srgbClr val="002060"/>
                </a:solidFill>
              </a:rPr>
              <a:t>Эсрэгээр нь таталцаж тоглож байгаад хүүхдээрээ алчуурыг тавиулна.</a:t>
            </a:r>
            <a:endParaRPr lang="en-US" altLang="ko-KR" dirty="0" smtClean="0">
              <a:solidFill>
                <a:srgbClr val="002060"/>
              </a:solidFill>
            </a:endParaRPr>
          </a:p>
          <a:p>
            <a:pPr marL="342900" indent="-342900"/>
            <a:r>
              <a:rPr lang="en-US" altLang="ko-KR" dirty="0" smtClean="0">
                <a:solidFill>
                  <a:srgbClr val="002060"/>
                </a:solidFill>
              </a:rPr>
              <a:t>   </a:t>
            </a:r>
          </a:p>
          <a:p>
            <a:pPr marL="342900" indent="-342900"/>
            <a:r>
              <a:rPr lang="en-US" altLang="ko-KR" dirty="0" smtClean="0">
                <a:solidFill>
                  <a:srgbClr val="002060"/>
                </a:solidFill>
              </a:rPr>
              <a:t>   </a:t>
            </a:r>
          </a:p>
        </p:txBody>
      </p:sp>
      <p:pic>
        <p:nvPicPr>
          <p:cNvPr id="4" name="_x259634912" descr="EMB0000168806f6"/>
          <p:cNvPicPr>
            <a:picLocks noChangeAspect="1" noChangeArrowheads="1"/>
          </p:cNvPicPr>
          <p:nvPr/>
        </p:nvPicPr>
        <p:blipFill>
          <a:blip r:embed="rId2" cstate="print"/>
          <a:srcRect l="12135" t="36607" r="37065" b="36081"/>
          <a:stretch>
            <a:fillRect/>
          </a:stretch>
        </p:blipFill>
        <p:spPr bwMode="auto">
          <a:xfrm>
            <a:off x="10014426" y="0"/>
            <a:ext cx="2177574" cy="978195"/>
          </a:xfrm>
          <a:prstGeom prst="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</p:pic>
      <p:pic>
        <p:nvPicPr>
          <p:cNvPr id="5" name="_x259634912" descr="EMB0000168806f6"/>
          <p:cNvPicPr>
            <a:picLocks noChangeAspect="1" noChangeArrowheads="1"/>
          </p:cNvPicPr>
          <p:nvPr/>
        </p:nvPicPr>
        <p:blipFill>
          <a:blip r:embed="rId2" cstate="print"/>
          <a:srcRect l="12135" t="36607" r="37065" b="36081"/>
          <a:stretch>
            <a:fillRect/>
          </a:stretch>
        </p:blipFill>
        <p:spPr bwMode="auto">
          <a:xfrm>
            <a:off x="0" y="0"/>
            <a:ext cx="2177574" cy="946298"/>
          </a:xfrm>
          <a:prstGeom prst="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</p:pic>
    </p:spTree>
    <p:extLst>
      <p:ext uri="{BB962C8B-B14F-4D97-AF65-F5344CB8AC3E}">
        <p14:creationId xmlns:p14="http://schemas.microsoft.com/office/powerpoint/2010/main" xmlns="" val="4135442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직사각형 38"/>
          <p:cNvSpPr/>
          <p:nvPr/>
        </p:nvSpPr>
        <p:spPr>
          <a:xfrm>
            <a:off x="2239926" y="-27384"/>
            <a:ext cx="7712148" cy="977410"/>
          </a:xfrm>
          <a:prstGeom prst="rect">
            <a:avLst/>
          </a:prstGeom>
          <a:solidFill>
            <a:srgbClr val="92D050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1-1.</a:t>
            </a:r>
            <a:r>
              <a:rPr lang="az-Cyrl-AZ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 Алчуур таталцах тоглоомоор дамжуулан хүүхдийн үгийн санг баяжуулах</a:t>
            </a:r>
            <a:endParaRPr lang="ko-KR" alt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나눔스퀘어_ac Bold" pitchFamily="50" charset="-127"/>
              <a:ea typeface="나눔스퀘어_ac Bold" pitchFamily="50" charset="-127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0" y="1069776"/>
            <a:ext cx="11755395" cy="2884386"/>
          </a:xfrm>
          <a:prstGeom prst="rect">
            <a:avLst/>
          </a:prstGeom>
          <a:solidFill>
            <a:srgbClr val="FFC00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endParaRPr lang="en-US" altLang="ko-KR" dirty="0" smtClean="0">
              <a:solidFill>
                <a:srgbClr val="002060"/>
              </a:solidFill>
            </a:endParaRPr>
          </a:p>
          <a:p>
            <a:pPr marL="342900" indent="-342900"/>
            <a:endParaRPr lang="en-US" altLang="ko-KR" dirty="0" smtClean="0">
              <a:solidFill>
                <a:srgbClr val="002060"/>
              </a:solidFill>
            </a:endParaRPr>
          </a:p>
          <a:p>
            <a:pPr marL="342900" indent="-342900"/>
            <a:r>
              <a:rPr lang="en-US" altLang="ko-KR" dirty="0" smtClean="0">
                <a:solidFill>
                  <a:srgbClr val="002060"/>
                </a:solidFill>
              </a:rPr>
              <a:t> - </a:t>
            </a:r>
            <a:r>
              <a:rPr lang="az-Cyrl-AZ" altLang="ko-KR" dirty="0" smtClean="0">
                <a:solidFill>
                  <a:srgbClr val="002060"/>
                </a:solidFill>
              </a:rPr>
              <a:t>Энэхүү тоглоомоор дамжуулан "урд, хойно","татах, тавих" гэсэн эсрэг утгатай үгсийг сурна.</a:t>
            </a:r>
            <a:endParaRPr lang="en-US" altLang="ko-KR" dirty="0" smtClean="0">
              <a:solidFill>
                <a:srgbClr val="002060"/>
              </a:solidFill>
            </a:endParaRPr>
          </a:p>
          <a:p>
            <a:pPr marL="342900" indent="-342900"/>
            <a:r>
              <a:rPr lang="en-US" altLang="ko-KR" dirty="0" smtClean="0">
                <a:solidFill>
                  <a:srgbClr val="002060"/>
                </a:solidFill>
              </a:rPr>
              <a:t>  </a:t>
            </a:r>
            <a:r>
              <a:rPr lang="az-Cyrl-AZ" altLang="ko-KR" dirty="0" smtClean="0">
                <a:solidFill>
                  <a:srgbClr val="002060"/>
                </a:solidFill>
              </a:rPr>
              <a:t>(Хэрэглэгдэх өгүүлбэр: "Царай нь улам ойртож байна", "Царай нь улам холдож байна", "Улам ойртож байна", "Улам холдож байна").</a:t>
            </a:r>
            <a:endParaRPr lang="en-US" altLang="ko-KR" dirty="0" smtClean="0">
              <a:solidFill>
                <a:srgbClr val="002060"/>
              </a:solidFill>
            </a:endParaRPr>
          </a:p>
          <a:p>
            <a:pPr marL="342900" indent="-342900"/>
            <a:r>
              <a:rPr lang="en-US" altLang="ko-KR" dirty="0" smtClean="0">
                <a:solidFill>
                  <a:srgbClr val="002060"/>
                </a:solidFill>
              </a:rPr>
              <a:t> - </a:t>
            </a:r>
            <a:r>
              <a:rPr lang="az-Cyrl-AZ" altLang="ko-KR" dirty="0" smtClean="0">
                <a:solidFill>
                  <a:srgbClr val="002060"/>
                </a:solidFill>
              </a:rPr>
              <a:t>Үүнээс гадна " Шүдээрээ зуух, шүдээрээ зуугаад татах, урагшаа татагдах, хойшоогоо унах" зэрэг үгсийн утгыг тайлбарлаж өгсөнөөр хүүхдийн ярианы хөгжилд тус болох юм</a:t>
            </a:r>
            <a:endParaRPr lang="en-US" altLang="ko-KR" dirty="0" smtClean="0">
              <a:solidFill>
                <a:srgbClr val="002060"/>
              </a:solidFill>
            </a:endParaRPr>
          </a:p>
          <a:p>
            <a:pPr marL="342900" indent="-342900">
              <a:buFontTx/>
              <a:buChar char="-"/>
            </a:pPr>
            <a:r>
              <a:rPr lang="az-Cyrl-AZ" altLang="ko-KR" dirty="0" smtClean="0">
                <a:solidFill>
                  <a:srgbClr val="002060"/>
                </a:solidFill>
              </a:rPr>
              <a:t>Хүүхдийн анхаарал төвлөрөхгүй байх юмуу өгүүлбэрээр тайлбарлаж өгөх үед ойлгохгүй байвал үгсээр тайлбарлаж өгч болно</a:t>
            </a:r>
            <a:r>
              <a:rPr lang="en-US" altLang="ko-KR" dirty="0" smtClean="0">
                <a:solidFill>
                  <a:srgbClr val="002060"/>
                </a:solidFill>
              </a:rPr>
              <a:t>   </a:t>
            </a:r>
          </a:p>
          <a:p>
            <a:pPr marL="342900" indent="-342900"/>
            <a:endParaRPr lang="en-US" altLang="ko-KR" dirty="0" smtClean="0">
              <a:solidFill>
                <a:srgbClr val="002060"/>
              </a:solidFill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8433" name="_x259539136" descr="EMB0000168806fe"/>
          <p:cNvPicPr>
            <a:picLocks noChangeAspect="1" noChangeArrowheads="1"/>
          </p:cNvPicPr>
          <p:nvPr/>
        </p:nvPicPr>
        <p:blipFill>
          <a:blip r:embed="rId2" cstate="print"/>
          <a:srcRect l="11053" t="25060" r="8751" b="33217"/>
          <a:stretch>
            <a:fillRect/>
          </a:stretch>
        </p:blipFill>
        <p:spPr bwMode="auto">
          <a:xfrm>
            <a:off x="3930374" y="4008474"/>
            <a:ext cx="3675788" cy="1912658"/>
          </a:xfrm>
          <a:prstGeom prst="rect">
            <a:avLst/>
          </a:prstGeom>
          <a:noFill/>
        </p:spPr>
      </p:pic>
      <p:pic>
        <p:nvPicPr>
          <p:cNvPr id="6" name="_x153625744" descr="EMB000031b4274c"/>
          <p:cNvPicPr>
            <a:picLocks noChangeAspect="1" noChangeArrowheads="1"/>
          </p:cNvPicPr>
          <p:nvPr/>
        </p:nvPicPr>
        <p:blipFill>
          <a:blip r:embed="rId3" cstate="print"/>
          <a:srcRect l="1123" t="77756" r="1572" b="2194"/>
          <a:stretch>
            <a:fillRect/>
          </a:stretch>
        </p:blipFill>
        <p:spPr bwMode="auto">
          <a:xfrm>
            <a:off x="0" y="6087214"/>
            <a:ext cx="5612156" cy="770786"/>
          </a:xfrm>
          <a:prstGeom prst="rect">
            <a:avLst/>
          </a:prstGeom>
          <a:noFill/>
        </p:spPr>
      </p:pic>
      <p:pic>
        <p:nvPicPr>
          <p:cNvPr id="7" name="_x153625744" descr="EMB000031b4274c"/>
          <p:cNvPicPr>
            <a:picLocks noChangeAspect="1" noChangeArrowheads="1"/>
          </p:cNvPicPr>
          <p:nvPr/>
        </p:nvPicPr>
        <p:blipFill>
          <a:blip r:embed="rId3" cstate="print"/>
          <a:srcRect l="1123" t="77756" r="1572" b="2194"/>
          <a:stretch>
            <a:fillRect/>
          </a:stretch>
        </p:blipFill>
        <p:spPr bwMode="auto">
          <a:xfrm>
            <a:off x="6579844" y="6087214"/>
            <a:ext cx="5612156" cy="770786"/>
          </a:xfrm>
          <a:prstGeom prst="rect">
            <a:avLst/>
          </a:prstGeom>
          <a:noFill/>
        </p:spPr>
      </p:pic>
      <p:pic>
        <p:nvPicPr>
          <p:cNvPr id="8" name="_x259634912" descr="EMB0000168806f6"/>
          <p:cNvPicPr>
            <a:picLocks noChangeAspect="1" noChangeArrowheads="1"/>
          </p:cNvPicPr>
          <p:nvPr/>
        </p:nvPicPr>
        <p:blipFill>
          <a:blip r:embed="rId4" cstate="print"/>
          <a:srcRect l="12135" t="36607" r="37065" b="36081"/>
          <a:stretch>
            <a:fillRect/>
          </a:stretch>
        </p:blipFill>
        <p:spPr bwMode="auto">
          <a:xfrm>
            <a:off x="10014426" y="0"/>
            <a:ext cx="2177574" cy="893135"/>
          </a:xfrm>
          <a:prstGeom prst="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</p:pic>
      <p:pic>
        <p:nvPicPr>
          <p:cNvPr id="10" name="_x259634912" descr="EMB0000168806f6"/>
          <p:cNvPicPr>
            <a:picLocks noChangeAspect="1" noChangeArrowheads="1"/>
          </p:cNvPicPr>
          <p:nvPr/>
        </p:nvPicPr>
        <p:blipFill>
          <a:blip r:embed="rId4" cstate="print"/>
          <a:srcRect l="12135" t="36607" r="37065" b="36081"/>
          <a:stretch>
            <a:fillRect/>
          </a:stretch>
        </p:blipFill>
        <p:spPr bwMode="auto">
          <a:xfrm>
            <a:off x="0" y="0"/>
            <a:ext cx="2177574" cy="893135"/>
          </a:xfrm>
          <a:prstGeom prst="rect">
            <a:avLst/>
          </a:prstGeom>
          <a:gradFill>
            <a:gsLst>
              <a:gs pos="0">
                <a:srgbClr val="92D05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</p:pic>
    </p:spTree>
    <p:extLst>
      <p:ext uri="{BB962C8B-B14F-4D97-AF65-F5344CB8AC3E}">
        <p14:creationId xmlns:p14="http://schemas.microsoft.com/office/powerpoint/2010/main" xmlns="" val="4135442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0" y="749642"/>
            <a:ext cx="3772930" cy="6108357"/>
          </a:xfrm>
          <a:prstGeom prst="rect">
            <a:avLst/>
          </a:prstGeom>
          <a:solidFill>
            <a:schemeClr val="accent2">
              <a:lumMod val="40000"/>
              <a:lumOff val="60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/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/>
            <a:r>
              <a:rPr lang="en-US" altLang="ko-KR" dirty="0" smtClean="0">
                <a:solidFill>
                  <a:schemeClr val="tx1"/>
                </a:solidFill>
              </a:rPr>
              <a:t>                   </a:t>
            </a:r>
          </a:p>
          <a:p>
            <a:pPr marL="342900" indent="-342900"/>
            <a:r>
              <a:rPr lang="en-US" altLang="ko-KR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/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/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/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/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/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/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/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/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/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/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/>
            <a:endParaRPr lang="en-US" altLang="ko-KR" dirty="0" smtClean="0">
              <a:solidFill>
                <a:schemeClr val="tx1"/>
              </a:solidFill>
            </a:endParaRPr>
          </a:p>
          <a:p>
            <a:pPr marL="342900" indent="-342900"/>
            <a:endParaRPr lang="en-US" altLang="ko-KR" dirty="0" smtClean="0">
              <a:solidFill>
                <a:schemeClr val="tx1"/>
              </a:solidFill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8291840" y="749643"/>
            <a:ext cx="3900160" cy="6108357"/>
          </a:xfrm>
          <a:prstGeom prst="rect">
            <a:avLst/>
          </a:prstGeom>
          <a:solidFill>
            <a:schemeClr val="accent1">
              <a:alpha val="2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ko-KR" sz="1200" dirty="0" smtClean="0">
              <a:solidFill>
                <a:schemeClr val="tx1"/>
              </a:solidFill>
            </a:endParaRPr>
          </a:p>
        </p:txBody>
      </p:sp>
      <p:sp>
        <p:nvSpPr>
          <p:cNvPr id="5" name="직사각형 4"/>
          <p:cNvSpPr/>
          <p:nvPr/>
        </p:nvSpPr>
        <p:spPr>
          <a:xfrm flipH="1">
            <a:off x="812546" y="791257"/>
            <a:ext cx="2016224" cy="400110"/>
          </a:xfrm>
          <a:prstGeom prst="rect">
            <a:avLst/>
          </a:prstGeom>
          <a:solidFill>
            <a:schemeClr val="accent2">
              <a:lumMod val="60000"/>
              <a:lumOff val="40000"/>
              <a:alpha val="49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az-Cyrl-AZ" altLang="ko-KR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2"/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Бэлтгэл явц</a:t>
            </a:r>
            <a:endParaRPr lang="en-US" altLang="ko-KR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2"/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나눔스퀘어_ac Bold" pitchFamily="50" charset="-127"/>
              <a:ea typeface="나눔스퀘어_ac Bold" pitchFamily="50" charset="-127"/>
            </a:endParaRPr>
          </a:p>
        </p:txBody>
      </p:sp>
      <p:sp>
        <p:nvSpPr>
          <p:cNvPr id="12" name="직사각형 11"/>
          <p:cNvSpPr/>
          <p:nvPr/>
        </p:nvSpPr>
        <p:spPr>
          <a:xfrm flipH="1">
            <a:off x="8580474" y="898349"/>
            <a:ext cx="3502106" cy="646331"/>
          </a:xfrm>
          <a:prstGeom prst="rect">
            <a:avLst/>
          </a:prstGeom>
          <a:solidFill>
            <a:schemeClr val="accent1">
              <a:alpha val="42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z-Cyrl-AZ" altLang="ko-KR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Алчуур таталцаж тоглож байгаад гэнэт тавих</a:t>
            </a:r>
            <a:endParaRPr lang="en-US" altLang="ko-KR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나눔스퀘어_ac Bold" pitchFamily="50" charset="-127"/>
              <a:ea typeface="나눔스퀘어_ac Bold" pitchFamily="50" charset="-127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1837038" y="-27384"/>
            <a:ext cx="8517924" cy="764704"/>
          </a:xfrm>
          <a:prstGeom prst="rect">
            <a:avLst/>
          </a:prstGeom>
          <a:solidFill>
            <a:srgbClr val="92D050">
              <a:alpha val="5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2. </a:t>
            </a:r>
            <a:r>
              <a:rPr lang="az-Cyrl-AZ" altLang="ko-K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나눔스퀘어_ac Bold" pitchFamily="50" charset="-127"/>
                <a:ea typeface="나눔스퀘어_ac Bold" pitchFamily="50" charset="-127"/>
              </a:rPr>
              <a:t>ургаар тайлбарлах нь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4102444" y="749642"/>
            <a:ext cx="3838832" cy="6108358"/>
          </a:xfrm>
          <a:prstGeom prst="rect">
            <a:avLst/>
          </a:prstGeom>
          <a:solidFill>
            <a:srgbClr val="FFC00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/>
            <a:endParaRPr lang="en-US" altLang="ko-KR" dirty="0" smtClean="0">
              <a:solidFill>
                <a:schemeClr val="tx1"/>
              </a:solidFill>
            </a:endParaRPr>
          </a:p>
        </p:txBody>
      </p:sp>
      <p:sp>
        <p:nvSpPr>
          <p:cNvPr id="10" name="직사각형 9"/>
          <p:cNvSpPr/>
          <p:nvPr/>
        </p:nvSpPr>
        <p:spPr>
          <a:xfrm flipH="1">
            <a:off x="4827180" y="811395"/>
            <a:ext cx="2615609" cy="400110"/>
          </a:xfrm>
          <a:prstGeom prst="rect">
            <a:avLst/>
          </a:prstGeom>
          <a:solidFill>
            <a:srgbClr val="FFFF00">
              <a:alpha val="29000"/>
            </a:srgb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az-Cyrl-AZ" altLang="ko-KR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나눔스퀘어_ac Bold" pitchFamily="50" charset="-127"/>
                <a:ea typeface="나눔스퀘어_ac Bold" pitchFamily="50" charset="-127"/>
              </a:rPr>
              <a:t>Алчуур таталцах</a:t>
            </a:r>
            <a:endParaRPr lang="en-US" altLang="ko-KR" sz="20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나눔스퀘어_ac Bold" pitchFamily="50" charset="-127"/>
              <a:ea typeface="나눔스퀘어_ac Bold" pitchFamily="50" charset="-127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073" name="_x152970856" descr="EMB00000a902e6b"/>
          <p:cNvPicPr>
            <a:picLocks noChangeAspect="1" noChangeArrowheads="1"/>
          </p:cNvPicPr>
          <p:nvPr/>
        </p:nvPicPr>
        <p:blipFill>
          <a:blip r:embed="rId2" cstate="print"/>
          <a:srcRect l="15793" t="18629" r="16611" b="27736"/>
          <a:stretch>
            <a:fillRect/>
          </a:stretch>
        </p:blipFill>
        <p:spPr bwMode="auto">
          <a:xfrm>
            <a:off x="132365" y="3401329"/>
            <a:ext cx="1745346" cy="1038866"/>
          </a:xfrm>
          <a:prstGeom prst="rect">
            <a:avLst/>
          </a:prstGeom>
          <a:noFill/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075" name="_x151829368" descr="EMB00000a902e70"/>
          <p:cNvPicPr>
            <a:picLocks noChangeAspect="1" noChangeArrowheads="1"/>
          </p:cNvPicPr>
          <p:nvPr/>
        </p:nvPicPr>
        <p:blipFill>
          <a:blip r:embed="rId3" cstate="print"/>
          <a:srcRect l="21751" t="25099" r="19861" b="23792"/>
          <a:stretch>
            <a:fillRect/>
          </a:stretch>
        </p:blipFill>
        <p:spPr bwMode="auto">
          <a:xfrm>
            <a:off x="152029" y="4727875"/>
            <a:ext cx="1719534" cy="1129228"/>
          </a:xfrm>
          <a:prstGeom prst="rect">
            <a:avLst/>
          </a:prstGeom>
          <a:noFill/>
        </p:spPr>
      </p:pic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077" name="_x153561576" descr="EMB00000a902e7d"/>
          <p:cNvPicPr>
            <a:picLocks noChangeAspect="1" noChangeArrowheads="1"/>
          </p:cNvPicPr>
          <p:nvPr/>
        </p:nvPicPr>
        <p:blipFill>
          <a:blip r:embed="rId4" cstate="print"/>
          <a:srcRect l="24869" t="21309" r="20674" b="26140"/>
          <a:stretch>
            <a:fillRect/>
          </a:stretch>
        </p:blipFill>
        <p:spPr bwMode="auto">
          <a:xfrm>
            <a:off x="148281" y="1783921"/>
            <a:ext cx="1721708" cy="1041657"/>
          </a:xfrm>
          <a:prstGeom prst="rect">
            <a:avLst/>
          </a:prstGeom>
          <a:noFill/>
        </p:spPr>
      </p:pic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079" name="_x54905528" descr="EMB00000a902e82"/>
          <p:cNvPicPr>
            <a:picLocks noChangeAspect="1" noChangeArrowheads="1"/>
          </p:cNvPicPr>
          <p:nvPr/>
        </p:nvPicPr>
        <p:blipFill>
          <a:blip r:embed="rId5" cstate="print"/>
          <a:srcRect l="25110" t="24855" r="15141" b="20131"/>
          <a:stretch>
            <a:fillRect/>
          </a:stretch>
        </p:blipFill>
        <p:spPr bwMode="auto">
          <a:xfrm>
            <a:off x="4245130" y="1482812"/>
            <a:ext cx="1766792" cy="1219498"/>
          </a:xfrm>
          <a:prstGeom prst="rect">
            <a:avLst/>
          </a:prstGeom>
          <a:noFill/>
        </p:spPr>
      </p:pic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081" name="_x55637656" descr="EMB00000a902e89"/>
          <p:cNvPicPr>
            <a:picLocks noChangeAspect="1" noChangeArrowheads="1"/>
          </p:cNvPicPr>
          <p:nvPr/>
        </p:nvPicPr>
        <p:blipFill>
          <a:blip r:embed="rId6" cstate="print"/>
          <a:srcRect l="14473" t="24953" r="21159" b="21802"/>
          <a:stretch>
            <a:fillRect/>
          </a:stretch>
        </p:blipFill>
        <p:spPr bwMode="auto">
          <a:xfrm>
            <a:off x="4242848" y="2873289"/>
            <a:ext cx="1768268" cy="1097350"/>
          </a:xfrm>
          <a:prstGeom prst="rect">
            <a:avLst/>
          </a:prstGeom>
          <a:noFill/>
        </p:spPr>
      </p:pic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083" name="_x153816856" descr="EMB00000a902e8e"/>
          <p:cNvPicPr>
            <a:picLocks noChangeAspect="1" noChangeArrowheads="1"/>
          </p:cNvPicPr>
          <p:nvPr/>
        </p:nvPicPr>
        <p:blipFill>
          <a:blip r:embed="rId7" cstate="print"/>
          <a:srcRect l="24802" t="24855" r="5896" b="19392"/>
          <a:stretch>
            <a:fillRect/>
          </a:stretch>
        </p:blipFill>
        <p:spPr bwMode="auto">
          <a:xfrm>
            <a:off x="4241352" y="4199539"/>
            <a:ext cx="1765896" cy="1064440"/>
          </a:xfrm>
          <a:prstGeom prst="rect">
            <a:avLst/>
          </a:prstGeom>
          <a:noFill/>
        </p:spPr>
      </p:pic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085" name="_x153830792" descr="EMB00000a902e97"/>
          <p:cNvPicPr>
            <a:picLocks noChangeAspect="1" noChangeArrowheads="1"/>
          </p:cNvPicPr>
          <p:nvPr/>
        </p:nvPicPr>
        <p:blipFill>
          <a:blip r:embed="rId8" cstate="print"/>
          <a:srcRect l="18904" t="29207" r="7423" b="15511"/>
          <a:stretch>
            <a:fillRect/>
          </a:stretch>
        </p:blipFill>
        <p:spPr bwMode="auto">
          <a:xfrm>
            <a:off x="8434469" y="5055491"/>
            <a:ext cx="1624698" cy="974725"/>
          </a:xfrm>
          <a:prstGeom prst="rect">
            <a:avLst/>
          </a:prstGeom>
          <a:noFill/>
        </p:spPr>
      </p:pic>
      <p:sp>
        <p:nvSpPr>
          <p:cNvPr id="3088" name="Rectangle 16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087" name="_x54904968" descr="EMB00000a902e9c"/>
          <p:cNvPicPr>
            <a:picLocks noChangeAspect="1" noChangeArrowheads="1"/>
          </p:cNvPicPr>
          <p:nvPr/>
        </p:nvPicPr>
        <p:blipFill>
          <a:blip r:embed="rId9" cstate="print"/>
          <a:srcRect l="28302" t="34219" r="16820" b="12376"/>
          <a:stretch>
            <a:fillRect/>
          </a:stretch>
        </p:blipFill>
        <p:spPr bwMode="auto">
          <a:xfrm>
            <a:off x="8409204" y="1744569"/>
            <a:ext cx="1622855" cy="1001026"/>
          </a:xfrm>
          <a:prstGeom prst="rect">
            <a:avLst/>
          </a:prstGeom>
          <a:noFill/>
        </p:spPr>
      </p:pic>
      <p:sp>
        <p:nvSpPr>
          <p:cNvPr id="3090" name="Rectangle 18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089" name="_x154022056" descr="EMB00000a902ea5"/>
          <p:cNvPicPr>
            <a:picLocks noChangeAspect="1" noChangeArrowheads="1"/>
          </p:cNvPicPr>
          <p:nvPr/>
        </p:nvPicPr>
        <p:blipFill>
          <a:blip r:embed="rId10" cstate="print"/>
          <a:srcRect l="28914" t="37665" r="5779" b="11125"/>
          <a:stretch>
            <a:fillRect/>
          </a:stretch>
        </p:blipFill>
        <p:spPr bwMode="auto">
          <a:xfrm>
            <a:off x="8435722" y="3419604"/>
            <a:ext cx="1632370" cy="960052"/>
          </a:xfrm>
          <a:prstGeom prst="rect">
            <a:avLst/>
          </a:prstGeom>
          <a:noFill/>
        </p:spPr>
      </p:pic>
      <p:sp>
        <p:nvSpPr>
          <p:cNvPr id="3093" name="Rectangle 21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3092" name="_x245751016" descr="EMB00000a902eae"/>
          <p:cNvPicPr>
            <a:picLocks noChangeAspect="1" noChangeArrowheads="1"/>
          </p:cNvPicPr>
          <p:nvPr/>
        </p:nvPicPr>
        <p:blipFill>
          <a:blip r:embed="rId11" cstate="print"/>
          <a:srcRect l="17285" t="16522" r="20343" b="30701"/>
          <a:stretch>
            <a:fillRect/>
          </a:stretch>
        </p:blipFill>
        <p:spPr bwMode="auto">
          <a:xfrm>
            <a:off x="4282954" y="5476788"/>
            <a:ext cx="1747142" cy="1109345"/>
          </a:xfrm>
          <a:prstGeom prst="rect">
            <a:avLst/>
          </a:prstGeom>
          <a:noFill/>
        </p:spPr>
      </p:pic>
      <p:sp>
        <p:nvSpPr>
          <p:cNvPr id="31" name="제목 1"/>
          <p:cNvSpPr txBox="1">
            <a:spLocks/>
          </p:cNvSpPr>
          <p:nvPr/>
        </p:nvSpPr>
        <p:spPr>
          <a:xfrm>
            <a:off x="6092456" y="1307805"/>
            <a:ext cx="1800735" cy="1424762"/>
          </a:xfrm>
          <a:prstGeom prst="rect">
            <a:avLst/>
          </a:prstGeom>
          <a:ln>
            <a:solidFill>
              <a:schemeClr val="tx1">
                <a:alpha val="66000"/>
              </a:schemeClr>
            </a:solidFill>
          </a:ln>
        </p:spPr>
        <p:txBody>
          <a:bodyPr vert="horz" lIns="91440" tIns="45720" rIns="91440" bIns="45720" rtlCol="0" anchor="b">
            <a:normAutofit/>
          </a:bodyPr>
          <a:lstStyle/>
          <a:p>
            <a:pPr lvl="0" algn="just">
              <a:lnSpc>
                <a:spcPct val="90000"/>
              </a:lnSpc>
              <a:spcBef>
                <a:spcPct val="0"/>
              </a:spcBef>
              <a:defRPr/>
            </a:pPr>
            <a:r>
              <a:rPr lang="az-Cyrl-AZ" altLang="ko-KR" sz="1200" dirty="0" smtClean="0">
                <a:latin typeface="+mj-lt"/>
                <a:ea typeface="+mj-ea"/>
                <a:cs typeface="+mj-cs"/>
              </a:rPr>
              <a:t>Алчуурныүзүүрийг амандаазуугаад нааш цааш таталцаж тоглоно.(Энэүед асранхамгаалагч хойшоо,урагшаа гэдэгүгийгдавтан хэлж өгнө.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2" name="제목 1"/>
          <p:cNvSpPr txBox="1">
            <a:spLocks/>
          </p:cNvSpPr>
          <p:nvPr/>
        </p:nvSpPr>
        <p:spPr>
          <a:xfrm>
            <a:off x="6081823" y="2817813"/>
            <a:ext cx="1797670" cy="1435209"/>
          </a:xfrm>
          <a:prstGeom prst="rect">
            <a:avLst/>
          </a:prstGeom>
          <a:ln w="6350">
            <a:solidFill>
              <a:schemeClr val="tx1">
                <a:alpha val="87000"/>
              </a:schemeClr>
            </a:solidFill>
          </a:ln>
        </p:spPr>
        <p:txBody>
          <a:bodyPr vert="horz" lIns="91440" tIns="45720" rIns="91440" bIns="45720" rtlCol="0" anchor="b">
            <a:normAutofit fontScale="85000" lnSpcReduction="10000"/>
          </a:bodyPr>
          <a:lstStyle/>
          <a:p>
            <a:pPr lvl="0" algn="just">
              <a:lnSpc>
                <a:spcPct val="90000"/>
              </a:lnSpc>
              <a:spcBef>
                <a:spcPct val="0"/>
              </a:spcBef>
              <a:defRPr/>
            </a:pPr>
            <a:r>
              <a:rPr kumimoji="0" lang="en-US" altLang="ko-KR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“</a:t>
            </a:r>
            <a:r>
              <a:rPr lang="az-Cyrl-AZ" altLang="ko-KR" sz="1200" dirty="0" smtClean="0">
                <a:latin typeface="+mj-lt"/>
                <a:ea typeface="+mj-ea"/>
                <a:cs typeface="+mj-cs"/>
              </a:rPr>
              <a:t>"Хүүхдийн нэр~ээ хэлээд минийхүү(охин) хойшоогоо уналаа.</a:t>
            </a:r>
          </a:p>
          <a:p>
            <a:pPr lvl="0" algn="just">
              <a:lnSpc>
                <a:spcPct val="90000"/>
              </a:lnSpc>
              <a:spcBef>
                <a:spcPct val="0"/>
              </a:spcBef>
              <a:defRPr/>
            </a:pPr>
            <a:r>
              <a:rPr lang="az-Cyrl-AZ" altLang="ko-KR" sz="1200" dirty="0" smtClean="0">
                <a:latin typeface="+mj-lt"/>
                <a:ea typeface="+mj-ea"/>
                <a:cs typeface="+mj-cs"/>
              </a:rPr>
              <a:t>"Ээж нь чам руу урагшаа уналаа шүү"</a:t>
            </a:r>
          </a:p>
          <a:p>
            <a:pPr lvl="0" algn="just">
              <a:lnSpc>
                <a:spcPct val="90000"/>
              </a:lnSpc>
              <a:spcBef>
                <a:spcPct val="0"/>
              </a:spcBef>
              <a:defRPr/>
            </a:pPr>
            <a:r>
              <a:rPr lang="az-Cyrl-AZ" altLang="ko-KR" sz="1200" dirty="0" smtClean="0">
                <a:latin typeface="+mj-lt"/>
                <a:ea typeface="+mj-ea"/>
                <a:cs typeface="+mj-cs"/>
              </a:rPr>
              <a:t>"Минийхүү(охин) хойшоогооуналаа уналаа"</a:t>
            </a:r>
          </a:p>
          <a:p>
            <a:pPr lvl="0" algn="just">
              <a:lnSpc>
                <a:spcPct val="90000"/>
              </a:lnSpc>
              <a:spcBef>
                <a:spcPct val="0"/>
              </a:spcBef>
              <a:defRPr/>
            </a:pPr>
            <a:r>
              <a:rPr lang="az-Cyrl-AZ" altLang="ko-KR" sz="1200" dirty="0" smtClean="0">
                <a:latin typeface="+mj-lt"/>
                <a:ea typeface="+mj-ea"/>
                <a:cs typeface="+mj-cs"/>
              </a:rPr>
              <a:t>"Хойшоо унах юм шиг байна"</a:t>
            </a:r>
          </a:p>
          <a:p>
            <a:pPr lvl="0" algn="just">
              <a:lnSpc>
                <a:spcPct val="90000"/>
              </a:lnSpc>
              <a:spcBef>
                <a:spcPct val="0"/>
              </a:spcBef>
              <a:defRPr/>
            </a:pPr>
            <a:r>
              <a:rPr lang="az-Cyrl-AZ" altLang="ko-KR" sz="1200" dirty="0" smtClean="0">
                <a:latin typeface="+mj-lt"/>
                <a:ea typeface="+mj-ea"/>
                <a:cs typeface="+mj-cs"/>
              </a:rPr>
              <a:t>* Таталцах хүчээ тааруулах хэрэгтэй.</a:t>
            </a:r>
          </a:p>
        </p:txBody>
      </p:sp>
      <p:sp>
        <p:nvSpPr>
          <p:cNvPr id="33" name="제목 1"/>
          <p:cNvSpPr txBox="1">
            <a:spLocks/>
          </p:cNvSpPr>
          <p:nvPr/>
        </p:nvSpPr>
        <p:spPr>
          <a:xfrm>
            <a:off x="6085032" y="4313173"/>
            <a:ext cx="1772427" cy="1091042"/>
          </a:xfrm>
          <a:prstGeom prst="rect">
            <a:avLst/>
          </a:prstGeom>
          <a:ln>
            <a:solidFill>
              <a:schemeClr val="tx1">
                <a:alpha val="85000"/>
              </a:schemeClr>
            </a:solidFill>
          </a:ln>
        </p:spPr>
        <p:txBody>
          <a:bodyPr vert="horz" lIns="91440" tIns="45720" rIns="91440" bIns="45720" rtlCol="0" anchor="b">
            <a:normAutofit/>
          </a:bodyPr>
          <a:lstStyle/>
          <a:p>
            <a:pPr lvl="0" algn="just">
              <a:lnSpc>
                <a:spcPct val="90000"/>
              </a:lnSpc>
              <a:spcBef>
                <a:spcPct val="0"/>
              </a:spcBef>
              <a:defRPr/>
            </a:pPr>
            <a:r>
              <a:rPr lang="az-Cyrl-AZ" altLang="ko-KR" sz="1200" dirty="0" smtClean="0">
                <a:latin typeface="+mj-lt"/>
                <a:ea typeface="+mj-ea"/>
                <a:cs typeface="+mj-cs"/>
              </a:rPr>
              <a:t>"Хүүхдийн нэр~~ээ хэлээдминий хүү(охин)ээжрүүгээ улам ойртож байна"</a:t>
            </a:r>
          </a:p>
          <a:p>
            <a:pPr lvl="0" algn="just">
              <a:lnSpc>
                <a:spcPct val="90000"/>
              </a:lnSpc>
              <a:spcBef>
                <a:spcPct val="0"/>
              </a:spcBef>
              <a:defRPr/>
            </a:pPr>
            <a:r>
              <a:rPr lang="az-Cyrl-AZ" altLang="ko-KR" sz="1200" dirty="0" smtClean="0">
                <a:latin typeface="+mj-lt"/>
                <a:ea typeface="+mj-ea"/>
                <a:cs typeface="+mj-cs"/>
              </a:rPr>
              <a:t>"Ээж нь улам холдож хойшилж байна"</a:t>
            </a:r>
          </a:p>
        </p:txBody>
      </p:sp>
      <p:sp>
        <p:nvSpPr>
          <p:cNvPr id="34" name="제목 1"/>
          <p:cNvSpPr txBox="1">
            <a:spLocks/>
          </p:cNvSpPr>
          <p:nvPr/>
        </p:nvSpPr>
        <p:spPr>
          <a:xfrm>
            <a:off x="6139249" y="5515608"/>
            <a:ext cx="1707292" cy="1091042"/>
          </a:xfrm>
          <a:prstGeom prst="rect">
            <a:avLst/>
          </a:prstGeom>
          <a:ln>
            <a:solidFill>
              <a:schemeClr val="tx1">
                <a:alpha val="86000"/>
              </a:schemeClr>
            </a:solidFill>
          </a:ln>
        </p:spPr>
        <p:txBody>
          <a:bodyPr vert="horz" lIns="91440" tIns="45720" rIns="91440" bIns="45720" rtlCol="0" anchor="b">
            <a:normAutofit/>
          </a:bodyPr>
          <a:lstStyle/>
          <a:p>
            <a:pPr lvl="0" algn="just">
              <a:lnSpc>
                <a:spcPct val="90000"/>
              </a:lnSpc>
              <a:spcBef>
                <a:spcPct val="0"/>
              </a:spcBef>
              <a:defRPr/>
            </a:pPr>
            <a:r>
              <a:rPr lang="az-Cyrl-AZ" altLang="ko-KR" sz="1200" dirty="0" smtClean="0">
                <a:latin typeface="+mj-lt"/>
                <a:ea typeface="+mj-ea"/>
                <a:cs typeface="+mj-cs"/>
              </a:rPr>
              <a:t>Хүүхэд нь шүдээрээ зууж тоглох боломжгүй бол гараараа нааш цааш таталцаж тоглосон ч болно.</a:t>
            </a:r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5" name="제목 1"/>
          <p:cNvSpPr txBox="1">
            <a:spLocks/>
          </p:cNvSpPr>
          <p:nvPr/>
        </p:nvSpPr>
        <p:spPr>
          <a:xfrm>
            <a:off x="1863811" y="1763369"/>
            <a:ext cx="1707292" cy="109104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342900" indent="-342900" algn="just"/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6" name="제목 1"/>
          <p:cNvSpPr txBox="1">
            <a:spLocks/>
          </p:cNvSpPr>
          <p:nvPr/>
        </p:nvSpPr>
        <p:spPr>
          <a:xfrm>
            <a:off x="1884405" y="1573619"/>
            <a:ext cx="1836990" cy="1562986"/>
          </a:xfrm>
          <a:prstGeom prst="rect">
            <a:avLst/>
          </a:prstGeom>
          <a:ln>
            <a:solidFill>
              <a:schemeClr val="tx1">
                <a:alpha val="86000"/>
              </a:schemeClr>
            </a:solidFill>
          </a:ln>
        </p:spPr>
        <p:txBody>
          <a:bodyPr vert="horz" lIns="91440" tIns="45720" rIns="91440" bIns="45720" rtlCol="0" anchor="b">
            <a:normAutofit fontScale="92500" lnSpcReduction="10000"/>
          </a:bodyPr>
          <a:lstStyle/>
          <a:p>
            <a:pPr lvl="0" algn="just">
              <a:lnSpc>
                <a:spcPct val="90000"/>
              </a:lnSpc>
              <a:spcBef>
                <a:spcPct val="0"/>
              </a:spcBef>
              <a:defRPr/>
            </a:pPr>
            <a:r>
              <a:rPr lang="az-Cyrl-AZ" altLang="ko-KR" sz="1200" dirty="0" smtClean="0">
                <a:latin typeface="+mj-lt"/>
                <a:ea typeface="+mj-ea"/>
                <a:cs typeface="+mj-cs"/>
              </a:rPr>
              <a:t>Алчууртаталцаж тоглоногэдгийг тайлбарлаж өгнө.(Шүдээрээнааш цааштаталцахучраас жааханаюултайбайж магадгүйгэдгийг ойлгуулна).</a:t>
            </a:r>
          </a:p>
          <a:p>
            <a:pPr lvl="0" algn="just">
              <a:lnSpc>
                <a:spcPct val="90000"/>
              </a:lnSpc>
              <a:spcBef>
                <a:spcPct val="0"/>
              </a:spcBef>
              <a:defRPr/>
            </a:pPr>
            <a:r>
              <a:rPr lang="az-Cyrl-AZ" altLang="ko-KR" sz="12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*Таталцаххүчээ тааруулах хэрэгтэй</a:t>
            </a:r>
            <a:endParaRPr kumimoji="0" lang="ko-KR" altLang="en-US" sz="1200" b="0" i="0" u="sng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7" name="제목 1"/>
          <p:cNvSpPr txBox="1">
            <a:spLocks/>
          </p:cNvSpPr>
          <p:nvPr/>
        </p:nvSpPr>
        <p:spPr>
          <a:xfrm>
            <a:off x="1925594" y="3806456"/>
            <a:ext cx="1740244" cy="1473999"/>
          </a:xfrm>
          <a:prstGeom prst="rect">
            <a:avLst/>
          </a:prstGeom>
          <a:ln>
            <a:solidFill>
              <a:schemeClr val="tx1">
                <a:alpha val="86000"/>
              </a:schemeClr>
            </a:solidFill>
          </a:ln>
        </p:spPr>
        <p:txBody>
          <a:bodyPr vert="horz" lIns="91440" tIns="45720" rIns="91440" bIns="45720" rtlCol="0" anchor="b">
            <a:normAutofit lnSpcReduction="10000"/>
          </a:bodyPr>
          <a:lstStyle/>
          <a:p>
            <a:pPr lvl="0" algn="just">
              <a:lnSpc>
                <a:spcPct val="90000"/>
              </a:lnSpc>
              <a:spcBef>
                <a:spcPct val="0"/>
              </a:spcBef>
              <a:defRPr/>
            </a:pPr>
            <a:r>
              <a:rPr lang="az-Cyrl-AZ" altLang="ko-KR" sz="1200" dirty="0" smtClean="0">
                <a:latin typeface="+mj-lt"/>
                <a:ea typeface="+mj-ea"/>
                <a:cs typeface="+mj-cs"/>
              </a:rPr>
              <a:t>Хүүхдийн сонирхлыг татахынтулд алчуураарнуугдаж тоглонгоо хөгжилтэй царай гаргаж түүний нүд рүү харна.</a:t>
            </a:r>
          </a:p>
          <a:p>
            <a:pPr lvl="0" algn="just">
              <a:lnSpc>
                <a:spcPct val="90000"/>
              </a:lnSpc>
              <a:spcBef>
                <a:spcPct val="0"/>
              </a:spcBef>
              <a:defRPr/>
            </a:pPr>
            <a:r>
              <a:rPr lang="az-Cyrl-AZ" altLang="ko-KR" sz="12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*Хүүхэдасранхамгаалагчээлжилж тоглосон ч болно.</a:t>
            </a:r>
          </a:p>
        </p:txBody>
      </p:sp>
      <p:sp>
        <p:nvSpPr>
          <p:cNvPr id="41" name="제목 1"/>
          <p:cNvSpPr txBox="1">
            <a:spLocks/>
          </p:cNvSpPr>
          <p:nvPr/>
        </p:nvSpPr>
        <p:spPr>
          <a:xfrm>
            <a:off x="10254049" y="4777946"/>
            <a:ext cx="1806146" cy="86909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just" defTabSz="914400" rtl="0" eaLnBrk="1" fontAlgn="auto" latin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200" b="0" i="0" u="sng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2" name="제목 1"/>
          <p:cNvSpPr txBox="1">
            <a:spLocks/>
          </p:cNvSpPr>
          <p:nvPr/>
        </p:nvSpPr>
        <p:spPr>
          <a:xfrm>
            <a:off x="10249786" y="1690577"/>
            <a:ext cx="1814623" cy="1173125"/>
          </a:xfrm>
          <a:prstGeom prst="rect">
            <a:avLst/>
          </a:prstGeom>
          <a:ln w="6350">
            <a:solidFill>
              <a:schemeClr val="tx1">
                <a:alpha val="87000"/>
              </a:schemeClr>
            </a:solidFill>
          </a:ln>
        </p:spPr>
        <p:txBody>
          <a:bodyPr vert="horz" lIns="91440" tIns="45720" rIns="91440" bIns="45720" rtlCol="0" anchor="b">
            <a:normAutofit/>
          </a:bodyPr>
          <a:lstStyle/>
          <a:p>
            <a:pPr lvl="0" algn="just">
              <a:lnSpc>
                <a:spcPct val="90000"/>
              </a:lnSpc>
              <a:spcBef>
                <a:spcPct val="0"/>
              </a:spcBef>
              <a:defRPr/>
            </a:pPr>
            <a:r>
              <a:rPr lang="az-Cyrl-AZ" altLang="ko-KR" sz="1200" dirty="0" smtClean="0">
                <a:latin typeface="+mj-lt"/>
                <a:ea typeface="+mj-ea"/>
                <a:cs typeface="+mj-cs"/>
              </a:rPr>
              <a:t>Алчуурыг шүдээрээ зууж нааш цааш таталцаж тоглож байгаад гэнэт тавин эсрэг талаа өөрлүүгээ унагаана. </a:t>
            </a:r>
          </a:p>
        </p:txBody>
      </p:sp>
      <p:sp>
        <p:nvSpPr>
          <p:cNvPr id="43" name="제목 1"/>
          <p:cNvSpPr txBox="1">
            <a:spLocks/>
          </p:cNvSpPr>
          <p:nvPr/>
        </p:nvSpPr>
        <p:spPr>
          <a:xfrm>
            <a:off x="10242698" y="3423684"/>
            <a:ext cx="1797670" cy="981738"/>
          </a:xfrm>
          <a:prstGeom prst="rect">
            <a:avLst/>
          </a:prstGeom>
          <a:ln w="6350">
            <a:solidFill>
              <a:schemeClr val="tx1">
                <a:alpha val="87000"/>
              </a:schemeClr>
            </a:solidFill>
          </a:ln>
        </p:spPr>
        <p:txBody>
          <a:bodyPr vert="horz" lIns="91440" tIns="45720" rIns="91440" bIns="45720" rtlCol="0" anchor="b">
            <a:normAutofit/>
          </a:bodyPr>
          <a:lstStyle/>
          <a:p>
            <a:pPr lvl="0" algn="just">
              <a:lnSpc>
                <a:spcPct val="90000"/>
              </a:lnSpc>
              <a:spcBef>
                <a:spcPct val="0"/>
              </a:spcBef>
              <a:defRPr/>
            </a:pPr>
            <a:r>
              <a:rPr lang="az-Cyrl-AZ" altLang="ko-KR" sz="1200" dirty="0" smtClean="0">
                <a:latin typeface="+mj-lt"/>
                <a:ea typeface="+mj-ea"/>
                <a:cs typeface="+mj-cs"/>
              </a:rPr>
              <a:t>Энэ удаад эсрэг талаа хойшоогоо унагааж тоглоно. </a:t>
            </a:r>
          </a:p>
          <a:p>
            <a:pPr lvl="0" algn="just">
              <a:lnSpc>
                <a:spcPct val="90000"/>
              </a:lnSpc>
              <a:spcBef>
                <a:spcPct val="0"/>
              </a:spcBef>
              <a:defRPr/>
            </a:pPr>
            <a:endParaRPr lang="az-Cyrl-AZ" altLang="ko-KR" sz="1200" dirty="0" smtClean="0">
              <a:latin typeface="+mj-lt"/>
              <a:ea typeface="+mj-ea"/>
              <a:cs typeface="+mj-cs"/>
            </a:endParaRPr>
          </a:p>
        </p:txBody>
      </p:sp>
      <p:sp>
        <p:nvSpPr>
          <p:cNvPr id="44" name="제목 1"/>
          <p:cNvSpPr txBox="1">
            <a:spLocks/>
          </p:cNvSpPr>
          <p:nvPr/>
        </p:nvSpPr>
        <p:spPr>
          <a:xfrm>
            <a:off x="10232064" y="5039833"/>
            <a:ext cx="1797670" cy="1119961"/>
          </a:xfrm>
          <a:prstGeom prst="rect">
            <a:avLst/>
          </a:prstGeom>
          <a:ln w="6350">
            <a:solidFill>
              <a:srgbClr val="FF0000">
                <a:alpha val="87000"/>
              </a:srgbClr>
            </a:solidFill>
          </a:ln>
        </p:spPr>
        <p:txBody>
          <a:bodyPr vert="horz" lIns="91440" tIns="45720" rIns="91440" bIns="45720" rtlCol="0" anchor="b">
            <a:normAutofit/>
          </a:bodyPr>
          <a:lstStyle/>
          <a:p>
            <a:pPr lvl="0" algn="just">
              <a:lnSpc>
                <a:spcPct val="90000"/>
              </a:lnSpc>
              <a:spcBef>
                <a:spcPct val="0"/>
              </a:spcBef>
              <a:defRPr/>
            </a:pPr>
            <a:r>
              <a:rPr lang="az-Cyrl-AZ" altLang="ko-KR" sz="12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Бэртэжгэмтэхээс сэргийлэхийнтулд хүүхэдболонасран хамгаалагчынард талд зузаан хөнжил юмуу гудас заавал тавина.</a:t>
            </a:r>
          </a:p>
        </p:txBody>
      </p:sp>
      <p:pic>
        <p:nvPicPr>
          <p:cNvPr id="40" name="Picture 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-1"/>
            <a:ext cx="2286000" cy="766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Picture 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9906000" y="0"/>
            <a:ext cx="2286000" cy="766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135442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vert="horz" lIns="91440" tIns="45720" rIns="91440" bIns="45720" rtlCol="0" anchor="b">
        <a:normAutofit/>
      </a:bodyPr>
      <a:lstStyle>
        <a:defPPr algn="just">
          <a:lnSpc>
            <a:spcPct val="90000"/>
          </a:lnSpc>
          <a:spcBef>
            <a:spcPct val="0"/>
          </a:spcBef>
          <a:defRPr sz="1200" dirty="0" smtClean="0">
            <a:latin typeface="+mj-lt"/>
            <a:ea typeface="+mj-ea"/>
            <a:cs typeface="+mj-cs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826</TotalTime>
  <Words>930</Words>
  <Application>Microsoft Office PowerPoint</Application>
  <PresentationFormat>사용자 지정</PresentationFormat>
  <Paragraphs>95</Paragraphs>
  <Slides>7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8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</dc:creator>
  <cp:lastModifiedBy>안은선</cp:lastModifiedBy>
  <cp:revision>86</cp:revision>
  <dcterms:created xsi:type="dcterms:W3CDTF">2020-07-21T01:25:25Z</dcterms:created>
  <dcterms:modified xsi:type="dcterms:W3CDTF">2020-07-24T02:49:42Z</dcterms:modified>
</cp:coreProperties>
</file>