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sldIdLst>
    <p:sldId id="276" r:id="rId5"/>
    <p:sldId id="746" r:id="rId6"/>
    <p:sldId id="774" r:id="rId7"/>
    <p:sldId id="776" r:id="rId8"/>
    <p:sldId id="777" r:id="rId9"/>
    <p:sldId id="778" r:id="rId10"/>
    <p:sldId id="781" r:id="rId11"/>
    <p:sldId id="782" r:id="rId12"/>
    <p:sldId id="783" r:id="rId13"/>
    <p:sldId id="779" r:id="rId14"/>
    <p:sldId id="784" r:id="rId15"/>
    <p:sldId id="795" r:id="rId16"/>
    <p:sldId id="790" r:id="rId17"/>
    <p:sldId id="791" r:id="rId18"/>
    <p:sldId id="792" r:id="rId19"/>
    <p:sldId id="793" r:id="rId20"/>
    <p:sldId id="794" r:id="rId21"/>
    <p:sldId id="772" r:id="rId22"/>
    <p:sldId id="770" r:id="rId23"/>
    <p:sldId id="759" r:id="rId24"/>
    <p:sldId id="704" r:id="rId2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40" userDrawn="1">
          <p15:clr>
            <a:srgbClr val="A4A3A4"/>
          </p15:clr>
        </p15:guide>
        <p15:guide id="2" pos="12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5BC7"/>
    <a:srgbClr val="34C1D4"/>
    <a:srgbClr val="FFCC99"/>
    <a:srgbClr val="003300"/>
    <a:srgbClr val="3399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E5C46F-28D6-2633-F8FC-83FF3FAEBDE2}" v="17" dt="2024-08-01T04:59:16.1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7" autoAdjust="0"/>
    <p:restoredTop sz="92588" autoAdjust="0"/>
  </p:normalViewPr>
  <p:slideViewPr>
    <p:cSldViewPr snapToGrid="0">
      <p:cViewPr varScale="1">
        <p:scale>
          <a:sx n="103" d="100"/>
          <a:sy n="103" d="100"/>
        </p:scale>
        <p:origin x="906" y="108"/>
      </p:cViewPr>
      <p:guideLst>
        <p:guide orient="horz" pos="640"/>
        <p:guide pos="12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채정석 한국어IT Cell" userId="S::chaejs@visang.com::f912041c-0f69-43d7-921b-0cb45f9b0ba2" providerId="AD" clId="Web-{55E5C46F-28D6-2633-F8FC-83FF3FAEBDE2}"/>
    <pc:docChg chg="modSld">
      <pc:chgData name="채정석 한국어IT Cell" userId="S::chaejs@visang.com::f912041c-0f69-43d7-921b-0cb45f9b0ba2" providerId="AD" clId="Web-{55E5C46F-28D6-2633-F8FC-83FF3FAEBDE2}" dt="2024-08-01T04:59:16.081" v="7" actId="20577"/>
      <pc:docMkLst>
        <pc:docMk/>
      </pc:docMkLst>
      <pc:sldChg chg="modSp">
        <pc:chgData name="채정석 한국어IT Cell" userId="S::chaejs@visang.com::f912041c-0f69-43d7-921b-0cb45f9b0ba2" providerId="AD" clId="Web-{55E5C46F-28D6-2633-F8FC-83FF3FAEBDE2}" dt="2024-08-01T04:59:16.081" v="7" actId="20577"/>
        <pc:sldMkLst>
          <pc:docMk/>
          <pc:sldMk cId="1520589584" sldId="276"/>
        </pc:sldMkLst>
        <pc:spChg chg="mod">
          <ac:chgData name="채정석 한국어IT Cell" userId="S::chaejs@visang.com::f912041c-0f69-43d7-921b-0cb45f9b0ba2" providerId="AD" clId="Web-{55E5C46F-28D6-2633-F8FC-83FF3FAEBDE2}" dt="2024-08-01T04:59:16.081" v="7" actId="20577"/>
          <ac:spMkLst>
            <pc:docMk/>
            <pc:sldMk cId="1520589584" sldId="276"/>
            <ac:spMk id="6" creationId="{FA026408-87F4-4BD6-9E80-3DFD0DA3140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EFE873-7AD6-4B9D-A2B6-B134BE835315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E2A215-1C5F-4958-8329-E94A1D4874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7915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86FD98-F623-40A1-8593-D429625DEAC4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5859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x-none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86FD98-F623-40A1-8593-D429625DEAC4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0219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66E2A6-3C86-D560-211A-472CCC5F15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BDE569BA-0DD9-CBC6-208C-E524FD64E0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5B5B9F-B921-222A-3127-AAF4BE32B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A4889-67E9-4E56-80F2-157FE266FE1E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B6B40E2-8604-47C3-951E-A08A95FEA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9DDCEBC-AFE5-8B0E-FB4C-E0CA4E31E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AC42E-38DE-4461-8A34-E75C9170FA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6335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29EB77-63CF-1B7D-35DB-E1DA519BC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1014F7E-55AF-D3AE-DC6B-970EAE6CAC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850BB0C-B983-A3F1-126B-B5DECB6A3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A4889-67E9-4E56-80F2-157FE266FE1E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FF91C6A-8032-04F6-6516-EECCF2381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59834A0-64E8-62D4-1E95-AA5534EB0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AC42E-38DE-4461-8A34-E75C9170FA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6620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0B20A30-1842-12F6-1DB8-E11E203559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A8F491F-A9B6-BCA0-CC04-5FA135448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E8705A1-4B98-DE3A-B496-9512988BC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A4889-67E9-4E56-80F2-157FE266FE1E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5F9E019-E453-05EB-70FB-A20F10201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FD0B144-01D4-4305-71BF-9DD80C914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AC42E-38DE-4461-8A34-E75C9170FA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21376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9" cy="68580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6" t="32217" r="38268" b="32730"/>
          <a:stretch/>
        </p:blipFill>
        <p:spPr>
          <a:xfrm>
            <a:off x="10721732" y="105835"/>
            <a:ext cx="1340035" cy="469128"/>
          </a:xfrm>
          <a:prstGeom prst="rect">
            <a:avLst/>
          </a:prstGeom>
        </p:spPr>
      </p:pic>
      <p:sp>
        <p:nvSpPr>
          <p:cNvPr id="4" name="슬라이드 번호 개체 틀 5">
            <a:extLst>
              <a:ext uri="{FF2B5EF4-FFF2-40B4-BE49-F238E27FC236}">
                <a16:creationId xmlns:a16="http://schemas.microsoft.com/office/drawing/2014/main" id="{F232E8FD-91EF-4C70-9E64-B280DB6F1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7113" y="6486909"/>
            <a:ext cx="2743200" cy="366183"/>
          </a:xfrm>
          <a:prstGeom prst="rect">
            <a:avLst/>
          </a:prstGeom>
        </p:spPr>
        <p:txBody>
          <a:bodyPr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D3FCF92-C6E6-4C39-B23F-9014D167C2C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8908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preserve="1" userDrawn="1">
  <p:cSld name="1_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2" y="1"/>
            <a:ext cx="3899769" cy="66805"/>
          </a:xfrm>
          <a:prstGeom prst="rect">
            <a:avLst/>
          </a:prstGeom>
          <a:solidFill>
            <a:srgbClr val="33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89"/>
          </a:p>
        </p:txBody>
      </p:sp>
      <p:sp>
        <p:nvSpPr>
          <p:cNvPr id="6" name="직사각형 5"/>
          <p:cNvSpPr/>
          <p:nvPr userDrawn="1"/>
        </p:nvSpPr>
        <p:spPr>
          <a:xfrm>
            <a:off x="3899771" y="1"/>
            <a:ext cx="8292231" cy="668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89"/>
          </a:p>
        </p:txBody>
      </p:sp>
      <p:sp>
        <p:nvSpPr>
          <p:cNvPr id="9" name="슬라이드 번호 개체 틀 5">
            <a:extLst>
              <a:ext uri="{FF2B5EF4-FFF2-40B4-BE49-F238E27FC236}">
                <a16:creationId xmlns:a16="http://schemas.microsoft.com/office/drawing/2014/main" id="{0FD8D0D4-C7F0-4A30-B217-8621E2B27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7113" y="6486909"/>
            <a:ext cx="2743200" cy="366183"/>
          </a:xfrm>
          <a:prstGeom prst="rect">
            <a:avLst/>
          </a:prstGeom>
        </p:spPr>
        <p:txBody>
          <a:bodyPr anchor="b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3D3FCF92-C6E6-4C39-B23F-9014D167C2C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DC4A352F-1F11-5092-9C5B-D234393B42D5}"/>
              </a:ext>
            </a:extLst>
          </p:cNvPr>
          <p:cNvCxnSpPr>
            <a:cxnSpLocks/>
          </p:cNvCxnSpPr>
          <p:nvPr userDrawn="1"/>
        </p:nvCxnSpPr>
        <p:spPr>
          <a:xfrm>
            <a:off x="266006" y="831273"/>
            <a:ext cx="1157963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그림 6">
            <a:extLst>
              <a:ext uri="{FF2B5EF4-FFF2-40B4-BE49-F238E27FC236}">
                <a16:creationId xmlns:a16="http://schemas.microsoft.com/office/drawing/2014/main" id="{2121F7A9-D142-4E3B-A645-1FED312FA5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6" t="32217" r="38268" b="32730"/>
          <a:stretch/>
        </p:blipFill>
        <p:spPr>
          <a:xfrm>
            <a:off x="10505601" y="214475"/>
            <a:ext cx="1340035" cy="469128"/>
          </a:xfrm>
          <a:prstGeom prst="rect">
            <a:avLst/>
          </a:prstGeom>
        </p:spPr>
      </p:pic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AD4C933-E668-8E2D-3ED0-6CF5F3A886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239252"/>
            <a:ext cx="4313238" cy="5334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>
                <a:latin typeface="+mn-ea"/>
                <a:ea typeface="+mn-ea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ko-KR" altLang="en-US"/>
              <a:t>제목</a:t>
            </a:r>
          </a:p>
        </p:txBody>
      </p:sp>
      <p:sp>
        <p:nvSpPr>
          <p:cNvPr id="11" name="텍스트 개체 틀 4">
            <a:extLst>
              <a:ext uri="{FF2B5EF4-FFF2-40B4-BE49-F238E27FC236}">
                <a16:creationId xmlns:a16="http://schemas.microsoft.com/office/drawing/2014/main" id="{BD29BCE0-8DA5-A0DD-64C4-5CB125DCE58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91639" y="876472"/>
            <a:ext cx="4313238" cy="5334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latin typeface="+mn-ea"/>
                <a:ea typeface="+mn-ea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ko-KR" altLang="en-US"/>
              <a:t>타이틀 문장</a:t>
            </a:r>
          </a:p>
        </p:txBody>
      </p:sp>
    </p:spTree>
    <p:extLst>
      <p:ext uri="{BB962C8B-B14F-4D97-AF65-F5344CB8AC3E}">
        <p14:creationId xmlns:p14="http://schemas.microsoft.com/office/powerpoint/2010/main" val="458731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F6BB84-51C5-4951-B6B0-308760A5A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799C093-85AD-7427-E2F8-446146ED39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E3959B4-2B8C-3331-F7F4-378FD7D69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A4889-67E9-4E56-80F2-157FE266FE1E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0AC9CE4-F8AD-3EA3-53BB-C042178CB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5990223-F2A7-8CFA-0CCF-5040E3475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AC42E-38DE-4461-8A34-E75C9170FA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8290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315C60-013B-3DFC-0F01-D5CC1E6FC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0D698C1-F848-2D04-EB9A-497B0F89AD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6C94192-08F7-877F-1BD5-1D7D304E6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A4889-67E9-4E56-80F2-157FE266FE1E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7180EB1-6392-A410-A9D0-E70CFF649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6659239-C1B2-4224-522E-07E0957A4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AC42E-38DE-4461-8A34-E75C9170FA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8803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F8C81FF-60C7-AA61-B92F-086894728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A1D97CB-876D-9609-B734-E99877C866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9333050-97B6-A388-5BB5-0D543E94EA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0AF5996-5667-1514-FF58-C8558D6EA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A4889-67E9-4E56-80F2-157FE266FE1E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A8CAEA8-155B-BE2B-D280-4DF783441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7145D37-17FD-F44F-AE7F-3BA914D5F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AC42E-38DE-4461-8A34-E75C9170FA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5707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634CE16-82C4-C36D-6103-67C145116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4BDED46-7149-B240-51FD-FA3D961280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0648F58-7097-02F6-1619-D84BB6FB2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745CDD26-3B22-A68C-D684-3F7BC3C7C7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1B419EF8-3B68-F6CF-A150-0F2D3EBB04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928029EF-7AEA-C52B-64CD-06C3B3AD5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A4889-67E9-4E56-80F2-157FE266FE1E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0132A5B-17F4-C539-5FA0-284575318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49FC113D-68C8-8176-EF98-387E179C8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AC42E-38DE-4461-8A34-E75C9170FA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5501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85F219-A320-498D-3716-C48A8952C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286C00CA-A0C2-F95D-4687-32175770B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A4889-67E9-4E56-80F2-157FE266FE1E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B7436D5-1665-B07F-D4DF-7DE0FD065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3CAB3F07-A522-D8CA-42F7-8207E1F21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AC42E-38DE-4461-8A34-E75C9170FA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7525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80A1DBAB-EB30-19A1-17F0-5B1D9EAF3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A4889-67E9-4E56-80F2-157FE266FE1E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D417742-F9BA-1815-A3ED-4AD7EE815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C413893-354A-EF91-7C47-EBED63884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AC42E-38DE-4461-8A34-E75C9170FA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989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BD7CAB2-E35C-580E-A98D-3942B0D32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AEA8B6F-C153-83AB-1520-780DA1376D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592CB6D-5030-CC07-65BE-43D8D5D7E0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1CFED8E-8633-3875-C0F2-DBB7B3A6B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A4889-67E9-4E56-80F2-157FE266FE1E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F0F7E1C-E620-F557-54DB-72E2C24F3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3842F18-6DF2-A378-25DD-B672FB6D5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AC42E-38DE-4461-8A34-E75C9170FA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7243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164ABB-2CD7-241D-A8BD-2D0AD74AB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BCE22F1-6F48-97E2-786A-AD38C97920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B6CF868-3B71-C5C5-BC31-E05B8096AF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30B73F9-4791-6822-A4E1-A2DEAE26F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A4889-67E9-4E56-80F2-157FE266FE1E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3EF3476-3284-6D54-036C-C54E02D8C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AFC1861-DFA8-E543-B998-24E6A0B99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AC42E-38DE-4461-8A34-E75C9170FA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9400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EF783BE-F89C-CF8D-0B2A-95260900C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67E5C6D-6EF2-9DDF-DB56-0E28D0E883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D250562-012D-AD63-BFFC-C7ABF4F30F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A4889-67E9-4E56-80F2-157FE266FE1E}" type="datetimeFigureOut">
              <a:rPr lang="ko-KR" altLang="en-US" smtClean="0"/>
              <a:t>2024-07-31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8EC7280-389D-C4B2-3256-62528E25A6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78E8F31-7188-BA52-3984-E101263399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AC42E-38DE-4461-8A34-E75C9170FA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8317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75.png"/><Relationship Id="rId18" Type="http://schemas.openxmlformats.org/officeDocument/2006/relationships/image" Target="../media/image80.png"/><Relationship Id="rId3" Type="http://schemas.openxmlformats.org/officeDocument/2006/relationships/image" Target="../media/image65.png"/><Relationship Id="rId21" Type="http://schemas.openxmlformats.org/officeDocument/2006/relationships/image" Target="../media/image83.png"/><Relationship Id="rId7" Type="http://schemas.openxmlformats.org/officeDocument/2006/relationships/image" Target="../media/image69.png"/><Relationship Id="rId12" Type="http://schemas.openxmlformats.org/officeDocument/2006/relationships/image" Target="../media/image74.png"/><Relationship Id="rId17" Type="http://schemas.openxmlformats.org/officeDocument/2006/relationships/image" Target="../media/image79.png"/><Relationship Id="rId2" Type="http://schemas.openxmlformats.org/officeDocument/2006/relationships/image" Target="../media/image52.png"/><Relationship Id="rId16" Type="http://schemas.openxmlformats.org/officeDocument/2006/relationships/image" Target="../media/image78.png"/><Relationship Id="rId20" Type="http://schemas.openxmlformats.org/officeDocument/2006/relationships/image" Target="../media/image8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8.png"/><Relationship Id="rId11" Type="http://schemas.openxmlformats.org/officeDocument/2006/relationships/image" Target="../media/image73.png"/><Relationship Id="rId5" Type="http://schemas.openxmlformats.org/officeDocument/2006/relationships/image" Target="../media/image67.png"/><Relationship Id="rId15" Type="http://schemas.openxmlformats.org/officeDocument/2006/relationships/image" Target="../media/image77.png"/><Relationship Id="rId10" Type="http://schemas.openxmlformats.org/officeDocument/2006/relationships/image" Target="../media/image72.png"/><Relationship Id="rId19" Type="http://schemas.openxmlformats.org/officeDocument/2006/relationships/image" Target="../media/image81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Relationship Id="rId14" Type="http://schemas.openxmlformats.org/officeDocument/2006/relationships/image" Target="../media/image7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6.png"/><Relationship Id="rId18" Type="http://schemas.openxmlformats.org/officeDocument/2006/relationships/image" Target="../media/image31.png"/><Relationship Id="rId26" Type="http://schemas.openxmlformats.org/officeDocument/2006/relationships/image" Target="../media/image39.png"/><Relationship Id="rId3" Type="http://schemas.openxmlformats.org/officeDocument/2006/relationships/image" Target="../media/image16.png"/><Relationship Id="rId21" Type="http://schemas.openxmlformats.org/officeDocument/2006/relationships/image" Target="../media/image34.png"/><Relationship Id="rId34" Type="http://schemas.openxmlformats.org/officeDocument/2006/relationships/image" Target="../media/image47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5" Type="http://schemas.openxmlformats.org/officeDocument/2006/relationships/image" Target="../media/image38.png"/><Relationship Id="rId33" Type="http://schemas.openxmlformats.org/officeDocument/2006/relationships/image" Target="../media/image46.png"/><Relationship Id="rId2" Type="http://schemas.openxmlformats.org/officeDocument/2006/relationships/image" Target="../media/image15.png"/><Relationship Id="rId16" Type="http://schemas.openxmlformats.org/officeDocument/2006/relationships/image" Target="../media/image29.png"/><Relationship Id="rId20" Type="http://schemas.openxmlformats.org/officeDocument/2006/relationships/image" Target="../media/image33.png"/><Relationship Id="rId29" Type="http://schemas.openxmlformats.org/officeDocument/2006/relationships/image" Target="../media/image4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24" Type="http://schemas.openxmlformats.org/officeDocument/2006/relationships/image" Target="../media/image37.png"/><Relationship Id="rId32" Type="http://schemas.openxmlformats.org/officeDocument/2006/relationships/image" Target="../media/image45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23" Type="http://schemas.openxmlformats.org/officeDocument/2006/relationships/image" Target="../media/image36.png"/><Relationship Id="rId28" Type="http://schemas.openxmlformats.org/officeDocument/2006/relationships/image" Target="../media/image41.png"/><Relationship Id="rId10" Type="http://schemas.openxmlformats.org/officeDocument/2006/relationships/image" Target="../media/image23.png"/><Relationship Id="rId19" Type="http://schemas.openxmlformats.org/officeDocument/2006/relationships/image" Target="../media/image32.png"/><Relationship Id="rId31" Type="http://schemas.openxmlformats.org/officeDocument/2006/relationships/image" Target="../media/image44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Relationship Id="rId22" Type="http://schemas.openxmlformats.org/officeDocument/2006/relationships/image" Target="../media/image35.png"/><Relationship Id="rId27" Type="http://schemas.openxmlformats.org/officeDocument/2006/relationships/image" Target="../media/image40.png"/><Relationship Id="rId30" Type="http://schemas.openxmlformats.org/officeDocument/2006/relationships/image" Target="../media/image43.png"/><Relationship Id="rId35" Type="http://schemas.openxmlformats.org/officeDocument/2006/relationships/image" Target="../media/image48.png"/><Relationship Id="rId8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2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A026408-87F4-4BD6-9E80-3DFD0DA31408}"/>
              </a:ext>
            </a:extLst>
          </p:cNvPr>
          <p:cNvSpPr txBox="1"/>
          <p:nvPr/>
        </p:nvSpPr>
        <p:spPr>
          <a:xfrm>
            <a:off x="335561" y="2347924"/>
            <a:ext cx="7281392" cy="1569648"/>
          </a:xfrm>
          <a:prstGeom prst="rect">
            <a:avLst/>
          </a:prstGeom>
          <a:noFill/>
        </p:spPr>
        <p:txBody>
          <a:bodyPr wrap="square" lIns="91428" tIns="45714" rIns="91428" bIns="45714" rtlCol="0" anchor="t">
            <a:spAutoFit/>
          </a:bodyPr>
          <a:lstStyle/>
          <a:p>
            <a:r>
              <a:rPr lang="en-US" altLang="ko-KR" sz="4000" b="1" spc="-15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00B0F0"/>
                </a:solidFill>
                <a:latin typeface="Arial" panose="020B0604020202020204" pitchFamily="34" charset="0"/>
                <a:ea typeface="맑은 고딕"/>
                <a:cs typeface="Arial" panose="020B0604020202020204" pitchFamily="34" charset="0"/>
              </a:rPr>
              <a:t>VISANG EDUCATION.INC.</a:t>
            </a:r>
          </a:p>
          <a:p>
            <a:endParaRPr lang="en-US" altLang="ko-KR" sz="2800" b="1" spc="-151" dirty="0">
              <a:ln>
                <a:solidFill>
                  <a:prstClr val="white">
                    <a:alpha val="0"/>
                  </a:prstClr>
                </a:solidFill>
              </a:ln>
              <a:solidFill>
                <a:srgbClr val="FFFF00"/>
              </a:solidFill>
              <a:latin typeface="Arial" panose="020B0604020202020204" pitchFamily="34" charset="0"/>
              <a:ea typeface="맑은 고딕"/>
              <a:cs typeface="Arial" panose="020B0604020202020204" pitchFamily="34" charset="0"/>
            </a:endParaRPr>
          </a:p>
          <a:p>
            <a:r>
              <a:rPr lang="ko-KR" altLang="en-US" sz="2800" b="1" spc="-151" dirty="0" err="1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Arial"/>
                <a:ea typeface="맑은 고딕"/>
                <a:cs typeface="Arial"/>
              </a:rPr>
              <a:t>마스터토픽</a:t>
            </a:r>
            <a:r>
              <a:rPr lang="ko-KR" altLang="en-US" sz="2800" b="1" spc="-15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Arial"/>
                <a:ea typeface="맑은 고딕"/>
                <a:cs typeface="Arial"/>
              </a:rPr>
              <a:t> 이러닝 수강 프로그램 안내서</a:t>
            </a:r>
            <a:endParaRPr lang="ko-KR" altLang="en-US" sz="2800" b="1" spc="-151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latin typeface="Arial" panose="020B0604020202020204" pitchFamily="34" charset="0"/>
              <a:ea typeface="맑은 고딕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589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9">
            <a:extLst>
              <a:ext uri="{FF2B5EF4-FFF2-40B4-BE49-F238E27FC236}">
                <a16:creationId xmlns:a16="http://schemas.microsoft.com/office/drawing/2014/main" id="{88DA7482-EC77-D10F-297F-89F7AF051A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699" y="239252"/>
            <a:ext cx="9369895" cy="533400"/>
          </a:xfrm>
        </p:spPr>
        <p:txBody>
          <a:bodyPr/>
          <a:lstStyle/>
          <a:p>
            <a:r>
              <a:rPr lang="en-US" altLang="ko-KR" b="1" dirty="0"/>
              <a:t>4. </a:t>
            </a:r>
            <a:r>
              <a:rPr lang="ko-KR" altLang="en-US" b="1" dirty="0"/>
              <a:t>비상교육 한국어교육 대표 서비스 </a:t>
            </a:r>
            <a:r>
              <a:rPr lang="en-US" altLang="ko-KR" b="1" dirty="0" err="1"/>
              <a:t>masterTOPIK</a:t>
            </a:r>
            <a:r>
              <a:rPr lang="ko-KR" altLang="en-US" b="1" dirty="0"/>
              <a:t> </a:t>
            </a:r>
            <a:endParaRPr lang="en-US" altLang="ko-KR" b="1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69497FAE-D6FE-70F2-4006-9E5698130E46}"/>
              </a:ext>
            </a:extLst>
          </p:cNvPr>
          <p:cNvSpPr/>
          <p:nvPr/>
        </p:nvSpPr>
        <p:spPr>
          <a:xfrm>
            <a:off x="458906" y="5446806"/>
            <a:ext cx="11035102" cy="12374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ko-KR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Premium 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및 </a:t>
            </a:r>
            <a:r>
              <a:rPr lang="en-US" altLang="ko-KR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Standard 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공통점 </a:t>
            </a:r>
            <a:r>
              <a:rPr lang="en-US" altLang="ko-KR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이러닝 수강 </a:t>
            </a:r>
            <a:r>
              <a:rPr lang="en-US" altLang="ko-KR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+ AI SPEAK </a:t>
            </a:r>
            <a:r>
              <a:rPr lang="ko-KR" altLang="en-US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및 각종 학습자료 등 제한 없이 자유롭게 이용</a:t>
            </a:r>
            <a:endParaRPr lang="en-US" altLang="ko-KR" sz="16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ko-KR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Premium 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및 </a:t>
            </a:r>
            <a:r>
              <a:rPr lang="en-US" altLang="ko-KR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Standard </a:t>
            </a:r>
            <a:r>
              <a:rPr lang="ko-KR" altLang="en-US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차이점 </a:t>
            </a:r>
            <a:r>
              <a:rPr lang="en-US" altLang="ko-KR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TOPIK </a:t>
            </a:r>
            <a:r>
              <a:rPr lang="ko-KR" altLang="en-US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모의고사의 경우 </a:t>
            </a:r>
            <a:r>
              <a:rPr lang="en-US" altLang="ko-KR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Premium </a:t>
            </a:r>
            <a:r>
              <a:rPr lang="ko-KR" altLang="en-US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상품에만 한정하여 제공 </a:t>
            </a:r>
            <a:r>
              <a:rPr lang="en-US" altLang="ko-KR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월 </a:t>
            </a:r>
            <a:r>
              <a:rPr lang="en-US" altLang="ko-KR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회 응시 가능</a:t>
            </a:r>
            <a:r>
              <a:rPr lang="en-US" altLang="ko-KR" sz="16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600" b="1" dirty="0">
              <a:solidFill>
                <a:schemeClr val="tx1"/>
              </a:solidFill>
              <a:highlight>
                <a:srgbClr val="FFFF00"/>
              </a:highligh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D1718BC4-C417-3D3C-3CD0-36D0C23D34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8356" y="1563203"/>
            <a:ext cx="8995287" cy="3987688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73563AEE-786E-1E25-A74F-2314744178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2527" y="956416"/>
            <a:ext cx="2638425" cy="371475"/>
          </a:xfrm>
          <a:prstGeom prst="rect">
            <a:avLst/>
          </a:prstGeom>
        </p:spPr>
      </p:pic>
      <p:sp>
        <p:nvSpPr>
          <p:cNvPr id="2" name="제목 2">
            <a:extLst>
              <a:ext uri="{FF2B5EF4-FFF2-40B4-BE49-F238E27FC236}">
                <a16:creationId xmlns:a16="http://schemas.microsoft.com/office/drawing/2014/main" id="{57062089-9060-E226-BDB3-0D07A0C6809C}"/>
              </a:ext>
            </a:extLst>
          </p:cNvPr>
          <p:cNvSpPr txBox="1">
            <a:spLocks/>
          </p:cNvSpPr>
          <p:nvPr/>
        </p:nvSpPr>
        <p:spPr>
          <a:xfrm>
            <a:off x="266699" y="877794"/>
            <a:ext cx="6956137" cy="533400"/>
          </a:xfrm>
          <a:prstGeom prst="rect">
            <a:avLst/>
          </a:prstGeom>
          <a:effectLst/>
        </p:spPr>
        <p:txBody>
          <a:bodyPr anchor="ctr"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ko-KR" altLang="en-US" sz="1800" b="1" dirty="0" err="1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마스터토픽</a:t>
            </a:r>
            <a:r>
              <a:rPr lang="ko-KR" altLang="en-US" sz="18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 상품 비교 </a:t>
            </a:r>
            <a:r>
              <a:rPr lang="en-US" altLang="ko-KR" sz="18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(Premium / Standard)</a:t>
            </a:r>
            <a:endParaRPr lang="ko-KR" altLang="en-US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+mj-ea"/>
            </a:endParaRPr>
          </a:p>
        </p:txBody>
      </p:sp>
      <p:cxnSp>
        <p:nvCxnSpPr>
          <p:cNvPr id="3" name="직선 연결선 2">
            <a:extLst>
              <a:ext uri="{FF2B5EF4-FFF2-40B4-BE49-F238E27FC236}">
                <a16:creationId xmlns:a16="http://schemas.microsoft.com/office/drawing/2014/main" id="{E0536947-5DCF-4634-0B52-34030BFF7F85}"/>
              </a:ext>
            </a:extLst>
          </p:cNvPr>
          <p:cNvCxnSpPr>
            <a:cxnSpLocks/>
          </p:cNvCxnSpPr>
          <p:nvPr/>
        </p:nvCxnSpPr>
        <p:spPr>
          <a:xfrm>
            <a:off x="275469" y="1327891"/>
            <a:ext cx="5166397" cy="0"/>
          </a:xfrm>
          <a:prstGeom prst="line">
            <a:avLst/>
          </a:prstGeom>
          <a:ln>
            <a:solidFill>
              <a:srgbClr val="465B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2164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9">
            <a:extLst>
              <a:ext uri="{FF2B5EF4-FFF2-40B4-BE49-F238E27FC236}">
                <a16:creationId xmlns:a16="http://schemas.microsoft.com/office/drawing/2014/main" id="{88DA7482-EC77-D10F-297F-89F7AF051A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699" y="239252"/>
            <a:ext cx="9369895" cy="533400"/>
          </a:xfrm>
        </p:spPr>
        <p:txBody>
          <a:bodyPr/>
          <a:lstStyle/>
          <a:p>
            <a:r>
              <a:rPr lang="en-US" altLang="ko-KR" b="1" dirty="0"/>
              <a:t>4. </a:t>
            </a:r>
            <a:r>
              <a:rPr lang="ko-KR" altLang="en-US" b="1" dirty="0"/>
              <a:t>비상교육 한국어교육 대표 서비스 </a:t>
            </a:r>
            <a:r>
              <a:rPr lang="en-US" altLang="ko-KR" b="1" dirty="0" err="1"/>
              <a:t>masterTOPIK</a:t>
            </a:r>
            <a:r>
              <a:rPr lang="ko-KR" altLang="en-US" b="1" dirty="0"/>
              <a:t> </a:t>
            </a:r>
            <a:endParaRPr lang="en-US" altLang="ko-KR" b="1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7F1A4B51-4931-BDBB-3C48-EA5F7F6DA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2527" y="956416"/>
            <a:ext cx="2638425" cy="371475"/>
          </a:xfrm>
          <a:prstGeom prst="rect">
            <a:avLst/>
          </a:prstGeom>
        </p:spPr>
      </p:pic>
      <p:sp>
        <p:nvSpPr>
          <p:cNvPr id="25" name="사각형: 둥근 모서리 26">
            <a:extLst>
              <a:ext uri="{FF2B5EF4-FFF2-40B4-BE49-F238E27FC236}">
                <a16:creationId xmlns:a16="http://schemas.microsoft.com/office/drawing/2014/main" id="{EADD43F2-5E9A-17AE-FF42-3946C086ECB6}"/>
              </a:ext>
            </a:extLst>
          </p:cNvPr>
          <p:cNvSpPr/>
          <p:nvPr/>
        </p:nvSpPr>
        <p:spPr>
          <a:xfrm>
            <a:off x="6580506" y="2338308"/>
            <a:ext cx="4961651" cy="442913"/>
          </a:xfrm>
          <a:prstGeom prst="roundRect">
            <a:avLst>
              <a:gd name="adj" fmla="val 8018"/>
            </a:avLst>
          </a:prstGeom>
          <a:noFill/>
          <a:ln w="28575">
            <a:solidFill>
              <a:srgbClr val="465BC7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7C74D96-8FF1-FEFA-7497-B90C39434122}"/>
              </a:ext>
            </a:extLst>
          </p:cNvPr>
          <p:cNvSpPr txBox="1"/>
          <p:nvPr/>
        </p:nvSpPr>
        <p:spPr>
          <a:xfrm>
            <a:off x="6596381" y="2379583"/>
            <a:ext cx="45347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b="1" kern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45</a:t>
            </a:r>
            <a:r>
              <a:rPr lang="ko-KR" altLang="en-US" b="1" kern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개 이상의 풍부한 콘텐츠 구성</a:t>
            </a:r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D095E6CB-9799-A472-7CB8-3960FA6D1939}"/>
              </a:ext>
            </a:extLst>
          </p:cNvPr>
          <p:cNvSpPr/>
          <p:nvPr/>
        </p:nvSpPr>
        <p:spPr>
          <a:xfrm>
            <a:off x="6629720" y="4482372"/>
            <a:ext cx="4982288" cy="414338"/>
          </a:xfrm>
          <a:prstGeom prst="roundRect">
            <a:avLst>
              <a:gd name="adj" fmla="val 8018"/>
            </a:avLst>
          </a:prstGeom>
          <a:noFill/>
          <a:ln w="28575">
            <a:solidFill>
              <a:srgbClr val="465BC7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40BDB67-AF60-5918-92C8-338F87D34EB9}"/>
              </a:ext>
            </a:extLst>
          </p:cNvPr>
          <p:cNvSpPr txBox="1"/>
          <p:nvPr/>
        </p:nvSpPr>
        <p:spPr>
          <a:xfrm>
            <a:off x="6645594" y="4499423"/>
            <a:ext cx="49664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b="1" kern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체계적으로 구성된 분야별 전문 강의</a:t>
            </a: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AB751E64-B2DE-2BE3-FDBE-B152B2F6D195}"/>
              </a:ext>
            </a:extLst>
          </p:cNvPr>
          <p:cNvSpPr/>
          <p:nvPr/>
        </p:nvSpPr>
        <p:spPr>
          <a:xfrm>
            <a:off x="6537644" y="2830433"/>
            <a:ext cx="5177054" cy="1441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동종업계 내 한국어교육 콘텐츠 스펙트럼이 가장 넓은 구성</a:t>
            </a:r>
            <a:endParaRPr kumimoji="1" lang="en-US" altLang="ko-KR" sz="12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  <a:defRPr/>
            </a:pP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총 </a:t>
            </a:r>
            <a:r>
              <a:rPr kumimoji="1"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45</a:t>
            </a: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 이상의 다양한 강좌를 제공하여 수강생의 선택의 폭 강화 </a:t>
            </a:r>
            <a:endParaRPr kumimoji="1" lang="en-US" altLang="ko-KR" sz="12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초급 수준의 수강생들을 위한 다국어 콘텐츠 제공 </a:t>
            </a:r>
            <a:endParaRPr kumimoji="1" lang="en-US" altLang="ko-KR" sz="12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  <a:defRPr/>
            </a:pPr>
            <a:r>
              <a:rPr kumimoji="1"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(</a:t>
            </a: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영어</a:t>
            </a:r>
            <a:r>
              <a:rPr kumimoji="1"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중국어</a:t>
            </a:r>
            <a:r>
              <a:rPr kumimoji="1"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일본어</a:t>
            </a:r>
            <a:r>
              <a:rPr kumimoji="1"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인도네시아어</a:t>
            </a:r>
            <a:r>
              <a:rPr kumimoji="1"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태국어</a:t>
            </a:r>
            <a:r>
              <a:rPr kumimoji="1"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한국어 등</a:t>
            </a:r>
            <a:r>
              <a:rPr kumimoji="1"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언어 학습 뿐 만 아니라 여행</a:t>
            </a:r>
            <a:r>
              <a:rPr kumimoji="1"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비즈니스 등 다양한 내용의 콘텐츠 제공</a:t>
            </a:r>
            <a:r>
              <a:rPr kumimoji="1"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892D6636-84D6-99C2-8233-392BAE4A2AA3}"/>
              </a:ext>
            </a:extLst>
          </p:cNvPr>
          <p:cNvSpPr/>
          <p:nvPr/>
        </p:nvSpPr>
        <p:spPr>
          <a:xfrm>
            <a:off x="6596381" y="4893009"/>
            <a:ext cx="5284571" cy="887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자모 및 기초에서부터 고급 단계에 이르기까지 체계적 커리큘럼 제시</a:t>
            </a:r>
            <a:endParaRPr kumimoji="1" lang="en-US" altLang="ko-KR" sz="12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말하기</a:t>
            </a:r>
            <a:r>
              <a:rPr kumimoji="1"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듣기</a:t>
            </a:r>
            <a:r>
              <a:rPr kumimoji="1"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읽기</a:t>
            </a:r>
            <a:r>
              <a:rPr kumimoji="1"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쓰기</a:t>
            </a:r>
            <a:r>
              <a:rPr kumimoji="1"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문법</a:t>
            </a:r>
            <a:r>
              <a:rPr kumimoji="1"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어휘 등 언어 학습의 전 분야 콘텐츠 제공</a:t>
            </a:r>
            <a:endParaRPr kumimoji="1" lang="en-US" altLang="ko-KR" sz="12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kumimoji="1"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TOPIK 1~2</a:t>
            </a: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급에서부터 </a:t>
            </a:r>
            <a:r>
              <a:rPr kumimoji="1"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5~6</a:t>
            </a: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급 심화 과정에 이르는 단계별 학습 가능</a:t>
            </a:r>
            <a:endParaRPr kumimoji="1" lang="en-US" altLang="ko-KR" sz="12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98231653-6292-9BE6-58C8-F5F21AAC0B1A}"/>
              </a:ext>
            </a:extLst>
          </p:cNvPr>
          <p:cNvGrpSpPr/>
          <p:nvPr/>
        </p:nvGrpSpPr>
        <p:grpSpPr>
          <a:xfrm>
            <a:off x="317474" y="1861291"/>
            <a:ext cx="6023307" cy="4333566"/>
            <a:chOff x="258974" y="1642919"/>
            <a:chExt cx="6023307" cy="4333566"/>
          </a:xfrm>
        </p:grpSpPr>
        <p:grpSp>
          <p:nvGrpSpPr>
            <p:cNvPr id="42" name="그룹 41">
              <a:extLst>
                <a:ext uri="{FF2B5EF4-FFF2-40B4-BE49-F238E27FC236}">
                  <a16:creationId xmlns:a16="http://schemas.microsoft.com/office/drawing/2014/main" id="{B90D8A38-F15F-5110-F9E4-073C193CD3B2}"/>
                </a:ext>
              </a:extLst>
            </p:cNvPr>
            <p:cNvGrpSpPr/>
            <p:nvPr/>
          </p:nvGrpSpPr>
          <p:grpSpPr>
            <a:xfrm>
              <a:off x="258974" y="1642919"/>
              <a:ext cx="6023307" cy="4333566"/>
              <a:chOff x="420656" y="1693521"/>
              <a:chExt cx="6972484" cy="4716477"/>
            </a:xfrm>
          </p:grpSpPr>
          <p:pic>
            <p:nvPicPr>
              <p:cNvPr id="3" name="그림 2">
                <a:extLst>
                  <a:ext uri="{FF2B5EF4-FFF2-40B4-BE49-F238E27FC236}">
                    <a16:creationId xmlns:a16="http://schemas.microsoft.com/office/drawing/2014/main" id="{C823A2BA-5D3C-4C98-0E3B-24B5016D51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20656" y="1693521"/>
                <a:ext cx="1144487" cy="2244664"/>
              </a:xfrm>
              <a:prstGeom prst="rect">
                <a:avLst/>
              </a:prstGeom>
            </p:spPr>
          </p:pic>
          <p:pic>
            <p:nvPicPr>
              <p:cNvPr id="5" name="그림 4">
                <a:extLst>
                  <a:ext uri="{FF2B5EF4-FFF2-40B4-BE49-F238E27FC236}">
                    <a16:creationId xmlns:a16="http://schemas.microsoft.com/office/drawing/2014/main" id="{4AA7A66C-AB7C-C282-175A-626487C987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7119" y="4061859"/>
                <a:ext cx="1138025" cy="2016807"/>
              </a:xfrm>
              <a:prstGeom prst="rect">
                <a:avLst/>
              </a:prstGeom>
            </p:spPr>
          </p:pic>
          <p:pic>
            <p:nvPicPr>
              <p:cNvPr id="7" name="그림 6">
                <a:extLst>
                  <a:ext uri="{FF2B5EF4-FFF2-40B4-BE49-F238E27FC236}">
                    <a16:creationId xmlns:a16="http://schemas.microsoft.com/office/drawing/2014/main" id="{671AC2EA-5509-9C3F-0DDA-02FBAC6FE4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30555" y="1693523"/>
                <a:ext cx="1375210" cy="1120055"/>
              </a:xfrm>
              <a:prstGeom prst="rect">
                <a:avLst/>
              </a:prstGeom>
            </p:spPr>
          </p:pic>
          <p:pic>
            <p:nvPicPr>
              <p:cNvPr id="8" name="그림 7">
                <a:extLst>
                  <a:ext uri="{FF2B5EF4-FFF2-40B4-BE49-F238E27FC236}">
                    <a16:creationId xmlns:a16="http://schemas.microsoft.com/office/drawing/2014/main" id="{CE9ADD07-EF89-686D-4011-8A37075B7F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92603" y="1693523"/>
                <a:ext cx="1375210" cy="1120052"/>
              </a:xfrm>
              <a:prstGeom prst="rect">
                <a:avLst/>
              </a:prstGeom>
            </p:spPr>
          </p:pic>
          <p:pic>
            <p:nvPicPr>
              <p:cNvPr id="9" name="그림 8">
                <a:extLst>
                  <a:ext uri="{FF2B5EF4-FFF2-40B4-BE49-F238E27FC236}">
                    <a16:creationId xmlns:a16="http://schemas.microsoft.com/office/drawing/2014/main" id="{176CDEC0-00CE-D602-BD8E-38001EAB54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554651" y="1693523"/>
                <a:ext cx="1375210" cy="1113359"/>
              </a:xfrm>
              <a:prstGeom prst="rect">
                <a:avLst/>
              </a:prstGeom>
            </p:spPr>
          </p:pic>
          <p:pic>
            <p:nvPicPr>
              <p:cNvPr id="11" name="그림 10">
                <a:extLst>
                  <a:ext uri="{FF2B5EF4-FFF2-40B4-BE49-F238E27FC236}">
                    <a16:creationId xmlns:a16="http://schemas.microsoft.com/office/drawing/2014/main" id="{89E19DFE-CB94-FC49-1A69-D805EC5EE1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017930" y="1693521"/>
                <a:ext cx="1375210" cy="1113359"/>
              </a:xfrm>
              <a:prstGeom prst="rect">
                <a:avLst/>
              </a:prstGeom>
            </p:spPr>
          </p:pic>
          <p:pic>
            <p:nvPicPr>
              <p:cNvPr id="12" name="그림 11">
                <a:extLst>
                  <a:ext uri="{FF2B5EF4-FFF2-40B4-BE49-F238E27FC236}">
                    <a16:creationId xmlns:a16="http://schemas.microsoft.com/office/drawing/2014/main" id="{8AAD144D-6E71-1A3F-E064-4AA2AB0378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630555" y="2935796"/>
                <a:ext cx="1375210" cy="1002389"/>
              </a:xfrm>
              <a:prstGeom prst="rect">
                <a:avLst/>
              </a:prstGeom>
            </p:spPr>
          </p:pic>
          <p:pic>
            <p:nvPicPr>
              <p:cNvPr id="13" name="그림 12">
                <a:extLst>
                  <a:ext uri="{FF2B5EF4-FFF2-40B4-BE49-F238E27FC236}">
                    <a16:creationId xmlns:a16="http://schemas.microsoft.com/office/drawing/2014/main" id="{EF3B14B5-8C8C-C241-1042-BD67B37D62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092603" y="2927346"/>
                <a:ext cx="1375210" cy="1010839"/>
              </a:xfrm>
              <a:prstGeom prst="rect">
                <a:avLst/>
              </a:prstGeom>
            </p:spPr>
          </p:pic>
          <p:pic>
            <p:nvPicPr>
              <p:cNvPr id="16" name="그림 15">
                <a:extLst>
                  <a:ext uri="{FF2B5EF4-FFF2-40B4-BE49-F238E27FC236}">
                    <a16:creationId xmlns:a16="http://schemas.microsoft.com/office/drawing/2014/main" id="{C938B37E-A3EC-B0C2-6AE1-BF80923DDB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630555" y="4046395"/>
                <a:ext cx="1375210" cy="1102511"/>
              </a:xfrm>
              <a:prstGeom prst="rect">
                <a:avLst/>
              </a:prstGeom>
            </p:spPr>
          </p:pic>
          <p:pic>
            <p:nvPicPr>
              <p:cNvPr id="17" name="그림 16">
                <a:extLst>
                  <a:ext uri="{FF2B5EF4-FFF2-40B4-BE49-F238E27FC236}">
                    <a16:creationId xmlns:a16="http://schemas.microsoft.com/office/drawing/2014/main" id="{28C8D7C7-BAA7-EE49-88D4-8654103358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092603" y="4047692"/>
                <a:ext cx="1375210" cy="1118991"/>
              </a:xfrm>
              <a:prstGeom prst="rect">
                <a:avLst/>
              </a:prstGeom>
            </p:spPr>
          </p:pic>
          <p:pic>
            <p:nvPicPr>
              <p:cNvPr id="18" name="그림 17">
                <a:extLst>
                  <a:ext uri="{FF2B5EF4-FFF2-40B4-BE49-F238E27FC236}">
                    <a16:creationId xmlns:a16="http://schemas.microsoft.com/office/drawing/2014/main" id="{F32F9A9F-DB8E-99D7-34BF-44802F82BB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554651" y="4061859"/>
                <a:ext cx="1375210" cy="1108662"/>
              </a:xfrm>
              <a:prstGeom prst="rect">
                <a:avLst/>
              </a:prstGeom>
            </p:spPr>
          </p:pic>
          <p:pic>
            <p:nvPicPr>
              <p:cNvPr id="20" name="그림 19">
                <a:extLst>
                  <a:ext uri="{FF2B5EF4-FFF2-40B4-BE49-F238E27FC236}">
                    <a16:creationId xmlns:a16="http://schemas.microsoft.com/office/drawing/2014/main" id="{FAE42D28-DA5B-6C5D-8DEE-4278B98E83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630555" y="5270393"/>
                <a:ext cx="1375210" cy="1094033"/>
              </a:xfrm>
              <a:prstGeom prst="rect">
                <a:avLst/>
              </a:prstGeom>
            </p:spPr>
          </p:pic>
          <p:pic>
            <p:nvPicPr>
              <p:cNvPr id="21" name="그림 20">
                <a:extLst>
                  <a:ext uri="{FF2B5EF4-FFF2-40B4-BE49-F238E27FC236}">
                    <a16:creationId xmlns:a16="http://schemas.microsoft.com/office/drawing/2014/main" id="{506E51F7-E6BA-A127-D88C-3C66A9C140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092603" y="5274867"/>
                <a:ext cx="1375210" cy="1093320"/>
              </a:xfrm>
              <a:prstGeom prst="rect">
                <a:avLst/>
              </a:prstGeom>
            </p:spPr>
          </p:pic>
          <p:pic>
            <p:nvPicPr>
              <p:cNvPr id="22" name="그림 21">
                <a:extLst>
                  <a:ext uri="{FF2B5EF4-FFF2-40B4-BE49-F238E27FC236}">
                    <a16:creationId xmlns:a16="http://schemas.microsoft.com/office/drawing/2014/main" id="{BE457B0C-072A-29A3-45A7-7C7C5C81E5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554651" y="5298429"/>
                <a:ext cx="1375210" cy="1093320"/>
              </a:xfrm>
              <a:prstGeom prst="rect">
                <a:avLst/>
              </a:prstGeom>
            </p:spPr>
          </p:pic>
          <p:pic>
            <p:nvPicPr>
              <p:cNvPr id="23" name="그림 22">
                <a:extLst>
                  <a:ext uri="{FF2B5EF4-FFF2-40B4-BE49-F238E27FC236}">
                    <a16:creationId xmlns:a16="http://schemas.microsoft.com/office/drawing/2014/main" id="{60CF82E9-05A3-F24C-3E9E-FCB1564C24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017930" y="5289497"/>
                <a:ext cx="1375210" cy="1120501"/>
              </a:xfrm>
              <a:prstGeom prst="rect">
                <a:avLst/>
              </a:prstGeom>
            </p:spPr>
          </p:pic>
        </p:grpSp>
        <p:pic>
          <p:nvPicPr>
            <p:cNvPr id="37" name="그림 36">
              <a:extLst>
                <a:ext uri="{FF2B5EF4-FFF2-40B4-BE49-F238E27FC236}">
                  <a16:creationId xmlns:a16="http://schemas.microsoft.com/office/drawing/2014/main" id="{889D8DDD-B6E8-695E-6E58-F7E1BAB332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3830201" y="2783412"/>
              <a:ext cx="1188000" cy="931940"/>
            </a:xfrm>
            <a:prstGeom prst="rect">
              <a:avLst/>
            </a:prstGeom>
          </p:spPr>
        </p:pic>
        <p:pic>
          <p:nvPicPr>
            <p:cNvPr id="39" name="그림 38">
              <a:extLst>
                <a:ext uri="{FF2B5EF4-FFF2-40B4-BE49-F238E27FC236}">
                  <a16:creationId xmlns:a16="http://schemas.microsoft.com/office/drawing/2014/main" id="{15405AFE-302E-E961-4196-C8189298049A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5094281" y="2779766"/>
              <a:ext cx="1188000" cy="939594"/>
            </a:xfrm>
            <a:prstGeom prst="rect">
              <a:avLst/>
            </a:prstGeom>
          </p:spPr>
        </p:pic>
        <p:pic>
          <p:nvPicPr>
            <p:cNvPr id="41" name="그림 40">
              <a:extLst>
                <a:ext uri="{FF2B5EF4-FFF2-40B4-BE49-F238E27FC236}">
                  <a16:creationId xmlns:a16="http://schemas.microsoft.com/office/drawing/2014/main" id="{D1E82E42-5ED0-B3E5-4C4E-7C5D0C6442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5094281" y="3818983"/>
              <a:ext cx="1188000" cy="1041007"/>
            </a:xfrm>
            <a:prstGeom prst="rect">
              <a:avLst/>
            </a:prstGeom>
          </p:spPr>
        </p:pic>
        <p:pic>
          <p:nvPicPr>
            <p:cNvPr id="45" name="그림 44">
              <a:extLst>
                <a:ext uri="{FF2B5EF4-FFF2-40B4-BE49-F238E27FC236}">
                  <a16:creationId xmlns:a16="http://schemas.microsoft.com/office/drawing/2014/main" id="{7C8110FB-92B5-557D-7CA8-6CB9A3861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271607" y="5630150"/>
              <a:ext cx="976142" cy="304463"/>
            </a:xfrm>
            <a:prstGeom prst="rect">
              <a:avLst/>
            </a:prstGeom>
          </p:spPr>
        </p:pic>
      </p:grpSp>
      <p:sp>
        <p:nvSpPr>
          <p:cNvPr id="50" name="제목 2">
            <a:extLst>
              <a:ext uri="{FF2B5EF4-FFF2-40B4-BE49-F238E27FC236}">
                <a16:creationId xmlns:a16="http://schemas.microsoft.com/office/drawing/2014/main" id="{0BE6C20B-F0EC-3786-C388-617B08F57E2F}"/>
              </a:ext>
            </a:extLst>
          </p:cNvPr>
          <p:cNvSpPr txBox="1">
            <a:spLocks/>
          </p:cNvSpPr>
          <p:nvPr/>
        </p:nvSpPr>
        <p:spPr>
          <a:xfrm>
            <a:off x="266699" y="877794"/>
            <a:ext cx="6956137" cy="533400"/>
          </a:xfrm>
          <a:prstGeom prst="rect">
            <a:avLst/>
          </a:prstGeom>
          <a:effectLst/>
        </p:spPr>
        <p:txBody>
          <a:bodyPr anchor="ctr"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ko-KR" altLang="en-US" sz="1800" b="1" dirty="0" err="1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마스터토픽</a:t>
            </a:r>
            <a:r>
              <a:rPr lang="ko-KR" altLang="en-US" sz="18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 이러닝 강좌 구성</a:t>
            </a:r>
            <a:endParaRPr lang="ko-KR" altLang="en-US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+mj-ea"/>
            </a:endParaRPr>
          </a:p>
        </p:txBody>
      </p:sp>
      <p:cxnSp>
        <p:nvCxnSpPr>
          <p:cNvPr id="51" name="직선 연결선 50">
            <a:extLst>
              <a:ext uri="{FF2B5EF4-FFF2-40B4-BE49-F238E27FC236}">
                <a16:creationId xmlns:a16="http://schemas.microsoft.com/office/drawing/2014/main" id="{753D4DC4-C131-20D4-E579-2403475F7071}"/>
              </a:ext>
            </a:extLst>
          </p:cNvPr>
          <p:cNvCxnSpPr>
            <a:cxnSpLocks/>
          </p:cNvCxnSpPr>
          <p:nvPr/>
        </p:nvCxnSpPr>
        <p:spPr>
          <a:xfrm>
            <a:off x="275469" y="1327891"/>
            <a:ext cx="5166397" cy="0"/>
          </a:xfrm>
          <a:prstGeom prst="line">
            <a:avLst/>
          </a:prstGeom>
          <a:ln>
            <a:solidFill>
              <a:srgbClr val="465B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82063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9">
            <a:extLst>
              <a:ext uri="{FF2B5EF4-FFF2-40B4-BE49-F238E27FC236}">
                <a16:creationId xmlns:a16="http://schemas.microsoft.com/office/drawing/2014/main" id="{88DA7482-EC77-D10F-297F-89F7AF051A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699" y="239252"/>
            <a:ext cx="9369895" cy="533400"/>
          </a:xfrm>
        </p:spPr>
        <p:txBody>
          <a:bodyPr/>
          <a:lstStyle/>
          <a:p>
            <a:r>
              <a:rPr lang="en-US" altLang="ko-KR" b="1" dirty="0"/>
              <a:t>4. </a:t>
            </a:r>
            <a:r>
              <a:rPr lang="ko-KR" altLang="en-US" b="1" dirty="0"/>
              <a:t>비상교육 한국어교육 대표 서비스 </a:t>
            </a:r>
            <a:r>
              <a:rPr lang="en-US" altLang="ko-KR" b="1" dirty="0" err="1"/>
              <a:t>masterTOPIK</a:t>
            </a:r>
            <a:r>
              <a:rPr lang="ko-KR" altLang="en-US" b="1" dirty="0"/>
              <a:t> </a:t>
            </a:r>
            <a:endParaRPr lang="en-US" altLang="ko-KR" b="1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7F1A4B51-4931-BDBB-3C48-EA5F7F6DA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2527" y="956416"/>
            <a:ext cx="2638425" cy="371475"/>
          </a:xfrm>
          <a:prstGeom prst="rect">
            <a:avLst/>
          </a:prstGeom>
        </p:spPr>
      </p:pic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ECA28AF8-A5CF-0E11-FC44-95AFE9AF07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10150"/>
              </p:ext>
            </p:extLst>
          </p:nvPr>
        </p:nvGraphicFramePr>
        <p:xfrm>
          <a:off x="541781" y="1779685"/>
          <a:ext cx="11108438" cy="45307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8637">
                  <a:extLst>
                    <a:ext uri="{9D8B030D-6E8A-4147-A177-3AD203B41FA5}">
                      <a16:colId xmlns:a16="http://schemas.microsoft.com/office/drawing/2014/main" val="947426416"/>
                    </a:ext>
                  </a:extLst>
                </a:gridCol>
                <a:gridCol w="971475">
                  <a:extLst>
                    <a:ext uri="{9D8B030D-6E8A-4147-A177-3AD203B41FA5}">
                      <a16:colId xmlns:a16="http://schemas.microsoft.com/office/drawing/2014/main" val="819952262"/>
                    </a:ext>
                  </a:extLst>
                </a:gridCol>
                <a:gridCol w="764300">
                  <a:extLst>
                    <a:ext uri="{9D8B030D-6E8A-4147-A177-3AD203B41FA5}">
                      <a16:colId xmlns:a16="http://schemas.microsoft.com/office/drawing/2014/main" val="58305655"/>
                    </a:ext>
                  </a:extLst>
                </a:gridCol>
                <a:gridCol w="1112927">
                  <a:extLst>
                    <a:ext uri="{9D8B030D-6E8A-4147-A177-3AD203B41FA5}">
                      <a16:colId xmlns:a16="http://schemas.microsoft.com/office/drawing/2014/main" val="3934691704"/>
                    </a:ext>
                  </a:extLst>
                </a:gridCol>
                <a:gridCol w="3419234">
                  <a:extLst>
                    <a:ext uri="{9D8B030D-6E8A-4147-A177-3AD203B41FA5}">
                      <a16:colId xmlns:a16="http://schemas.microsoft.com/office/drawing/2014/main" val="1941634889"/>
                    </a:ext>
                  </a:extLst>
                </a:gridCol>
                <a:gridCol w="1148625">
                  <a:extLst>
                    <a:ext uri="{9D8B030D-6E8A-4147-A177-3AD203B41FA5}">
                      <a16:colId xmlns:a16="http://schemas.microsoft.com/office/drawing/2014/main" val="3328753341"/>
                    </a:ext>
                  </a:extLst>
                </a:gridCol>
                <a:gridCol w="850392">
                  <a:extLst>
                    <a:ext uri="{9D8B030D-6E8A-4147-A177-3AD203B41FA5}">
                      <a16:colId xmlns:a16="http://schemas.microsoft.com/office/drawing/2014/main" val="1016650496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2018930835"/>
                    </a:ext>
                  </a:extLst>
                </a:gridCol>
                <a:gridCol w="1115568">
                  <a:extLst>
                    <a:ext uri="{9D8B030D-6E8A-4147-A177-3AD203B41FA5}">
                      <a16:colId xmlns:a16="http://schemas.microsoft.com/office/drawing/2014/main" val="1830983631"/>
                    </a:ext>
                  </a:extLst>
                </a:gridCol>
              </a:tblGrid>
              <a:tr h="67275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NO.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카테고리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레벨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영역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강좌명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선생님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언어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전체 </a:t>
                      </a:r>
                      <a:r>
                        <a:rPr lang="ko-KR" altLang="en-US" sz="14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강의수</a:t>
                      </a:r>
                      <a:endParaRPr lang="en-US" altLang="ko-KR" sz="1400" b="1" u="none" strike="noStrike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rtl="0" fontAlgn="ctr"/>
                      <a:r>
                        <a:rPr lang="en-US" altLang="ko-K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차시</a:t>
                      </a:r>
                      <a:r>
                        <a:rPr lang="en-US" altLang="ko-K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n-US" altLang="ko-KR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전체 수강 </a:t>
                      </a:r>
                      <a:endParaRPr lang="en-US" altLang="ko-KR" sz="1400" b="1" u="none" strike="noStrike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rtl="0" fontAlgn="ctr"/>
                      <a:r>
                        <a:rPr lang="en-US" altLang="ko-K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시간</a:t>
                      </a:r>
                      <a:r>
                        <a:rPr lang="en-US" altLang="ko-K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n-US" altLang="ko-KR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779341"/>
                  </a:ext>
                </a:extLst>
              </a:tr>
              <a:tr h="32150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1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한국어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초급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100" u="none" strike="noStrike" dirty="0">
                          <a:effectLst/>
                        </a:rPr>
                        <a:t>한글 자모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12</a:t>
                      </a:r>
                      <a:r>
                        <a:rPr lang="ko-KR" altLang="en-US" sz="1100" u="none" strike="noStrike">
                          <a:effectLst/>
                        </a:rPr>
                        <a:t>강으로 끝내는 기초 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김미숙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한국어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12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extLst>
                  <a:ext uri="{0D108BD9-81ED-4DB2-BD59-A6C34878D82A}">
                    <a16:rowId xmlns:a16="http://schemas.microsoft.com/office/drawing/2014/main" val="225539161"/>
                  </a:ext>
                </a:extLst>
              </a:tr>
              <a:tr h="32150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2</a:t>
                      </a:r>
                      <a:endParaRPr lang="en-US" altLang="ko-KR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초급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100" u="none" strike="noStrike" dirty="0">
                          <a:effectLst/>
                        </a:rPr>
                        <a:t>한글 자모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12</a:t>
                      </a:r>
                      <a:r>
                        <a:rPr lang="ko-KR" altLang="en-US" sz="1100" u="none" strike="noStrike" dirty="0">
                          <a:effectLst/>
                        </a:rPr>
                        <a:t>강으로 끝내는 기초 한국어 </a:t>
                      </a:r>
                      <a:r>
                        <a:rPr lang="en-US" altLang="ko-KR" sz="1100" u="none" strike="noStrike" dirty="0">
                          <a:effectLst/>
                        </a:rPr>
                        <a:t>(</a:t>
                      </a:r>
                      <a:r>
                        <a:rPr lang="ko-KR" altLang="en-US" sz="1100" u="none" strike="noStrike" dirty="0">
                          <a:effectLst/>
                        </a:rPr>
                        <a:t>태국어</a:t>
                      </a:r>
                      <a:r>
                        <a:rPr lang="en-US" altLang="ko-KR" sz="1100" u="none" strike="noStrike" dirty="0">
                          <a:effectLst/>
                        </a:rPr>
                        <a:t>)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최이신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12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3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extLst>
                  <a:ext uri="{0D108BD9-81ED-4DB2-BD59-A6C34878D82A}">
                    <a16:rowId xmlns:a16="http://schemas.microsoft.com/office/drawing/2014/main" val="1215299729"/>
                  </a:ext>
                </a:extLst>
              </a:tr>
              <a:tr h="32150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3</a:t>
                      </a:r>
                      <a:endParaRPr lang="en-US" altLang="ko-KR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초급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100" u="none" strike="noStrike">
                          <a:effectLst/>
                        </a:rPr>
                        <a:t>한글 자모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한글 배우기 </a:t>
                      </a:r>
                      <a:r>
                        <a:rPr lang="en-US" altLang="ko-KR" sz="1100" u="none" strike="noStrike" dirty="0">
                          <a:effectLst/>
                        </a:rPr>
                        <a:t>(</a:t>
                      </a:r>
                      <a:r>
                        <a:rPr lang="ko-KR" altLang="en-US" sz="1100" u="none" strike="noStrike" dirty="0">
                          <a:effectLst/>
                        </a:rPr>
                        <a:t>영어</a:t>
                      </a:r>
                      <a:r>
                        <a:rPr lang="en-US" altLang="ko-KR" sz="1100" u="none" strike="noStrike" dirty="0">
                          <a:effectLst/>
                        </a:rPr>
                        <a:t>)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조유진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영어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10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1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extLst>
                  <a:ext uri="{0D108BD9-81ED-4DB2-BD59-A6C34878D82A}">
                    <a16:rowId xmlns:a16="http://schemas.microsoft.com/office/drawing/2014/main" val="1895800091"/>
                  </a:ext>
                </a:extLst>
              </a:tr>
              <a:tr h="32150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4</a:t>
                      </a:r>
                      <a:endParaRPr lang="en-US" altLang="ko-KR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초급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100" u="none" strike="noStrike">
                          <a:effectLst/>
                        </a:rPr>
                        <a:t>기초 어휘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가벼운 한국어 어휘 </a:t>
                      </a:r>
                      <a:r>
                        <a:rPr lang="en-US" altLang="ko-KR" sz="1100" u="none" strike="noStrike">
                          <a:effectLst/>
                        </a:rPr>
                        <a:t>30 ① (</a:t>
                      </a:r>
                      <a:r>
                        <a:rPr lang="ko-KR" altLang="en-US" sz="1100" u="none" strike="noStrike">
                          <a:effectLst/>
                        </a:rPr>
                        <a:t>영어</a:t>
                      </a:r>
                      <a:r>
                        <a:rPr lang="en-US" altLang="ko-KR" sz="1100" u="none" strike="noStrike">
                          <a:effectLst/>
                        </a:rPr>
                        <a:t>)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조유진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영어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33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0.5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extLst>
                  <a:ext uri="{0D108BD9-81ED-4DB2-BD59-A6C34878D82A}">
                    <a16:rowId xmlns:a16="http://schemas.microsoft.com/office/drawing/2014/main" val="878843927"/>
                  </a:ext>
                </a:extLst>
              </a:tr>
              <a:tr h="32150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5</a:t>
                      </a:r>
                      <a:endParaRPr lang="en-US" altLang="ko-KR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초급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100" u="none" strike="noStrike" dirty="0">
                          <a:effectLst/>
                        </a:rPr>
                        <a:t>기초 어휘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가벼운 한국어 어휘 </a:t>
                      </a:r>
                      <a:r>
                        <a:rPr lang="en-US" altLang="ko-KR" sz="1100" u="none" strike="noStrike" dirty="0">
                          <a:effectLst/>
                        </a:rPr>
                        <a:t>60 ② (</a:t>
                      </a:r>
                      <a:r>
                        <a:rPr lang="ko-KR" altLang="en-US" sz="1100" u="none" strike="noStrike" dirty="0">
                          <a:effectLst/>
                        </a:rPr>
                        <a:t>영어</a:t>
                      </a:r>
                      <a:r>
                        <a:rPr lang="en-US" altLang="ko-KR" sz="1100" u="none" strike="noStrike" dirty="0">
                          <a:effectLst/>
                        </a:rPr>
                        <a:t>)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조유진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영어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27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0.5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extLst>
                  <a:ext uri="{0D108BD9-81ED-4DB2-BD59-A6C34878D82A}">
                    <a16:rowId xmlns:a16="http://schemas.microsoft.com/office/drawing/2014/main" val="3490237928"/>
                  </a:ext>
                </a:extLst>
              </a:tr>
              <a:tr h="32150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6</a:t>
                      </a:r>
                      <a:endParaRPr lang="en-US" altLang="ko-KR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초급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100" u="none" strike="noStrike">
                          <a:effectLst/>
                        </a:rPr>
                        <a:t>말하기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매일 </a:t>
                      </a:r>
                      <a:r>
                        <a:rPr lang="en-US" altLang="ko-KR" sz="1100" u="none" strike="noStrike">
                          <a:effectLst/>
                        </a:rPr>
                        <a:t>15</a:t>
                      </a:r>
                      <a:r>
                        <a:rPr lang="ko-KR" altLang="en-US" sz="1100" u="none" strike="noStrike">
                          <a:effectLst/>
                        </a:rPr>
                        <a:t>분 한국어 회화 </a:t>
                      </a:r>
                      <a:r>
                        <a:rPr lang="en-US" altLang="ko-KR" sz="1100" u="none" strike="noStrike">
                          <a:effectLst/>
                        </a:rPr>
                        <a:t>1 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김미숙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한국어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7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1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extLst>
                  <a:ext uri="{0D108BD9-81ED-4DB2-BD59-A6C34878D82A}">
                    <a16:rowId xmlns:a16="http://schemas.microsoft.com/office/drawing/2014/main" val="708226299"/>
                  </a:ext>
                </a:extLst>
              </a:tr>
              <a:tr h="32150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7</a:t>
                      </a:r>
                      <a:endParaRPr lang="en-US" altLang="ko-KR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초급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100" u="none" strike="noStrike">
                          <a:effectLst/>
                        </a:rPr>
                        <a:t>말하기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매일 </a:t>
                      </a:r>
                      <a:r>
                        <a:rPr lang="en-US" altLang="ko-KR" sz="1100" u="none" strike="noStrike">
                          <a:effectLst/>
                        </a:rPr>
                        <a:t>15</a:t>
                      </a:r>
                      <a:r>
                        <a:rPr lang="ko-KR" altLang="en-US" sz="1100" u="none" strike="noStrike">
                          <a:effectLst/>
                        </a:rPr>
                        <a:t>분 한국어 회화 </a:t>
                      </a:r>
                      <a:r>
                        <a:rPr lang="en-US" altLang="ko-KR" sz="1100" u="none" strike="noStrike">
                          <a:effectLst/>
                        </a:rPr>
                        <a:t>2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김미숙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한국어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9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1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extLst>
                  <a:ext uri="{0D108BD9-81ED-4DB2-BD59-A6C34878D82A}">
                    <a16:rowId xmlns:a16="http://schemas.microsoft.com/office/drawing/2014/main" val="194553585"/>
                  </a:ext>
                </a:extLst>
              </a:tr>
              <a:tr h="32150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8</a:t>
                      </a:r>
                      <a:endParaRPr lang="en-US" altLang="ko-KR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중급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100" u="none" strike="noStrike">
                          <a:effectLst/>
                        </a:rPr>
                        <a:t>말하기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매일 </a:t>
                      </a:r>
                      <a:r>
                        <a:rPr lang="en-US" altLang="ko-KR" sz="1100" u="none" strike="noStrike">
                          <a:effectLst/>
                        </a:rPr>
                        <a:t>15</a:t>
                      </a:r>
                      <a:r>
                        <a:rPr lang="ko-KR" altLang="en-US" sz="1100" u="none" strike="noStrike">
                          <a:effectLst/>
                        </a:rPr>
                        <a:t>분 한국어 회화 </a:t>
                      </a:r>
                      <a:r>
                        <a:rPr lang="en-US" altLang="ko-KR" sz="1100" u="none" strike="noStrike">
                          <a:effectLst/>
                        </a:rPr>
                        <a:t>3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김미숙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한국어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7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1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extLst>
                  <a:ext uri="{0D108BD9-81ED-4DB2-BD59-A6C34878D82A}">
                    <a16:rowId xmlns:a16="http://schemas.microsoft.com/office/drawing/2014/main" val="1326807886"/>
                  </a:ext>
                </a:extLst>
              </a:tr>
              <a:tr h="32150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9</a:t>
                      </a:r>
                      <a:endParaRPr lang="en-US" altLang="ko-KR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초급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100" u="none" strike="noStrike">
                          <a:effectLst/>
                        </a:rPr>
                        <a:t>말하기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 회화 패턴 연습 </a:t>
                      </a:r>
                      <a:r>
                        <a:rPr lang="en-US" altLang="ko-KR" sz="1100" u="none" strike="noStrike">
                          <a:effectLst/>
                        </a:rPr>
                        <a:t>(</a:t>
                      </a:r>
                      <a:r>
                        <a:rPr lang="ko-KR" altLang="en-US" sz="1100" u="none" strike="noStrike">
                          <a:effectLst/>
                        </a:rPr>
                        <a:t>영어</a:t>
                      </a:r>
                      <a:r>
                        <a:rPr lang="en-US" altLang="ko-KR" sz="1100" u="none" strike="noStrike">
                          <a:effectLst/>
                        </a:rPr>
                        <a:t>)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 err="1">
                          <a:effectLst/>
                        </a:rPr>
                        <a:t>장휘성</a:t>
                      </a:r>
                      <a:r>
                        <a:rPr lang="ko-KR" altLang="en-US" sz="1100" u="none" strike="noStrike" dirty="0">
                          <a:effectLst/>
                        </a:rPr>
                        <a:t> </a:t>
                      </a:r>
                      <a:r>
                        <a:rPr lang="en-US" altLang="ko-KR" sz="1100" u="none" strike="noStrike" dirty="0">
                          <a:effectLst/>
                        </a:rPr>
                        <a:t>(</a:t>
                      </a:r>
                      <a:r>
                        <a:rPr lang="ko-KR" altLang="en-US" sz="1100" u="none" strike="noStrike" dirty="0" err="1">
                          <a:effectLst/>
                        </a:rPr>
                        <a:t>엘도</a:t>
                      </a:r>
                      <a:r>
                        <a:rPr lang="en-US" altLang="ko-KR" sz="1100" u="none" strike="noStrike" dirty="0">
                          <a:effectLst/>
                        </a:rPr>
                        <a:t>)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영어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15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extLst>
                  <a:ext uri="{0D108BD9-81ED-4DB2-BD59-A6C34878D82A}">
                    <a16:rowId xmlns:a16="http://schemas.microsoft.com/office/drawing/2014/main" val="2137513678"/>
                  </a:ext>
                </a:extLst>
              </a:tr>
              <a:tr h="32150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10</a:t>
                      </a:r>
                      <a:endParaRPr lang="en-US" altLang="ko-KR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초급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100" u="none" strike="noStrike">
                          <a:effectLst/>
                        </a:rPr>
                        <a:t>말하기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 말하기</a:t>
                      </a:r>
                      <a:r>
                        <a:rPr lang="en-US" altLang="ko-KR" sz="1100" u="none" strike="noStrike">
                          <a:effectLst/>
                        </a:rPr>
                        <a:t>: </a:t>
                      </a:r>
                      <a:r>
                        <a:rPr lang="ko-KR" altLang="en-US" sz="1100" u="none" strike="noStrike">
                          <a:effectLst/>
                        </a:rPr>
                        <a:t>초급</a:t>
                      </a:r>
                      <a:r>
                        <a:rPr lang="en-US" altLang="ko-KR" sz="1100" u="none" strike="noStrike">
                          <a:effectLst/>
                        </a:rPr>
                        <a:t>1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구다영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영어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15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1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extLst>
                  <a:ext uri="{0D108BD9-81ED-4DB2-BD59-A6C34878D82A}">
                    <a16:rowId xmlns:a16="http://schemas.microsoft.com/office/drawing/2014/main" val="1789894488"/>
                  </a:ext>
                </a:extLst>
              </a:tr>
              <a:tr h="32150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11</a:t>
                      </a:r>
                      <a:endParaRPr lang="en-US" altLang="ko-KR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초급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100" u="none" strike="noStrike">
                          <a:effectLst/>
                        </a:rPr>
                        <a:t>말하기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 말하기</a:t>
                      </a:r>
                      <a:r>
                        <a:rPr lang="en-US" altLang="ko-KR" sz="1100" u="none" strike="noStrike">
                          <a:effectLst/>
                        </a:rPr>
                        <a:t>: </a:t>
                      </a:r>
                      <a:r>
                        <a:rPr lang="ko-KR" altLang="en-US" sz="1100" u="none" strike="noStrike">
                          <a:effectLst/>
                        </a:rPr>
                        <a:t>초급</a:t>
                      </a:r>
                      <a:r>
                        <a:rPr lang="en-US" altLang="ko-KR" sz="1100" u="none" strike="noStrike">
                          <a:effectLst/>
                        </a:rPr>
                        <a:t>2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김미숙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15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1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extLst>
                  <a:ext uri="{0D108BD9-81ED-4DB2-BD59-A6C34878D82A}">
                    <a16:rowId xmlns:a16="http://schemas.microsoft.com/office/drawing/2014/main" val="1187480245"/>
                  </a:ext>
                </a:extLst>
              </a:tr>
              <a:tr h="32150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12</a:t>
                      </a:r>
                      <a:endParaRPr lang="en-US" altLang="ko-KR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초급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100" u="none" strike="noStrike">
                          <a:effectLst/>
                        </a:rPr>
                        <a:t>말하기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여행 한국어 </a:t>
                      </a:r>
                      <a:r>
                        <a:rPr lang="en-US" altLang="ko-KR" sz="1100" u="none" strike="noStrike" dirty="0">
                          <a:effectLst/>
                        </a:rPr>
                        <a:t>(</a:t>
                      </a:r>
                      <a:r>
                        <a:rPr lang="ko-KR" altLang="en-US" sz="1100" u="none" strike="noStrike" dirty="0">
                          <a:effectLst/>
                        </a:rPr>
                        <a:t>영어</a:t>
                      </a:r>
                      <a:r>
                        <a:rPr lang="en-US" altLang="ko-KR" sz="1100" u="none" strike="noStrike" dirty="0">
                          <a:effectLst/>
                        </a:rPr>
                        <a:t>)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조유진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영어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10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extLst>
                  <a:ext uri="{0D108BD9-81ED-4DB2-BD59-A6C34878D82A}">
                    <a16:rowId xmlns:a16="http://schemas.microsoft.com/office/drawing/2014/main" val="1836330473"/>
                  </a:ext>
                </a:extLst>
              </a:tr>
            </a:tbl>
          </a:graphicData>
        </a:graphic>
      </p:graphicFrame>
      <p:sp>
        <p:nvSpPr>
          <p:cNvPr id="3" name="제목 2">
            <a:extLst>
              <a:ext uri="{FF2B5EF4-FFF2-40B4-BE49-F238E27FC236}">
                <a16:creationId xmlns:a16="http://schemas.microsoft.com/office/drawing/2014/main" id="{CE3BE42F-1C7B-1C90-BC1E-B5D8A0DDBD64}"/>
              </a:ext>
            </a:extLst>
          </p:cNvPr>
          <p:cNvSpPr txBox="1">
            <a:spLocks/>
          </p:cNvSpPr>
          <p:nvPr/>
        </p:nvSpPr>
        <p:spPr>
          <a:xfrm>
            <a:off x="266699" y="877794"/>
            <a:ext cx="6956137" cy="533400"/>
          </a:xfrm>
          <a:prstGeom prst="rect">
            <a:avLst/>
          </a:prstGeom>
          <a:effectLst/>
        </p:spPr>
        <p:txBody>
          <a:bodyPr anchor="ctr"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ko-KR" altLang="en-US" sz="1800" b="1" dirty="0" err="1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마스터토픽</a:t>
            </a:r>
            <a:r>
              <a:rPr lang="ko-KR" altLang="en-US" sz="18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 주요 강좌 리스트 </a:t>
            </a:r>
            <a:r>
              <a:rPr lang="en-US" altLang="ko-KR" sz="18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(</a:t>
            </a:r>
            <a:r>
              <a:rPr lang="ko-KR" altLang="en-US" sz="18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일반 한국어</a:t>
            </a:r>
            <a:r>
              <a:rPr lang="en-US" altLang="ko-KR" sz="18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)</a:t>
            </a:r>
            <a:endParaRPr lang="ko-KR" altLang="en-US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+mj-ea"/>
            </a:endParaRP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00E9FB38-5819-590A-1641-B704C4556AF0}"/>
              </a:ext>
            </a:extLst>
          </p:cNvPr>
          <p:cNvCxnSpPr>
            <a:cxnSpLocks/>
          </p:cNvCxnSpPr>
          <p:nvPr/>
        </p:nvCxnSpPr>
        <p:spPr>
          <a:xfrm>
            <a:off x="275469" y="1327891"/>
            <a:ext cx="5166397" cy="0"/>
          </a:xfrm>
          <a:prstGeom prst="line">
            <a:avLst/>
          </a:prstGeom>
          <a:ln>
            <a:solidFill>
              <a:srgbClr val="465B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8337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9">
            <a:extLst>
              <a:ext uri="{FF2B5EF4-FFF2-40B4-BE49-F238E27FC236}">
                <a16:creationId xmlns:a16="http://schemas.microsoft.com/office/drawing/2014/main" id="{88DA7482-EC77-D10F-297F-89F7AF051A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699" y="239252"/>
            <a:ext cx="9369895" cy="533400"/>
          </a:xfrm>
        </p:spPr>
        <p:txBody>
          <a:bodyPr/>
          <a:lstStyle/>
          <a:p>
            <a:r>
              <a:rPr lang="en-US" altLang="ko-KR" b="1" dirty="0"/>
              <a:t>4. </a:t>
            </a:r>
            <a:r>
              <a:rPr lang="ko-KR" altLang="en-US" b="1" dirty="0"/>
              <a:t>비상교육 한국어교육 대표 서비스 </a:t>
            </a:r>
            <a:r>
              <a:rPr lang="en-US" altLang="ko-KR" b="1" dirty="0" err="1"/>
              <a:t>masterTOPIK</a:t>
            </a:r>
            <a:r>
              <a:rPr lang="ko-KR" altLang="en-US" b="1" dirty="0"/>
              <a:t> </a:t>
            </a:r>
            <a:endParaRPr lang="en-US" altLang="ko-KR" b="1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7F1A4B51-4931-BDBB-3C48-EA5F7F6DA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2527" y="956416"/>
            <a:ext cx="2638425" cy="371475"/>
          </a:xfrm>
          <a:prstGeom prst="rect">
            <a:avLst/>
          </a:prstGeom>
        </p:spPr>
      </p:pic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680C65B7-CDF5-95F8-684B-3B8C5E376D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390999"/>
              </p:ext>
            </p:extLst>
          </p:nvPr>
        </p:nvGraphicFramePr>
        <p:xfrm>
          <a:off x="536524" y="1742740"/>
          <a:ext cx="11118952" cy="40637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7465">
                  <a:extLst>
                    <a:ext uri="{9D8B030D-6E8A-4147-A177-3AD203B41FA5}">
                      <a16:colId xmlns:a16="http://schemas.microsoft.com/office/drawing/2014/main" val="3828241212"/>
                    </a:ext>
                  </a:extLst>
                </a:gridCol>
                <a:gridCol w="981934">
                  <a:extLst>
                    <a:ext uri="{9D8B030D-6E8A-4147-A177-3AD203B41FA5}">
                      <a16:colId xmlns:a16="http://schemas.microsoft.com/office/drawing/2014/main" val="304772696"/>
                    </a:ext>
                  </a:extLst>
                </a:gridCol>
                <a:gridCol w="876438">
                  <a:extLst>
                    <a:ext uri="{9D8B030D-6E8A-4147-A177-3AD203B41FA5}">
                      <a16:colId xmlns:a16="http://schemas.microsoft.com/office/drawing/2014/main" val="3682099054"/>
                    </a:ext>
                  </a:extLst>
                </a:gridCol>
                <a:gridCol w="1672819">
                  <a:extLst>
                    <a:ext uri="{9D8B030D-6E8A-4147-A177-3AD203B41FA5}">
                      <a16:colId xmlns:a16="http://schemas.microsoft.com/office/drawing/2014/main" val="2066382193"/>
                    </a:ext>
                  </a:extLst>
                </a:gridCol>
                <a:gridCol w="2781587">
                  <a:extLst>
                    <a:ext uri="{9D8B030D-6E8A-4147-A177-3AD203B41FA5}">
                      <a16:colId xmlns:a16="http://schemas.microsoft.com/office/drawing/2014/main" val="771485135"/>
                    </a:ext>
                  </a:extLst>
                </a:gridCol>
                <a:gridCol w="971196">
                  <a:extLst>
                    <a:ext uri="{9D8B030D-6E8A-4147-A177-3AD203B41FA5}">
                      <a16:colId xmlns:a16="http://schemas.microsoft.com/office/drawing/2014/main" val="2318266570"/>
                    </a:ext>
                  </a:extLst>
                </a:gridCol>
                <a:gridCol w="825518">
                  <a:extLst>
                    <a:ext uri="{9D8B030D-6E8A-4147-A177-3AD203B41FA5}">
                      <a16:colId xmlns:a16="http://schemas.microsoft.com/office/drawing/2014/main" val="3789421859"/>
                    </a:ext>
                  </a:extLst>
                </a:gridCol>
                <a:gridCol w="1213997">
                  <a:extLst>
                    <a:ext uri="{9D8B030D-6E8A-4147-A177-3AD203B41FA5}">
                      <a16:colId xmlns:a16="http://schemas.microsoft.com/office/drawing/2014/main" val="1565669667"/>
                    </a:ext>
                  </a:extLst>
                </a:gridCol>
                <a:gridCol w="1147998">
                  <a:extLst>
                    <a:ext uri="{9D8B030D-6E8A-4147-A177-3AD203B41FA5}">
                      <a16:colId xmlns:a16="http://schemas.microsoft.com/office/drawing/2014/main" val="2466363676"/>
                    </a:ext>
                  </a:extLst>
                </a:gridCol>
              </a:tblGrid>
              <a:tr h="58131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NO.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카테고리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레벨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영역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강좌명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선생님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언어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전체 </a:t>
                      </a:r>
                      <a:r>
                        <a:rPr lang="ko-KR" altLang="en-US" sz="14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강의수</a:t>
                      </a:r>
                      <a:endParaRPr lang="en-US" altLang="ko-KR" sz="1400" b="1" u="none" strike="noStrike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rtl="0" fontAlgn="ctr"/>
                      <a:r>
                        <a:rPr lang="en-US" altLang="ko-K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차시</a:t>
                      </a:r>
                      <a:r>
                        <a:rPr lang="en-US" altLang="ko-K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n-US" altLang="ko-KR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전체 수강 </a:t>
                      </a:r>
                      <a:endParaRPr lang="en-US" altLang="ko-KR" sz="1400" b="1" u="none" strike="noStrike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rtl="0" fontAlgn="ctr"/>
                      <a:r>
                        <a:rPr lang="en-US" altLang="ko-K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시간</a:t>
                      </a:r>
                      <a:r>
                        <a:rPr lang="en-US" altLang="ko-K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n-US" altLang="ko-KR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154687"/>
                  </a:ext>
                </a:extLst>
              </a:tr>
              <a:tr h="211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13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한국어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초급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100" u="none" strike="noStrike">
                          <a:effectLst/>
                        </a:rPr>
                        <a:t>문법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 초급 문법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김미숙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21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8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extLst>
                  <a:ext uri="{0D108BD9-81ED-4DB2-BD59-A6C34878D82A}">
                    <a16:rowId xmlns:a16="http://schemas.microsoft.com/office/drawing/2014/main" val="65606333"/>
                  </a:ext>
                </a:extLst>
              </a:tr>
              <a:tr h="211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14</a:t>
                      </a:r>
                      <a:endParaRPr lang="en-US" altLang="ko-KR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한국어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초급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100" u="none" strike="noStrike" dirty="0">
                          <a:effectLst/>
                        </a:rPr>
                        <a:t>문법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 초급 문법 </a:t>
                      </a:r>
                      <a:r>
                        <a:rPr lang="en-US" altLang="ko-KR" sz="1100" u="none" strike="noStrike">
                          <a:effectLst/>
                        </a:rPr>
                        <a:t>(</a:t>
                      </a:r>
                      <a:r>
                        <a:rPr lang="ko-KR" altLang="en-US" sz="1100" u="none" strike="noStrike">
                          <a:effectLst/>
                        </a:rPr>
                        <a:t>태국어</a:t>
                      </a:r>
                      <a:r>
                        <a:rPr lang="en-US" altLang="ko-KR" sz="1100" u="none" strike="noStrike">
                          <a:effectLst/>
                        </a:rPr>
                        <a:t>)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최이신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21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8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extLst>
                  <a:ext uri="{0D108BD9-81ED-4DB2-BD59-A6C34878D82A}">
                    <a16:rowId xmlns:a16="http://schemas.microsoft.com/office/drawing/2014/main" val="1836065214"/>
                  </a:ext>
                </a:extLst>
              </a:tr>
              <a:tr h="211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15</a:t>
                      </a:r>
                      <a:endParaRPr lang="en-US" altLang="ko-KR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중급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100" u="none" strike="noStrike">
                          <a:effectLst/>
                        </a:rPr>
                        <a:t>문법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 중급 문법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천성옥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20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14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extLst>
                  <a:ext uri="{0D108BD9-81ED-4DB2-BD59-A6C34878D82A}">
                    <a16:rowId xmlns:a16="http://schemas.microsoft.com/office/drawing/2014/main" val="3859828574"/>
                  </a:ext>
                </a:extLst>
              </a:tr>
              <a:tr h="21185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16</a:t>
                      </a:r>
                      <a:endParaRPr lang="en-US" altLang="ko-KR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중고급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100" u="none" strike="noStrike" dirty="0">
                          <a:effectLst/>
                        </a:rPr>
                        <a:t>문법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 고급 문법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천성옥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25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18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extLst>
                  <a:ext uri="{0D108BD9-81ED-4DB2-BD59-A6C34878D82A}">
                    <a16:rowId xmlns:a16="http://schemas.microsoft.com/office/drawing/2014/main" val="3507230403"/>
                  </a:ext>
                </a:extLst>
              </a:tr>
              <a:tr h="35378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17</a:t>
                      </a:r>
                      <a:endParaRPr lang="en-US" altLang="ko-KR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고급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100" u="none" strike="noStrike">
                          <a:effectLst/>
                        </a:rPr>
                        <a:t>어휘</a:t>
                      </a:r>
                      <a:r>
                        <a:rPr lang="en-US" altLang="ko-KR" sz="1100" u="none" strike="noStrike">
                          <a:effectLst/>
                        </a:rPr>
                        <a:t>, </a:t>
                      </a:r>
                      <a:r>
                        <a:rPr lang="ko-KR" altLang="en-US" sz="1100" u="none" strike="noStrike">
                          <a:effectLst/>
                        </a:rPr>
                        <a:t>문법</a:t>
                      </a:r>
                      <a:r>
                        <a:rPr lang="en-US" altLang="ko-KR" sz="1100" u="none" strike="noStrike">
                          <a:effectLst/>
                        </a:rPr>
                        <a:t>, </a:t>
                      </a:r>
                      <a:r>
                        <a:rPr lang="ko-KR" altLang="en-US" sz="1100" u="none" strike="noStrike">
                          <a:effectLst/>
                        </a:rPr>
                        <a:t>문화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비즈니스 고급 한국어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천성옥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u="none" strike="noStrike">
                          <a:effectLst/>
                        </a:rPr>
                        <a:t>24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u="none" strike="noStrike" dirty="0">
                          <a:effectLst/>
                        </a:rPr>
                        <a:t>10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extLst>
                  <a:ext uri="{0D108BD9-81ED-4DB2-BD59-A6C34878D82A}">
                    <a16:rowId xmlns:a16="http://schemas.microsoft.com/office/drawing/2014/main" val="1017542918"/>
                  </a:ext>
                </a:extLst>
              </a:tr>
              <a:tr h="34267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18</a:t>
                      </a:r>
                      <a:endParaRPr lang="en-US" altLang="ko-KR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초급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100" u="none" strike="noStrike" dirty="0">
                          <a:effectLst/>
                        </a:rPr>
                        <a:t>듣기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읽기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쓰기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말하기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비상 한국어 초급</a:t>
                      </a:r>
                      <a:r>
                        <a:rPr lang="en-US" altLang="ko-KR" sz="1100" u="none" strike="noStrike">
                          <a:effectLst/>
                        </a:rPr>
                        <a:t>1 (</a:t>
                      </a:r>
                      <a:r>
                        <a:rPr lang="ko-KR" altLang="en-US" sz="1100" u="none" strike="noStrike">
                          <a:effectLst/>
                        </a:rPr>
                        <a:t>영어</a:t>
                      </a:r>
                      <a:r>
                        <a:rPr lang="en-US" altLang="ko-KR" sz="1100" u="none" strike="noStrike">
                          <a:effectLst/>
                        </a:rPr>
                        <a:t>)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구다영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영어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u="none" strike="noStrike">
                          <a:effectLst/>
                        </a:rPr>
                        <a:t>80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u="none" strike="noStrike" dirty="0">
                          <a:effectLst/>
                        </a:rPr>
                        <a:t>17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extLst>
                  <a:ext uri="{0D108BD9-81ED-4DB2-BD59-A6C34878D82A}">
                    <a16:rowId xmlns:a16="http://schemas.microsoft.com/office/drawing/2014/main" val="131521121"/>
                  </a:ext>
                </a:extLst>
              </a:tr>
              <a:tr h="54017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19</a:t>
                      </a:r>
                      <a:endParaRPr lang="en-US" altLang="ko-KR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초급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100" u="none" strike="noStrike" dirty="0">
                          <a:effectLst/>
                        </a:rPr>
                        <a:t>듣기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읽기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쓰기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</a:p>
                    <a:p>
                      <a:pPr algn="ctr" rtl="0" fontAlgn="ctr"/>
                      <a:r>
                        <a:rPr lang="ko-KR" altLang="en-US" sz="1100" u="none" strike="noStrike" dirty="0">
                          <a:effectLst/>
                        </a:rPr>
                        <a:t>말하기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문법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어휘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비상 한국어 초급</a:t>
                      </a:r>
                      <a:r>
                        <a:rPr lang="en-US" altLang="ko-KR" sz="1100" u="none" strike="noStrike" dirty="0">
                          <a:effectLst/>
                        </a:rPr>
                        <a:t>1 (</a:t>
                      </a:r>
                      <a:r>
                        <a:rPr lang="ko-KR" altLang="en-US" sz="1100" u="none" strike="noStrike" dirty="0">
                          <a:effectLst/>
                        </a:rPr>
                        <a:t>일본어</a:t>
                      </a:r>
                      <a:r>
                        <a:rPr lang="en-US" altLang="ko-KR" sz="1100" u="none" strike="noStrike" dirty="0">
                          <a:effectLst/>
                        </a:rPr>
                        <a:t>)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김지혜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일본어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u="none" strike="noStrike">
                          <a:effectLst/>
                        </a:rPr>
                        <a:t>82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u="none" strike="noStrike" dirty="0">
                          <a:effectLst/>
                        </a:rPr>
                        <a:t>22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extLst>
                  <a:ext uri="{0D108BD9-81ED-4DB2-BD59-A6C34878D82A}">
                    <a16:rowId xmlns:a16="http://schemas.microsoft.com/office/drawing/2014/main" val="1944994024"/>
                  </a:ext>
                </a:extLst>
              </a:tr>
              <a:tr h="53949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20</a:t>
                      </a:r>
                      <a:endParaRPr lang="en-US" altLang="ko-KR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초급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100" u="none" strike="noStrike" dirty="0">
                          <a:effectLst/>
                        </a:rPr>
                        <a:t>듣기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읽기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쓰기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</a:p>
                    <a:p>
                      <a:pPr algn="ctr" rtl="0" fontAlgn="ctr"/>
                      <a:r>
                        <a:rPr lang="ko-KR" altLang="en-US" sz="1100" u="none" strike="noStrike" dirty="0">
                          <a:effectLst/>
                        </a:rPr>
                        <a:t>말하기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문법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어휘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비상 한국어 초급 </a:t>
                      </a:r>
                      <a:r>
                        <a:rPr lang="en-US" altLang="ko-KR" sz="1100" u="none" strike="noStrike">
                          <a:effectLst/>
                        </a:rPr>
                        <a:t>1A (</a:t>
                      </a:r>
                      <a:r>
                        <a:rPr lang="ko-KR" altLang="en-US" sz="1100" u="none" strike="noStrike">
                          <a:effectLst/>
                        </a:rPr>
                        <a:t>인니어</a:t>
                      </a:r>
                      <a:r>
                        <a:rPr lang="en-US" altLang="ko-KR" sz="1100" u="none" strike="noStrike">
                          <a:effectLst/>
                        </a:rPr>
                        <a:t>)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마가렛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인니어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u="none" strike="noStrike" dirty="0">
                          <a:effectLst/>
                        </a:rPr>
                        <a:t>42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u="none" strike="noStrike" dirty="0">
                          <a:effectLst/>
                        </a:rPr>
                        <a:t>14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extLst>
                  <a:ext uri="{0D108BD9-81ED-4DB2-BD59-A6C34878D82A}">
                    <a16:rowId xmlns:a16="http://schemas.microsoft.com/office/drawing/2014/main" val="449031265"/>
                  </a:ext>
                </a:extLst>
              </a:tr>
              <a:tr h="52120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21</a:t>
                      </a:r>
                      <a:endParaRPr lang="en-US" altLang="ko-KR" sz="1100" u="none" strike="noStrike" dirty="0">
                        <a:effectLst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한국어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초급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100" u="none" strike="noStrike" dirty="0">
                          <a:effectLst/>
                        </a:rPr>
                        <a:t>듣기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읽기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쓰기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</a:p>
                    <a:p>
                      <a:pPr algn="ctr" rtl="0" fontAlgn="ctr"/>
                      <a:r>
                        <a:rPr lang="ko-KR" altLang="en-US" sz="1100" u="none" strike="noStrike" dirty="0">
                          <a:effectLst/>
                        </a:rPr>
                        <a:t>말하기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문법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어휘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비상 한국어 초급 </a:t>
                      </a:r>
                      <a:r>
                        <a:rPr lang="en-US" altLang="ko-KR" sz="1100" u="none" strike="noStrike" dirty="0">
                          <a:effectLst/>
                        </a:rPr>
                        <a:t>1B (</a:t>
                      </a:r>
                      <a:r>
                        <a:rPr lang="ko-KR" altLang="en-US" sz="1100" u="none" strike="noStrike" dirty="0" err="1">
                          <a:effectLst/>
                        </a:rPr>
                        <a:t>인니어</a:t>
                      </a:r>
                      <a:r>
                        <a:rPr lang="en-US" altLang="ko-KR" sz="1100" u="none" strike="noStrike" dirty="0">
                          <a:effectLst/>
                        </a:rPr>
                        <a:t>)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 err="1">
                          <a:effectLst/>
                        </a:rPr>
                        <a:t>실비아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 err="1">
                          <a:effectLst/>
                        </a:rPr>
                        <a:t>인니어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u="none" strike="noStrike" dirty="0">
                          <a:effectLst/>
                        </a:rPr>
                        <a:t>40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u="none" strike="noStrike" dirty="0">
                          <a:effectLst/>
                        </a:rPr>
                        <a:t>9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88" marR="5888" marT="5888" marB="0" anchor="ctr"/>
                </a:tc>
                <a:extLst>
                  <a:ext uri="{0D108BD9-81ED-4DB2-BD59-A6C34878D82A}">
                    <a16:rowId xmlns:a16="http://schemas.microsoft.com/office/drawing/2014/main" val="3542360796"/>
                  </a:ext>
                </a:extLst>
              </a:tr>
              <a:tr h="3376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22</a:t>
                      </a:r>
                    </a:p>
                  </a:txBody>
                  <a:tcPr marL="5888" marR="5888" marT="588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한국어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초급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100" u="none" strike="noStrike" dirty="0">
                          <a:effectLst/>
                        </a:rPr>
                        <a:t>듣기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읽기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쓰기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말하기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비상 한국어 초급</a:t>
                      </a:r>
                      <a:r>
                        <a:rPr lang="en-US" altLang="ko-KR" sz="1100" u="none" strike="noStrike" dirty="0">
                          <a:effectLst/>
                        </a:rPr>
                        <a:t>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최이신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u="none" strike="noStrike">
                          <a:effectLst/>
                        </a:rPr>
                        <a:t>80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u="none" strike="noStrike" dirty="0">
                          <a:effectLst/>
                        </a:rPr>
                        <a:t>14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extLst>
                  <a:ext uri="{0D108BD9-81ED-4DB2-BD59-A6C34878D82A}">
                    <a16:rowId xmlns:a16="http://schemas.microsoft.com/office/drawing/2014/main" val="1205564250"/>
                  </a:ext>
                </a:extLst>
              </a:tr>
            </a:tbl>
          </a:graphicData>
        </a:graphic>
      </p:graphicFrame>
      <p:sp>
        <p:nvSpPr>
          <p:cNvPr id="5" name="제목 2">
            <a:extLst>
              <a:ext uri="{FF2B5EF4-FFF2-40B4-BE49-F238E27FC236}">
                <a16:creationId xmlns:a16="http://schemas.microsoft.com/office/drawing/2014/main" id="{1143F008-60AF-FD43-C598-D35AAD191B9D}"/>
              </a:ext>
            </a:extLst>
          </p:cNvPr>
          <p:cNvSpPr txBox="1">
            <a:spLocks/>
          </p:cNvSpPr>
          <p:nvPr/>
        </p:nvSpPr>
        <p:spPr>
          <a:xfrm>
            <a:off x="266699" y="877794"/>
            <a:ext cx="6956137" cy="533400"/>
          </a:xfrm>
          <a:prstGeom prst="rect">
            <a:avLst/>
          </a:prstGeom>
          <a:effectLst/>
        </p:spPr>
        <p:txBody>
          <a:bodyPr anchor="ctr"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ko-KR" altLang="en-US" sz="1800" b="1" dirty="0" err="1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마스터토픽</a:t>
            </a:r>
            <a:r>
              <a:rPr lang="ko-KR" altLang="en-US" sz="18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 주요 강좌 리스트 </a:t>
            </a:r>
            <a:r>
              <a:rPr lang="en-US" altLang="ko-KR" sz="18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(</a:t>
            </a:r>
            <a:r>
              <a:rPr lang="ko-KR" altLang="en-US" sz="18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일반 한국어</a:t>
            </a:r>
            <a:r>
              <a:rPr lang="en-US" altLang="ko-KR" sz="18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)</a:t>
            </a:r>
            <a:endParaRPr lang="ko-KR" altLang="en-US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+mj-ea"/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1897EBAA-847E-96CF-55FE-2AAB1D4F8E8D}"/>
              </a:ext>
            </a:extLst>
          </p:cNvPr>
          <p:cNvCxnSpPr>
            <a:cxnSpLocks/>
          </p:cNvCxnSpPr>
          <p:nvPr/>
        </p:nvCxnSpPr>
        <p:spPr>
          <a:xfrm>
            <a:off x="275469" y="1327891"/>
            <a:ext cx="5166397" cy="0"/>
          </a:xfrm>
          <a:prstGeom prst="line">
            <a:avLst/>
          </a:prstGeom>
          <a:ln>
            <a:solidFill>
              <a:srgbClr val="465B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20958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9">
            <a:extLst>
              <a:ext uri="{FF2B5EF4-FFF2-40B4-BE49-F238E27FC236}">
                <a16:creationId xmlns:a16="http://schemas.microsoft.com/office/drawing/2014/main" id="{88DA7482-EC77-D10F-297F-89F7AF051A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699" y="239252"/>
            <a:ext cx="9369895" cy="533400"/>
          </a:xfrm>
        </p:spPr>
        <p:txBody>
          <a:bodyPr/>
          <a:lstStyle/>
          <a:p>
            <a:r>
              <a:rPr lang="en-US" altLang="ko-KR" b="1" dirty="0"/>
              <a:t>4. </a:t>
            </a:r>
            <a:r>
              <a:rPr lang="ko-KR" altLang="en-US" b="1" dirty="0"/>
              <a:t>비상교육 한국어교육 대표 서비스 </a:t>
            </a:r>
            <a:r>
              <a:rPr lang="en-US" altLang="ko-KR" b="1" dirty="0" err="1"/>
              <a:t>masterTOPIK</a:t>
            </a:r>
            <a:r>
              <a:rPr lang="ko-KR" altLang="en-US" b="1" dirty="0"/>
              <a:t> </a:t>
            </a:r>
            <a:endParaRPr lang="en-US" altLang="ko-KR" b="1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7F1A4B51-4931-BDBB-3C48-EA5F7F6DA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2527" y="956416"/>
            <a:ext cx="2638425" cy="371475"/>
          </a:xfrm>
          <a:prstGeom prst="rect">
            <a:avLst/>
          </a:prstGeom>
        </p:spPr>
      </p:pic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F7DAA423-2BFB-1A39-FB33-C970551D89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3697719"/>
              </p:ext>
            </p:extLst>
          </p:nvPr>
        </p:nvGraphicFramePr>
        <p:xfrm>
          <a:off x="585216" y="1761212"/>
          <a:ext cx="11021568" cy="33615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4231">
                  <a:extLst>
                    <a:ext uri="{9D8B030D-6E8A-4147-A177-3AD203B41FA5}">
                      <a16:colId xmlns:a16="http://schemas.microsoft.com/office/drawing/2014/main" val="773593963"/>
                    </a:ext>
                  </a:extLst>
                </a:gridCol>
                <a:gridCol w="915009">
                  <a:extLst>
                    <a:ext uri="{9D8B030D-6E8A-4147-A177-3AD203B41FA5}">
                      <a16:colId xmlns:a16="http://schemas.microsoft.com/office/drawing/2014/main" val="41238760"/>
                    </a:ext>
                  </a:extLst>
                </a:gridCol>
                <a:gridCol w="758952">
                  <a:extLst>
                    <a:ext uri="{9D8B030D-6E8A-4147-A177-3AD203B41FA5}">
                      <a16:colId xmlns:a16="http://schemas.microsoft.com/office/drawing/2014/main" val="3682538972"/>
                    </a:ext>
                  </a:extLst>
                </a:gridCol>
                <a:gridCol w="1810512">
                  <a:extLst>
                    <a:ext uri="{9D8B030D-6E8A-4147-A177-3AD203B41FA5}">
                      <a16:colId xmlns:a16="http://schemas.microsoft.com/office/drawing/2014/main" val="582206311"/>
                    </a:ext>
                  </a:extLst>
                </a:gridCol>
                <a:gridCol w="3072384">
                  <a:extLst>
                    <a:ext uri="{9D8B030D-6E8A-4147-A177-3AD203B41FA5}">
                      <a16:colId xmlns:a16="http://schemas.microsoft.com/office/drawing/2014/main" val="3607501104"/>
                    </a:ext>
                  </a:extLst>
                </a:gridCol>
                <a:gridCol w="810768">
                  <a:extLst>
                    <a:ext uri="{9D8B030D-6E8A-4147-A177-3AD203B41FA5}">
                      <a16:colId xmlns:a16="http://schemas.microsoft.com/office/drawing/2014/main" val="340492910"/>
                    </a:ext>
                  </a:extLst>
                </a:gridCol>
                <a:gridCol w="777240">
                  <a:extLst>
                    <a:ext uri="{9D8B030D-6E8A-4147-A177-3AD203B41FA5}">
                      <a16:colId xmlns:a16="http://schemas.microsoft.com/office/drawing/2014/main" val="1359868018"/>
                    </a:ext>
                  </a:extLst>
                </a:gridCol>
                <a:gridCol w="1179576">
                  <a:extLst>
                    <a:ext uri="{9D8B030D-6E8A-4147-A177-3AD203B41FA5}">
                      <a16:colId xmlns:a16="http://schemas.microsoft.com/office/drawing/2014/main" val="3980668654"/>
                    </a:ext>
                  </a:extLst>
                </a:gridCol>
                <a:gridCol w="1072896">
                  <a:extLst>
                    <a:ext uri="{9D8B030D-6E8A-4147-A177-3AD203B41FA5}">
                      <a16:colId xmlns:a16="http://schemas.microsoft.com/office/drawing/2014/main" val="3751583415"/>
                    </a:ext>
                  </a:extLst>
                </a:gridCol>
              </a:tblGrid>
              <a:tr h="60874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NO.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카테고리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레벨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영역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강좌명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선생님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언어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전체 </a:t>
                      </a:r>
                      <a:r>
                        <a:rPr lang="ko-KR" altLang="en-US" sz="14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강의수</a:t>
                      </a:r>
                      <a:endParaRPr lang="en-US" altLang="ko-KR" sz="1400" b="1" u="none" strike="noStrike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rtl="0" fontAlgn="ctr"/>
                      <a:r>
                        <a:rPr lang="en-US" altLang="ko-K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차시</a:t>
                      </a:r>
                      <a:r>
                        <a:rPr lang="en-US" altLang="ko-K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n-US" altLang="ko-KR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전체 수강 </a:t>
                      </a:r>
                      <a:endParaRPr lang="en-US" altLang="ko-KR" sz="1400" b="1" u="none" strike="noStrike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rtl="0" fontAlgn="ctr"/>
                      <a:r>
                        <a:rPr lang="en-US" altLang="ko-K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시간</a:t>
                      </a:r>
                      <a:r>
                        <a:rPr lang="en-US" altLang="ko-K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n-US" altLang="ko-KR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4463567"/>
                  </a:ext>
                </a:extLst>
              </a:tr>
              <a:tr h="46468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23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한국어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중급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100" u="none" strike="noStrike" dirty="0">
                          <a:effectLst/>
                        </a:rPr>
                        <a:t>듣기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읽기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쓰기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</a:p>
                    <a:p>
                      <a:pPr algn="ctr" rtl="0" fontAlgn="ctr"/>
                      <a:r>
                        <a:rPr lang="ko-KR" altLang="en-US" sz="1100" u="none" strike="noStrike" dirty="0">
                          <a:effectLst/>
                        </a:rPr>
                        <a:t>말하기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문법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어휘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비상 한국어 중급</a:t>
                      </a:r>
                      <a:r>
                        <a:rPr lang="en-US" altLang="ko-KR" sz="1100" u="none" strike="noStrike" dirty="0">
                          <a:effectLst/>
                        </a:rPr>
                        <a:t>1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김미숙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한국어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u="none" strike="noStrike" dirty="0">
                          <a:effectLst/>
                        </a:rPr>
                        <a:t>80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u="none" strike="noStrike" dirty="0">
                          <a:effectLst/>
                        </a:rPr>
                        <a:t>20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extLst>
                  <a:ext uri="{0D108BD9-81ED-4DB2-BD59-A6C34878D82A}">
                    <a16:rowId xmlns:a16="http://schemas.microsoft.com/office/drawing/2014/main" val="2864521197"/>
                  </a:ext>
                </a:extLst>
              </a:tr>
              <a:tr h="47121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24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중급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100" u="none" strike="noStrike" dirty="0">
                          <a:effectLst/>
                        </a:rPr>
                        <a:t>듣기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읽기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쓰기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</a:p>
                    <a:p>
                      <a:pPr algn="ctr" rtl="0" fontAlgn="ctr"/>
                      <a:r>
                        <a:rPr lang="ko-KR" altLang="en-US" sz="1100" u="none" strike="noStrike" dirty="0">
                          <a:effectLst/>
                        </a:rPr>
                        <a:t>말하기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문법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어휘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비상 한국어 중급</a:t>
                      </a:r>
                      <a:r>
                        <a:rPr lang="en-US" altLang="ko-KR" sz="1100" u="none" strike="noStrike" dirty="0">
                          <a:effectLst/>
                        </a:rPr>
                        <a:t>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김미숙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한국어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u="none" strike="noStrike" dirty="0">
                          <a:effectLst/>
                        </a:rPr>
                        <a:t>80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u="none" strike="noStrike">
                          <a:effectLst/>
                        </a:rPr>
                        <a:t>23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extLst>
                  <a:ext uri="{0D108BD9-81ED-4DB2-BD59-A6C34878D82A}">
                    <a16:rowId xmlns:a16="http://schemas.microsoft.com/office/drawing/2014/main" val="3446318078"/>
                  </a:ext>
                </a:extLst>
              </a:tr>
              <a:tr h="39746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25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중고급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100" u="none" strike="noStrike" dirty="0">
                          <a:effectLst/>
                        </a:rPr>
                        <a:t>듣기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읽기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쓰기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말하기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비상 한국어 고급</a:t>
                      </a:r>
                      <a:r>
                        <a:rPr lang="en-US" altLang="ko-KR" sz="1100" u="none" strike="noStrike" dirty="0">
                          <a:effectLst/>
                        </a:rPr>
                        <a:t>1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김미숙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한국어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u="none" strike="noStrike" dirty="0">
                          <a:effectLst/>
                        </a:rPr>
                        <a:t>50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u="none" strike="noStrike" dirty="0">
                          <a:effectLst/>
                        </a:rPr>
                        <a:t>10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extLst>
                  <a:ext uri="{0D108BD9-81ED-4DB2-BD59-A6C34878D82A}">
                    <a16:rowId xmlns:a16="http://schemas.microsoft.com/office/drawing/2014/main" val="4031061429"/>
                  </a:ext>
                </a:extLst>
              </a:tr>
              <a:tr h="42062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26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중고급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100" u="none" strike="noStrike" dirty="0">
                          <a:effectLst/>
                        </a:rPr>
                        <a:t>듣기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읽기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쓰기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말하기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비상 한국어 고급</a:t>
                      </a:r>
                      <a:r>
                        <a:rPr lang="en-US" altLang="ko-KR" sz="1100" u="none" strike="noStrike">
                          <a:effectLst/>
                        </a:rPr>
                        <a:t>2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김미숙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한국어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u="none" strike="noStrike" dirty="0">
                          <a:effectLst/>
                        </a:rPr>
                        <a:t>50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u="none" strike="noStrike" dirty="0">
                          <a:effectLst/>
                        </a:rPr>
                        <a:t>10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extLst>
                  <a:ext uri="{0D108BD9-81ED-4DB2-BD59-A6C34878D82A}">
                    <a16:rowId xmlns:a16="http://schemas.microsoft.com/office/drawing/2014/main" val="2814433572"/>
                  </a:ext>
                </a:extLst>
              </a:tr>
              <a:tr h="3749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27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EPS 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EPS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EPS-TOPIK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EPS-TOPIK </a:t>
                      </a:r>
                      <a:r>
                        <a:rPr lang="ko-KR" altLang="en-US" sz="1100" u="none" strike="noStrike">
                          <a:effectLst/>
                        </a:rPr>
                        <a:t>읽기</a:t>
                      </a:r>
                      <a:r>
                        <a:rPr lang="en-US" altLang="ko-KR" sz="1100" u="none" strike="noStrike">
                          <a:effectLst/>
                        </a:rPr>
                        <a:t>/</a:t>
                      </a:r>
                      <a:r>
                        <a:rPr lang="ko-KR" altLang="en-US" sz="1100" u="none" strike="noStrike">
                          <a:effectLst/>
                        </a:rPr>
                        <a:t>듣기 개념특강 </a:t>
                      </a:r>
                      <a:r>
                        <a:rPr lang="en-US" altLang="ko-KR" sz="1100" u="none" strike="noStrike">
                          <a:effectLst/>
                        </a:rPr>
                        <a:t>(</a:t>
                      </a:r>
                      <a:r>
                        <a:rPr lang="ko-KR" altLang="en-US" sz="1100" u="none" strike="noStrike">
                          <a:effectLst/>
                        </a:rPr>
                        <a:t>인니어</a:t>
                      </a:r>
                      <a:r>
                        <a:rPr lang="en-US" altLang="ko-KR" sz="1100" u="none" strike="noStrike">
                          <a:effectLst/>
                        </a:rPr>
                        <a:t>)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위스누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인니어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7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extLst>
                  <a:ext uri="{0D108BD9-81ED-4DB2-BD59-A6C34878D82A}">
                    <a16:rowId xmlns:a16="http://schemas.microsoft.com/office/drawing/2014/main" val="990046539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28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EPS 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EPS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EPS-TOPIK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EPS-TOPIK </a:t>
                      </a:r>
                      <a:r>
                        <a:rPr lang="ko-KR" altLang="en-US" sz="1100" u="none" strike="noStrike">
                          <a:effectLst/>
                        </a:rPr>
                        <a:t>읽기</a:t>
                      </a:r>
                      <a:r>
                        <a:rPr lang="en-US" altLang="ko-KR" sz="1100" u="none" strike="noStrike">
                          <a:effectLst/>
                        </a:rPr>
                        <a:t>/</a:t>
                      </a:r>
                      <a:r>
                        <a:rPr lang="ko-KR" altLang="en-US" sz="1100" u="none" strike="noStrike">
                          <a:effectLst/>
                        </a:rPr>
                        <a:t>듣기 개념특강 </a:t>
                      </a:r>
                      <a:r>
                        <a:rPr lang="en-US" altLang="ko-KR" sz="1100" u="none" strike="noStrike">
                          <a:effectLst/>
                        </a:rPr>
                        <a:t>(</a:t>
                      </a:r>
                      <a:r>
                        <a:rPr lang="ko-KR" altLang="en-US" sz="1100" u="none" strike="noStrike">
                          <a:effectLst/>
                        </a:rPr>
                        <a:t>영어</a:t>
                      </a:r>
                      <a:r>
                        <a:rPr lang="en-US" altLang="ko-KR" sz="1100" u="none" strike="noStrike">
                          <a:effectLst/>
                        </a:rPr>
                        <a:t>)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조유진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영어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23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6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extLst>
                  <a:ext uri="{0D108BD9-81ED-4DB2-BD59-A6C34878D82A}">
                    <a16:rowId xmlns:a16="http://schemas.microsoft.com/office/drawing/2014/main" val="1121918779"/>
                  </a:ext>
                </a:extLst>
              </a:tr>
              <a:tr h="27644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u="none" strike="noStrike" dirty="0">
                          <a:effectLst/>
                        </a:rPr>
                        <a:t>29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EPS 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EPS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EPS-TOPIK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EPS </a:t>
                      </a:r>
                      <a:r>
                        <a:rPr lang="ko-KR" altLang="en-US" sz="1100" u="none" strike="noStrike">
                          <a:effectLst/>
                        </a:rPr>
                        <a:t>모의고사 풀이 </a:t>
                      </a:r>
                      <a:r>
                        <a:rPr lang="en-US" altLang="ko-KR" sz="1100" u="none" strike="noStrike">
                          <a:effectLst/>
                        </a:rPr>
                        <a:t>(</a:t>
                      </a:r>
                      <a:r>
                        <a:rPr lang="ko-KR" altLang="en-US" sz="1100" u="none" strike="noStrike">
                          <a:effectLst/>
                        </a:rPr>
                        <a:t>인니어</a:t>
                      </a:r>
                      <a:r>
                        <a:rPr lang="en-US" altLang="ko-KR" sz="1100" u="none" strike="noStrike">
                          <a:effectLst/>
                        </a:rPr>
                        <a:t>)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 err="1">
                          <a:effectLst/>
                        </a:rPr>
                        <a:t>위스누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인니어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8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4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554" marR="7554" marT="7554" marB="0" anchor="ctr"/>
                </a:tc>
                <a:extLst>
                  <a:ext uri="{0D108BD9-81ED-4DB2-BD59-A6C34878D82A}">
                    <a16:rowId xmlns:a16="http://schemas.microsoft.com/office/drawing/2014/main" val="4040508183"/>
                  </a:ext>
                </a:extLst>
              </a:tr>
            </a:tbl>
          </a:graphicData>
        </a:graphic>
      </p:graphicFrame>
      <p:sp>
        <p:nvSpPr>
          <p:cNvPr id="3" name="제목 2">
            <a:extLst>
              <a:ext uri="{FF2B5EF4-FFF2-40B4-BE49-F238E27FC236}">
                <a16:creationId xmlns:a16="http://schemas.microsoft.com/office/drawing/2014/main" id="{390FA3D5-FC36-9D3D-2AD9-41691A0241FC}"/>
              </a:ext>
            </a:extLst>
          </p:cNvPr>
          <p:cNvSpPr txBox="1">
            <a:spLocks/>
          </p:cNvSpPr>
          <p:nvPr/>
        </p:nvSpPr>
        <p:spPr>
          <a:xfrm>
            <a:off x="266699" y="877794"/>
            <a:ext cx="6956137" cy="533400"/>
          </a:xfrm>
          <a:prstGeom prst="rect">
            <a:avLst/>
          </a:prstGeom>
          <a:effectLst/>
        </p:spPr>
        <p:txBody>
          <a:bodyPr anchor="ctr"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ko-KR" altLang="en-US" sz="1800" b="1" dirty="0" err="1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마스터토픽</a:t>
            </a:r>
            <a:r>
              <a:rPr lang="ko-KR" altLang="en-US" sz="18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 주요 강좌 리스트 </a:t>
            </a:r>
            <a:r>
              <a:rPr lang="en-US" altLang="ko-KR" sz="18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(</a:t>
            </a:r>
            <a:r>
              <a:rPr lang="ko-KR" altLang="en-US" sz="18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일반 한국어 </a:t>
            </a:r>
            <a:r>
              <a:rPr lang="en-US" altLang="ko-KR" sz="18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+ EPS TOPIK)</a:t>
            </a:r>
            <a:endParaRPr lang="ko-KR" altLang="en-US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+mj-ea"/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7D426153-2264-ED9B-F876-0DD1DCCD6FB6}"/>
              </a:ext>
            </a:extLst>
          </p:cNvPr>
          <p:cNvCxnSpPr>
            <a:cxnSpLocks/>
          </p:cNvCxnSpPr>
          <p:nvPr/>
        </p:nvCxnSpPr>
        <p:spPr>
          <a:xfrm>
            <a:off x="275469" y="1327891"/>
            <a:ext cx="6042204" cy="0"/>
          </a:xfrm>
          <a:prstGeom prst="line">
            <a:avLst/>
          </a:prstGeom>
          <a:ln>
            <a:solidFill>
              <a:srgbClr val="465B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1402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9">
            <a:extLst>
              <a:ext uri="{FF2B5EF4-FFF2-40B4-BE49-F238E27FC236}">
                <a16:creationId xmlns:a16="http://schemas.microsoft.com/office/drawing/2014/main" id="{88DA7482-EC77-D10F-297F-89F7AF051A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699" y="239252"/>
            <a:ext cx="9369895" cy="533400"/>
          </a:xfrm>
        </p:spPr>
        <p:txBody>
          <a:bodyPr/>
          <a:lstStyle/>
          <a:p>
            <a:r>
              <a:rPr lang="en-US" altLang="ko-KR" b="1" dirty="0"/>
              <a:t>4. </a:t>
            </a:r>
            <a:r>
              <a:rPr lang="ko-KR" altLang="en-US" b="1" dirty="0"/>
              <a:t>비상교육 한국어교육 대표 서비스 </a:t>
            </a:r>
            <a:r>
              <a:rPr lang="en-US" altLang="ko-KR" b="1" dirty="0" err="1"/>
              <a:t>masterTOPIK</a:t>
            </a:r>
            <a:r>
              <a:rPr lang="ko-KR" altLang="en-US" b="1" dirty="0"/>
              <a:t> </a:t>
            </a:r>
            <a:endParaRPr lang="en-US" altLang="ko-KR" b="1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7F1A4B51-4931-BDBB-3C48-EA5F7F6DA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2527" y="956416"/>
            <a:ext cx="2638425" cy="371475"/>
          </a:xfrm>
          <a:prstGeom prst="rect">
            <a:avLst/>
          </a:prstGeom>
        </p:spPr>
      </p:pic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7D4AE77C-D1C4-C72B-7E0E-4C56FE1B41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745353"/>
              </p:ext>
            </p:extLst>
          </p:nvPr>
        </p:nvGraphicFramePr>
        <p:xfrm>
          <a:off x="550164" y="1511655"/>
          <a:ext cx="11091672" cy="47086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4020">
                  <a:extLst>
                    <a:ext uri="{9D8B030D-6E8A-4147-A177-3AD203B41FA5}">
                      <a16:colId xmlns:a16="http://schemas.microsoft.com/office/drawing/2014/main" val="3902815133"/>
                    </a:ext>
                  </a:extLst>
                </a:gridCol>
                <a:gridCol w="869529">
                  <a:extLst>
                    <a:ext uri="{9D8B030D-6E8A-4147-A177-3AD203B41FA5}">
                      <a16:colId xmlns:a16="http://schemas.microsoft.com/office/drawing/2014/main" val="705422040"/>
                    </a:ext>
                  </a:extLst>
                </a:gridCol>
                <a:gridCol w="828769">
                  <a:extLst>
                    <a:ext uri="{9D8B030D-6E8A-4147-A177-3AD203B41FA5}">
                      <a16:colId xmlns:a16="http://schemas.microsoft.com/office/drawing/2014/main" val="1249897814"/>
                    </a:ext>
                  </a:extLst>
                </a:gridCol>
                <a:gridCol w="1358639">
                  <a:extLst>
                    <a:ext uri="{9D8B030D-6E8A-4147-A177-3AD203B41FA5}">
                      <a16:colId xmlns:a16="http://schemas.microsoft.com/office/drawing/2014/main" val="1245786107"/>
                    </a:ext>
                  </a:extLst>
                </a:gridCol>
                <a:gridCol w="3405915">
                  <a:extLst>
                    <a:ext uri="{9D8B030D-6E8A-4147-A177-3AD203B41FA5}">
                      <a16:colId xmlns:a16="http://schemas.microsoft.com/office/drawing/2014/main" val="1840086519"/>
                    </a:ext>
                  </a:extLst>
                </a:gridCol>
                <a:gridCol w="996696">
                  <a:extLst>
                    <a:ext uri="{9D8B030D-6E8A-4147-A177-3AD203B41FA5}">
                      <a16:colId xmlns:a16="http://schemas.microsoft.com/office/drawing/2014/main" val="867957000"/>
                    </a:ext>
                  </a:extLst>
                </a:gridCol>
                <a:gridCol w="941832">
                  <a:extLst>
                    <a:ext uri="{9D8B030D-6E8A-4147-A177-3AD203B41FA5}">
                      <a16:colId xmlns:a16="http://schemas.microsoft.com/office/drawing/2014/main" val="3832242330"/>
                    </a:ext>
                  </a:extLst>
                </a:gridCol>
                <a:gridCol w="1124712">
                  <a:extLst>
                    <a:ext uri="{9D8B030D-6E8A-4147-A177-3AD203B41FA5}">
                      <a16:colId xmlns:a16="http://schemas.microsoft.com/office/drawing/2014/main" val="2177089825"/>
                    </a:ext>
                  </a:extLst>
                </a:gridCol>
                <a:gridCol w="1051560">
                  <a:extLst>
                    <a:ext uri="{9D8B030D-6E8A-4147-A177-3AD203B41FA5}">
                      <a16:colId xmlns:a16="http://schemas.microsoft.com/office/drawing/2014/main" val="1774745647"/>
                    </a:ext>
                  </a:extLst>
                </a:gridCol>
              </a:tblGrid>
              <a:tr h="50448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NO.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카테고리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레벨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영역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강좌명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선생님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언어</a:t>
                      </a:r>
                      <a:endParaRPr lang="ko-KR" alt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전체 </a:t>
                      </a:r>
                      <a:r>
                        <a:rPr lang="ko-KR" altLang="en-US" sz="14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강의수</a:t>
                      </a:r>
                      <a:endParaRPr lang="en-US" altLang="ko-KR" sz="1400" b="1" u="none" strike="noStrike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rtl="0" fontAlgn="ctr"/>
                      <a:r>
                        <a:rPr lang="en-US" altLang="ko-K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차시</a:t>
                      </a:r>
                      <a:r>
                        <a:rPr lang="en-US" altLang="ko-K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n-US" altLang="ko-KR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전체 수강 </a:t>
                      </a:r>
                      <a:endParaRPr lang="en-US" altLang="ko-KR" sz="1400" b="1" u="none" strike="noStrike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rtl="0" fontAlgn="ctr"/>
                      <a:r>
                        <a:rPr lang="en-US" altLang="ko-K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ko-KR" alt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시간</a:t>
                      </a:r>
                      <a:r>
                        <a:rPr lang="en-US" altLang="ko-KR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n-US" altLang="ko-KR" sz="1400" b="1" i="0" u="none" strike="noStrike" dirty="0">
                        <a:solidFill>
                          <a:schemeClr val="bg1"/>
                        </a:solidFill>
                        <a:effectLst/>
                        <a:latin typeface="Malgun Gothic" panose="020B0503020000020004" pitchFamily="50" charset="-127"/>
                        <a:ea typeface="Malgun Gothic" panose="020B0503020000020004" pitchFamily="50" charset="-127"/>
                      </a:endParaRPr>
                    </a:p>
                  </a:txBody>
                  <a:tcPr marL="7554" marR="7554" marT="7554" marB="0" anchor="ctr">
                    <a:solidFill>
                      <a:srgbClr val="465B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9799300"/>
                  </a:ext>
                </a:extLst>
              </a:tr>
              <a:tr h="2373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30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TOPIK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중급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  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TOPIK 1-2</a:t>
                      </a:r>
                      <a:r>
                        <a:rPr lang="ko-KR" altLang="en-US" sz="1100" u="none" strike="noStrike">
                          <a:effectLst/>
                        </a:rPr>
                        <a:t>급 시험 준비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김미숙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40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u="none" strike="noStrike" dirty="0">
                          <a:effectLst/>
                        </a:rPr>
                        <a:t>23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extLst>
                  <a:ext uri="{0D108BD9-81ED-4DB2-BD59-A6C34878D82A}">
                    <a16:rowId xmlns:a16="http://schemas.microsoft.com/office/drawing/2014/main" val="470887649"/>
                  </a:ext>
                </a:extLst>
              </a:tr>
              <a:tr h="2373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31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중급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  TOPIK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TOPIK 3-4</a:t>
                      </a:r>
                      <a:r>
                        <a:rPr lang="ko-KR" altLang="en-US" sz="1100" u="none" strike="noStrike">
                          <a:effectLst/>
                        </a:rPr>
                        <a:t>급 읽기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김미숙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18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2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extLst>
                  <a:ext uri="{0D108BD9-81ED-4DB2-BD59-A6C34878D82A}">
                    <a16:rowId xmlns:a16="http://schemas.microsoft.com/office/drawing/2014/main" val="4159013204"/>
                  </a:ext>
                </a:extLst>
              </a:tr>
              <a:tr h="2373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32</a:t>
                      </a:r>
                      <a:endParaRPr lang="en-US" altLang="ko-KR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중급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  TOPIK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TOPIK 3-4</a:t>
                      </a:r>
                      <a:r>
                        <a:rPr lang="ko-KR" altLang="en-US" sz="1100" u="none" strike="noStrike" dirty="0">
                          <a:effectLst/>
                        </a:rPr>
                        <a:t>급 읽기 </a:t>
                      </a:r>
                      <a:r>
                        <a:rPr lang="en-US" altLang="ko-KR" sz="1100" u="none" strike="noStrike" dirty="0">
                          <a:effectLst/>
                        </a:rPr>
                        <a:t>(</a:t>
                      </a:r>
                      <a:r>
                        <a:rPr lang="ko-KR" altLang="en-US" sz="1100" u="none" strike="noStrike" dirty="0">
                          <a:effectLst/>
                        </a:rPr>
                        <a:t>중국어</a:t>
                      </a:r>
                      <a:r>
                        <a:rPr lang="en-US" altLang="ko-KR" sz="1100" u="none" strike="noStrike" dirty="0">
                          <a:effectLst/>
                        </a:rPr>
                        <a:t>)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왕유나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중국어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18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extLst>
                  <a:ext uri="{0D108BD9-81ED-4DB2-BD59-A6C34878D82A}">
                    <a16:rowId xmlns:a16="http://schemas.microsoft.com/office/drawing/2014/main" val="2820992424"/>
                  </a:ext>
                </a:extLst>
              </a:tr>
              <a:tr h="2373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u="none" strike="noStrike" dirty="0">
                          <a:effectLst/>
                        </a:rPr>
                        <a:t>33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중급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  TOPIK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TOPIK 3-4</a:t>
                      </a:r>
                      <a:r>
                        <a:rPr lang="ko-KR" altLang="en-US" sz="1100" u="none" strike="noStrike">
                          <a:effectLst/>
                        </a:rPr>
                        <a:t>급 읽기 </a:t>
                      </a:r>
                      <a:r>
                        <a:rPr lang="en-US" altLang="ko-KR" sz="1100" u="none" strike="noStrike">
                          <a:effectLst/>
                        </a:rPr>
                        <a:t>(</a:t>
                      </a:r>
                      <a:r>
                        <a:rPr lang="ko-KR" altLang="en-US" sz="1100" u="none" strike="noStrike">
                          <a:effectLst/>
                        </a:rPr>
                        <a:t>영어</a:t>
                      </a:r>
                      <a:r>
                        <a:rPr lang="en-US" altLang="ko-KR" sz="1100" u="none" strike="noStrike">
                          <a:effectLst/>
                        </a:rPr>
                        <a:t>)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조유진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영어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18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4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extLst>
                  <a:ext uri="{0D108BD9-81ED-4DB2-BD59-A6C34878D82A}">
                    <a16:rowId xmlns:a16="http://schemas.microsoft.com/office/drawing/2014/main" val="449206691"/>
                  </a:ext>
                </a:extLst>
              </a:tr>
              <a:tr h="2373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u="none" strike="noStrike" dirty="0">
                          <a:effectLst/>
                        </a:rPr>
                        <a:t>34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중급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  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TOPIK 3-4</a:t>
                      </a:r>
                      <a:r>
                        <a:rPr lang="ko-KR" altLang="en-US" sz="1100" u="none" strike="noStrike">
                          <a:effectLst/>
                        </a:rPr>
                        <a:t>급 읽기 </a:t>
                      </a:r>
                      <a:r>
                        <a:rPr lang="en-US" altLang="ko-KR" sz="1100" u="none" strike="noStrike">
                          <a:effectLst/>
                        </a:rPr>
                        <a:t>(</a:t>
                      </a:r>
                      <a:r>
                        <a:rPr lang="ko-KR" altLang="en-US" sz="1100" u="none" strike="noStrike">
                          <a:effectLst/>
                        </a:rPr>
                        <a:t>일본어</a:t>
                      </a:r>
                      <a:r>
                        <a:rPr lang="en-US" altLang="ko-KR" sz="1100" u="none" strike="noStrike">
                          <a:effectLst/>
                        </a:rPr>
                        <a:t>)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김지혜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일본어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18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4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extLst>
                  <a:ext uri="{0D108BD9-81ED-4DB2-BD59-A6C34878D82A}">
                    <a16:rowId xmlns:a16="http://schemas.microsoft.com/office/drawing/2014/main" val="2989221226"/>
                  </a:ext>
                </a:extLst>
              </a:tr>
              <a:tr h="2373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u="none" strike="noStrike" dirty="0">
                          <a:effectLst/>
                        </a:rPr>
                        <a:t>35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중급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  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TOPIK 3-4</a:t>
                      </a:r>
                      <a:r>
                        <a:rPr lang="ko-KR" altLang="en-US" sz="1100" u="none" strike="noStrike" dirty="0">
                          <a:effectLst/>
                        </a:rPr>
                        <a:t>급 읽기 </a:t>
                      </a:r>
                      <a:r>
                        <a:rPr lang="en-US" altLang="ko-KR" sz="1100" u="none" strike="noStrike" dirty="0">
                          <a:effectLst/>
                        </a:rPr>
                        <a:t>(</a:t>
                      </a:r>
                      <a:r>
                        <a:rPr lang="ko-KR" altLang="en-US" sz="1100" u="none" strike="noStrike" dirty="0">
                          <a:effectLst/>
                        </a:rPr>
                        <a:t>러시아어</a:t>
                      </a:r>
                      <a:r>
                        <a:rPr lang="en-US" altLang="ko-KR" sz="1100" u="none" strike="noStrike" dirty="0">
                          <a:effectLst/>
                        </a:rPr>
                        <a:t>)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타티아나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러시아어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9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13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extLst>
                  <a:ext uri="{0D108BD9-81ED-4DB2-BD59-A6C34878D82A}">
                    <a16:rowId xmlns:a16="http://schemas.microsoft.com/office/drawing/2014/main" val="4011123718"/>
                  </a:ext>
                </a:extLst>
              </a:tr>
              <a:tr h="11867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u="none" strike="noStrike" dirty="0">
                          <a:effectLst/>
                        </a:rPr>
                        <a:t>36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TOPIK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중급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  TOPIK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TOPIK 3-4</a:t>
                      </a:r>
                      <a:r>
                        <a:rPr lang="ko-KR" altLang="en-US" sz="1100" u="none" strike="noStrike" dirty="0">
                          <a:effectLst/>
                        </a:rPr>
                        <a:t>급 듣기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김미숙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한국어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18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6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extLst>
                  <a:ext uri="{0D108BD9-81ED-4DB2-BD59-A6C34878D82A}">
                    <a16:rowId xmlns:a16="http://schemas.microsoft.com/office/drawing/2014/main" val="543060322"/>
                  </a:ext>
                </a:extLst>
              </a:tr>
              <a:tr h="2373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37</a:t>
                      </a: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중급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  TOPIK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TOPIK 3-4</a:t>
                      </a:r>
                      <a:r>
                        <a:rPr lang="ko-KR" altLang="en-US" sz="1100" u="none" strike="noStrike">
                          <a:effectLst/>
                        </a:rPr>
                        <a:t>급 듣기 </a:t>
                      </a:r>
                      <a:r>
                        <a:rPr lang="en-US" altLang="ko-KR" sz="1100" u="none" strike="noStrike">
                          <a:effectLst/>
                        </a:rPr>
                        <a:t>(</a:t>
                      </a:r>
                      <a:r>
                        <a:rPr lang="ko-KR" altLang="en-US" sz="1100" u="none" strike="noStrike">
                          <a:effectLst/>
                        </a:rPr>
                        <a:t>중국어</a:t>
                      </a:r>
                      <a:r>
                        <a:rPr lang="en-US" altLang="ko-KR" sz="1100" u="none" strike="noStrike">
                          <a:effectLst/>
                        </a:rPr>
                        <a:t>)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왕유나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중국어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18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4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extLst>
                  <a:ext uri="{0D108BD9-81ED-4DB2-BD59-A6C34878D82A}">
                    <a16:rowId xmlns:a16="http://schemas.microsoft.com/office/drawing/2014/main" val="1352190545"/>
                  </a:ext>
                </a:extLst>
              </a:tr>
              <a:tr h="2373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38</a:t>
                      </a: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중급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  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TOPIK 3-4</a:t>
                      </a:r>
                      <a:r>
                        <a:rPr lang="ko-KR" altLang="en-US" sz="1100" u="none" strike="noStrike">
                          <a:effectLst/>
                        </a:rPr>
                        <a:t>급 듣기 </a:t>
                      </a:r>
                      <a:r>
                        <a:rPr lang="en-US" altLang="ko-KR" sz="1100" u="none" strike="noStrike">
                          <a:effectLst/>
                        </a:rPr>
                        <a:t>(</a:t>
                      </a:r>
                      <a:r>
                        <a:rPr lang="ko-KR" altLang="en-US" sz="1100" u="none" strike="noStrike">
                          <a:effectLst/>
                        </a:rPr>
                        <a:t>영어</a:t>
                      </a:r>
                      <a:r>
                        <a:rPr lang="en-US" altLang="ko-KR" sz="1100" u="none" strike="noStrike">
                          <a:effectLst/>
                        </a:rPr>
                        <a:t>)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조유진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영어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18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5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extLst>
                  <a:ext uri="{0D108BD9-81ED-4DB2-BD59-A6C34878D82A}">
                    <a16:rowId xmlns:a16="http://schemas.microsoft.com/office/drawing/2014/main" val="1809214654"/>
                  </a:ext>
                </a:extLst>
              </a:tr>
              <a:tr h="30921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39</a:t>
                      </a: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TOPIK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중급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 dirty="0">
                          <a:effectLst/>
                        </a:rPr>
                        <a:t>  TOPIK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TOPIK 3-4</a:t>
                      </a:r>
                      <a:r>
                        <a:rPr lang="ko-KR" altLang="en-US" sz="1100" u="none" strike="noStrike" dirty="0">
                          <a:effectLst/>
                        </a:rPr>
                        <a:t>급 듣기 </a:t>
                      </a:r>
                      <a:r>
                        <a:rPr lang="en-US" altLang="ko-KR" sz="1100" u="none" strike="noStrike" dirty="0">
                          <a:effectLst/>
                        </a:rPr>
                        <a:t>(</a:t>
                      </a:r>
                      <a:r>
                        <a:rPr lang="ko-KR" altLang="en-US" sz="1100" u="none" strike="noStrike" dirty="0">
                          <a:effectLst/>
                        </a:rPr>
                        <a:t>일본어</a:t>
                      </a:r>
                      <a:r>
                        <a:rPr lang="en-US" altLang="ko-KR" sz="1100" u="none" strike="noStrike" dirty="0">
                          <a:effectLst/>
                        </a:rPr>
                        <a:t>)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김지혜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일본어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18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6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extLst>
                  <a:ext uri="{0D108BD9-81ED-4DB2-BD59-A6C34878D82A}">
                    <a16:rowId xmlns:a16="http://schemas.microsoft.com/office/drawing/2014/main" val="441165893"/>
                  </a:ext>
                </a:extLst>
              </a:tr>
              <a:tr h="11867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u="none" strike="noStrike" dirty="0">
                          <a:effectLst/>
                        </a:rPr>
                        <a:t>40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TOPIK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고급</a:t>
                      </a:r>
                      <a:endParaRPr lang="ko-KR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읽기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TOPIK 5-6</a:t>
                      </a:r>
                      <a:r>
                        <a:rPr lang="ko-KR" altLang="en-US" sz="1100" u="none" strike="noStrike" dirty="0">
                          <a:effectLst/>
                        </a:rPr>
                        <a:t>급 읽기</a:t>
                      </a:r>
                      <a:r>
                        <a:rPr lang="en-US" altLang="ko-KR" sz="1100" u="none" strike="noStrike" dirty="0">
                          <a:effectLst/>
                        </a:rPr>
                        <a:t>: </a:t>
                      </a:r>
                      <a:r>
                        <a:rPr lang="ko-KR" altLang="en-US" sz="1100" u="none" strike="noStrike" dirty="0">
                          <a:effectLst/>
                        </a:rPr>
                        <a:t>심화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다양한 뉴스 기사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 err="1">
                          <a:effectLst/>
                        </a:rPr>
                        <a:t>천성옥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한국어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21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9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extLst>
                  <a:ext uri="{0D108BD9-81ED-4DB2-BD59-A6C34878D82A}">
                    <a16:rowId xmlns:a16="http://schemas.microsoft.com/office/drawing/2014/main" val="3399811689"/>
                  </a:ext>
                </a:extLst>
              </a:tr>
              <a:tr h="2373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u="none" strike="noStrike" dirty="0">
                          <a:effectLst/>
                        </a:rPr>
                        <a:t>41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중고급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  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TOPIK 5-6</a:t>
                      </a:r>
                      <a:r>
                        <a:rPr lang="ko-KR" altLang="en-US" sz="1100" u="none" strike="noStrike">
                          <a:effectLst/>
                        </a:rPr>
                        <a:t>급 실전 모의고사</a:t>
                      </a:r>
                      <a:r>
                        <a:rPr lang="en-US" altLang="ko-KR" sz="1100" u="none" strike="noStrike">
                          <a:effectLst/>
                        </a:rPr>
                        <a:t>: </a:t>
                      </a:r>
                      <a:r>
                        <a:rPr lang="ko-KR" altLang="en-US" sz="1100" u="none" strike="noStrike">
                          <a:effectLst/>
                        </a:rPr>
                        <a:t>듣기</a:t>
                      </a:r>
                      <a:r>
                        <a:rPr lang="en-US" altLang="ko-KR" sz="1100" u="none" strike="noStrike">
                          <a:effectLst/>
                        </a:rPr>
                        <a:t>/</a:t>
                      </a:r>
                      <a:r>
                        <a:rPr lang="ko-KR" altLang="en-US" sz="1100" u="none" strike="noStrike">
                          <a:effectLst/>
                        </a:rPr>
                        <a:t>읽기</a:t>
                      </a:r>
                      <a:r>
                        <a:rPr lang="en-US" altLang="ko-KR" sz="1100" u="none" strike="noStrike">
                          <a:effectLst/>
                        </a:rPr>
                        <a:t>/</a:t>
                      </a:r>
                      <a:r>
                        <a:rPr lang="ko-KR" altLang="en-US" sz="1100" u="none" strike="noStrike">
                          <a:effectLst/>
                        </a:rPr>
                        <a:t>쓰기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 err="1">
                          <a:effectLst/>
                        </a:rPr>
                        <a:t>천성옥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한국어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45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extLst>
                  <a:ext uri="{0D108BD9-81ED-4DB2-BD59-A6C34878D82A}">
                    <a16:rowId xmlns:a16="http://schemas.microsoft.com/office/drawing/2014/main" val="1796462566"/>
                  </a:ext>
                </a:extLst>
              </a:tr>
              <a:tr h="2373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u="none" strike="noStrike" dirty="0">
                          <a:effectLst/>
                        </a:rPr>
                        <a:t>42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중고급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  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TOPIK 5-6</a:t>
                      </a:r>
                      <a:r>
                        <a:rPr lang="ko-KR" altLang="en-US" sz="1100" u="none" strike="noStrike">
                          <a:effectLst/>
                        </a:rPr>
                        <a:t>급 쓰기 심화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천성옥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6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extLst>
                  <a:ext uri="{0D108BD9-81ED-4DB2-BD59-A6C34878D82A}">
                    <a16:rowId xmlns:a16="http://schemas.microsoft.com/office/drawing/2014/main" val="1648734327"/>
                  </a:ext>
                </a:extLst>
              </a:tr>
              <a:tr h="2373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u="none" strike="noStrike" dirty="0">
                          <a:effectLst/>
                        </a:rPr>
                        <a:t>43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중고급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TOPIK </a:t>
                      </a:r>
                      <a:r>
                        <a:rPr lang="ko-KR" altLang="en-US" sz="1100" u="none" strike="noStrike">
                          <a:effectLst/>
                        </a:rPr>
                        <a:t>말하기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TOPIK </a:t>
                      </a:r>
                      <a:r>
                        <a:rPr lang="ko-KR" altLang="en-US" sz="1100" u="none" strike="noStrike">
                          <a:effectLst/>
                        </a:rPr>
                        <a:t>말하기 시험 </a:t>
                      </a:r>
                      <a:r>
                        <a:rPr lang="en-US" altLang="ko-KR" sz="1100" u="none" strike="noStrike">
                          <a:effectLst/>
                        </a:rPr>
                        <a:t>1: </a:t>
                      </a:r>
                      <a:r>
                        <a:rPr lang="ko-KR" altLang="en-US" sz="1100" u="none" strike="noStrike">
                          <a:effectLst/>
                        </a:rPr>
                        <a:t>기본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김미숙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u="none" strike="noStrike">
                          <a:effectLst/>
                        </a:rPr>
                        <a:t>6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100" u="none" strike="noStrike" dirty="0">
                          <a:effectLst/>
                        </a:rPr>
                        <a:t>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extLst>
                  <a:ext uri="{0D108BD9-81ED-4DB2-BD59-A6C34878D82A}">
                    <a16:rowId xmlns:a16="http://schemas.microsoft.com/office/drawing/2014/main" val="354067547"/>
                  </a:ext>
                </a:extLst>
              </a:tr>
              <a:tr h="2373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u="none" strike="noStrike" dirty="0">
                          <a:effectLst/>
                        </a:rPr>
                        <a:t>44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중급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  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TOPIK 1 Listening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권민규 </a:t>
                      </a:r>
                      <a:r>
                        <a:rPr lang="en-US" altLang="ko-KR" sz="1100" u="none" strike="noStrike" dirty="0">
                          <a:effectLst/>
                        </a:rPr>
                        <a:t>(</a:t>
                      </a:r>
                      <a:r>
                        <a:rPr lang="ko-KR" altLang="en-US" sz="1100" u="none" strike="noStrike" dirty="0">
                          <a:effectLst/>
                        </a:rPr>
                        <a:t>칼</a:t>
                      </a:r>
                      <a:r>
                        <a:rPr lang="en-US" altLang="ko-KR" sz="1100" u="none" strike="noStrike" dirty="0">
                          <a:effectLst/>
                        </a:rPr>
                        <a:t>)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영어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11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extLst>
                  <a:ext uri="{0D108BD9-81ED-4DB2-BD59-A6C34878D82A}">
                    <a16:rowId xmlns:a16="http://schemas.microsoft.com/office/drawing/2014/main" val="3449672553"/>
                  </a:ext>
                </a:extLst>
              </a:tr>
              <a:tr h="2373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u="none" strike="noStrike" dirty="0">
                          <a:effectLst/>
                        </a:rPr>
                        <a:t>45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중급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  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TOPIK 1 Reading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권민규 </a:t>
                      </a:r>
                      <a:r>
                        <a:rPr lang="en-US" altLang="ko-KR" sz="1100" u="none" strike="noStrike" dirty="0">
                          <a:effectLst/>
                        </a:rPr>
                        <a:t>(</a:t>
                      </a:r>
                      <a:r>
                        <a:rPr lang="ko-KR" altLang="en-US" sz="1100" u="none" strike="noStrike" dirty="0">
                          <a:effectLst/>
                        </a:rPr>
                        <a:t>칼</a:t>
                      </a:r>
                      <a:r>
                        <a:rPr lang="en-US" altLang="ko-KR" sz="1100" u="none" strike="noStrike" dirty="0">
                          <a:effectLst/>
                        </a:rPr>
                        <a:t>)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영어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14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3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extLst>
                  <a:ext uri="{0D108BD9-81ED-4DB2-BD59-A6C34878D82A}">
                    <a16:rowId xmlns:a16="http://schemas.microsoft.com/office/drawing/2014/main" val="2841050314"/>
                  </a:ext>
                </a:extLst>
              </a:tr>
              <a:tr h="2305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46</a:t>
                      </a: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고급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TOPIK </a:t>
                      </a:r>
                      <a:r>
                        <a:rPr lang="ko-KR" altLang="en-US" sz="1100" u="none" strike="noStrike">
                          <a:effectLst/>
                        </a:rPr>
                        <a:t>말하기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TOPIK </a:t>
                      </a:r>
                      <a:r>
                        <a:rPr lang="ko-KR" altLang="en-US" sz="1100" u="none" strike="noStrike">
                          <a:effectLst/>
                        </a:rPr>
                        <a:t>말하기 시험 </a:t>
                      </a:r>
                      <a:r>
                        <a:rPr lang="en-US" altLang="ko-KR" sz="1100" u="none" strike="noStrike">
                          <a:effectLst/>
                        </a:rPr>
                        <a:t>2: </a:t>
                      </a:r>
                      <a:r>
                        <a:rPr lang="ko-KR" altLang="en-US" sz="1100" u="none" strike="noStrike">
                          <a:effectLst/>
                        </a:rPr>
                        <a:t>심화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천성옥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26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6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extLst>
                  <a:ext uri="{0D108BD9-81ED-4DB2-BD59-A6C34878D82A}">
                    <a16:rowId xmlns:a16="http://schemas.microsoft.com/office/drawing/2014/main" val="2080151472"/>
                  </a:ext>
                </a:extLst>
              </a:tr>
              <a:tr h="2305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47</a:t>
                      </a: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TOPIK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고급</a:t>
                      </a:r>
                      <a:endParaRPr lang="ko-KR" altLang="en-US" sz="11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u="none" strike="noStrike">
                          <a:effectLst/>
                        </a:rPr>
                        <a:t>TOPIK </a:t>
                      </a:r>
                      <a:r>
                        <a:rPr lang="ko-KR" altLang="en-US" sz="1100" u="none" strike="noStrike">
                          <a:effectLst/>
                        </a:rPr>
                        <a:t>말하기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TOPIK </a:t>
                      </a:r>
                      <a:r>
                        <a:rPr lang="ko-KR" altLang="en-US" sz="1100" u="none" strike="noStrike">
                          <a:effectLst/>
                        </a:rPr>
                        <a:t>말하기 시험 </a:t>
                      </a:r>
                      <a:r>
                        <a:rPr lang="en-US" altLang="ko-KR" sz="1100" u="none" strike="noStrike">
                          <a:effectLst/>
                        </a:rPr>
                        <a:t>3: </a:t>
                      </a:r>
                      <a:r>
                        <a:rPr lang="ko-KR" altLang="en-US" sz="1100" u="none" strike="noStrike">
                          <a:effectLst/>
                        </a:rPr>
                        <a:t>실전 연습</a:t>
                      </a:r>
                      <a:r>
                        <a:rPr lang="en-US" altLang="ko-KR" sz="1100" u="none" strike="noStrike">
                          <a:effectLst/>
                        </a:rPr>
                        <a:t>(</a:t>
                      </a:r>
                      <a:r>
                        <a:rPr lang="ko-KR" altLang="en-US" sz="1100" u="none" strike="noStrike">
                          <a:effectLst/>
                        </a:rPr>
                        <a:t>피드백</a:t>
                      </a:r>
                      <a:r>
                        <a:rPr lang="en-US" altLang="ko-KR" sz="1100" u="none" strike="noStrike">
                          <a:effectLst/>
                        </a:rPr>
                        <a:t>)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 err="1">
                          <a:effectLst/>
                        </a:rPr>
                        <a:t>천성옥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>
                          <a:effectLst/>
                        </a:rPr>
                        <a:t>한국어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9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514" marR="6514" marT="6514" marB="0" anchor="ctr"/>
                </a:tc>
                <a:extLst>
                  <a:ext uri="{0D108BD9-81ED-4DB2-BD59-A6C34878D82A}">
                    <a16:rowId xmlns:a16="http://schemas.microsoft.com/office/drawing/2014/main" val="2149416916"/>
                  </a:ext>
                </a:extLst>
              </a:tr>
            </a:tbl>
          </a:graphicData>
        </a:graphic>
      </p:graphicFrame>
      <p:sp>
        <p:nvSpPr>
          <p:cNvPr id="3" name="제목 2">
            <a:extLst>
              <a:ext uri="{FF2B5EF4-FFF2-40B4-BE49-F238E27FC236}">
                <a16:creationId xmlns:a16="http://schemas.microsoft.com/office/drawing/2014/main" id="{E2EB2761-CB30-23A8-823F-220DDBB3264F}"/>
              </a:ext>
            </a:extLst>
          </p:cNvPr>
          <p:cNvSpPr txBox="1">
            <a:spLocks/>
          </p:cNvSpPr>
          <p:nvPr/>
        </p:nvSpPr>
        <p:spPr>
          <a:xfrm>
            <a:off x="266699" y="877794"/>
            <a:ext cx="6956137" cy="533400"/>
          </a:xfrm>
          <a:prstGeom prst="rect">
            <a:avLst/>
          </a:prstGeom>
          <a:effectLst/>
        </p:spPr>
        <p:txBody>
          <a:bodyPr anchor="ctr"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ko-KR" altLang="en-US" sz="1800" b="1" dirty="0" err="1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마스터토픽</a:t>
            </a:r>
            <a:r>
              <a:rPr lang="ko-KR" altLang="en-US" sz="18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 주요 강좌 리스트 </a:t>
            </a:r>
            <a:r>
              <a:rPr lang="en-US" altLang="ko-KR" sz="18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(TOPIK)</a:t>
            </a:r>
            <a:endParaRPr lang="ko-KR" altLang="en-US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+mj-ea"/>
            </a:endParaRP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C1A64618-CBC2-3D81-FE6B-8ADE143B235D}"/>
              </a:ext>
            </a:extLst>
          </p:cNvPr>
          <p:cNvCxnSpPr>
            <a:cxnSpLocks/>
          </p:cNvCxnSpPr>
          <p:nvPr/>
        </p:nvCxnSpPr>
        <p:spPr>
          <a:xfrm>
            <a:off x="275469" y="1327891"/>
            <a:ext cx="5166397" cy="0"/>
          </a:xfrm>
          <a:prstGeom prst="line">
            <a:avLst/>
          </a:prstGeom>
          <a:ln>
            <a:solidFill>
              <a:srgbClr val="465B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67662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텍스트 개체 틀 1">
            <a:extLst>
              <a:ext uri="{FF2B5EF4-FFF2-40B4-BE49-F238E27FC236}">
                <a16:creationId xmlns:a16="http://schemas.microsoft.com/office/drawing/2014/main" id="{937D0F37-496F-65EB-E3DB-4B0E9256CE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699" y="143090"/>
            <a:ext cx="10465956" cy="765260"/>
          </a:xfrm>
        </p:spPr>
        <p:txBody>
          <a:bodyPr>
            <a:noAutofit/>
          </a:bodyPr>
          <a:lstStyle/>
          <a:p>
            <a:r>
              <a:rPr lang="en-US" altLang="ko-KR" b="1" dirty="0"/>
              <a:t>[</a:t>
            </a:r>
            <a:r>
              <a:rPr lang="ko-KR" altLang="en-US" b="1" dirty="0"/>
              <a:t>참고</a:t>
            </a:r>
            <a:r>
              <a:rPr lang="en-US" altLang="ko-KR" b="1" dirty="0"/>
              <a:t>] </a:t>
            </a:r>
            <a:r>
              <a:rPr lang="ko-KR" altLang="en-US" b="1" dirty="0"/>
              <a:t>이러닝 단체 수강 주요 사례</a:t>
            </a:r>
            <a:endParaRPr lang="en-US" altLang="ko-KR" sz="2000" b="1" dirty="0"/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4322F31A-844C-6D59-4015-29E8BF5696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735941"/>
              </p:ext>
            </p:extLst>
          </p:nvPr>
        </p:nvGraphicFramePr>
        <p:xfrm>
          <a:off x="1022223" y="992831"/>
          <a:ext cx="10147554" cy="56909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48609">
                  <a:extLst>
                    <a:ext uri="{9D8B030D-6E8A-4147-A177-3AD203B41FA5}">
                      <a16:colId xmlns:a16="http://schemas.microsoft.com/office/drawing/2014/main" val="242101432"/>
                    </a:ext>
                  </a:extLst>
                </a:gridCol>
                <a:gridCol w="4707541">
                  <a:extLst>
                    <a:ext uri="{9D8B030D-6E8A-4147-A177-3AD203B41FA5}">
                      <a16:colId xmlns:a16="http://schemas.microsoft.com/office/drawing/2014/main" val="205377486"/>
                    </a:ext>
                  </a:extLst>
                </a:gridCol>
                <a:gridCol w="2091404">
                  <a:extLst>
                    <a:ext uri="{9D8B030D-6E8A-4147-A177-3AD203B41FA5}">
                      <a16:colId xmlns:a16="http://schemas.microsoft.com/office/drawing/2014/main" val="2748105181"/>
                    </a:ext>
                  </a:extLst>
                </a:gridCol>
              </a:tblGrid>
              <a:tr h="412688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5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기관명</a:t>
                      </a:r>
                      <a:endParaRPr lang="ko-KR" altLang="en-US" sz="15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5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상세 내용</a:t>
                      </a:r>
                      <a:endParaRPr lang="ko-KR" altLang="en-US" sz="15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5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이용 기간</a:t>
                      </a:r>
                      <a:endParaRPr lang="en-US" altLang="ko-KR" sz="15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465B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2542302"/>
                  </a:ext>
                </a:extLst>
              </a:tr>
              <a:tr h="13508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경희대학교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일반 한국어 강좌 학사필수과정으로 제공 </a:t>
                      </a:r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약 </a:t>
                      </a:r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11,300</a:t>
                      </a:r>
                      <a:r>
                        <a:rPr lang="ko-KR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명</a:t>
                      </a:r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r>
                        <a:rPr lang="ko-KR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2017.01~2019.12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07603178"/>
                  </a:ext>
                </a:extLst>
              </a:tr>
              <a:tr h="13508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LG</a:t>
                      </a:r>
                      <a:r>
                        <a:rPr lang="ko-KR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화학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 dirty="0">
                          <a:effectLst/>
                        </a:rPr>
                        <a:t>일반한국어 </a:t>
                      </a:r>
                      <a:r>
                        <a:rPr lang="en-US" altLang="ko-KR" sz="1300" u="none" strike="noStrike" dirty="0">
                          <a:effectLst/>
                        </a:rPr>
                        <a:t>+ TOPIK </a:t>
                      </a:r>
                      <a:r>
                        <a:rPr lang="ko-KR" altLang="en-US" sz="1300" u="none" strike="noStrike" dirty="0">
                          <a:effectLst/>
                        </a:rPr>
                        <a:t>강좌 </a:t>
                      </a:r>
                      <a:r>
                        <a:rPr lang="en-US" altLang="ko-KR" sz="1300" u="none" strike="noStrike" dirty="0">
                          <a:effectLst/>
                        </a:rPr>
                        <a:t>13</a:t>
                      </a:r>
                      <a:r>
                        <a:rPr lang="ko-KR" altLang="en-US" sz="1300" u="none" strike="noStrike" dirty="0">
                          <a:effectLst/>
                        </a:rPr>
                        <a:t>개 제공 </a:t>
                      </a:r>
                      <a:r>
                        <a:rPr lang="en-US" altLang="ko-KR" sz="1300" u="none" strike="noStrike" dirty="0">
                          <a:effectLst/>
                        </a:rPr>
                        <a:t>(</a:t>
                      </a:r>
                      <a:r>
                        <a:rPr lang="ko-KR" altLang="en-US" sz="1300" u="none" strike="noStrike" dirty="0">
                          <a:effectLst/>
                        </a:rPr>
                        <a:t>턴키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2017.12~2018.11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13764811"/>
                  </a:ext>
                </a:extLst>
              </a:tr>
              <a:tr h="27016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신한대학교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300" u="none" strike="noStrike" dirty="0">
                          <a:effectLst/>
                        </a:rPr>
                        <a:t>일반한국어 </a:t>
                      </a:r>
                      <a:r>
                        <a:rPr lang="en-US" altLang="ko-KR" sz="1300" u="none" strike="noStrike" dirty="0">
                          <a:effectLst/>
                        </a:rPr>
                        <a:t>+ TOPIK </a:t>
                      </a:r>
                      <a:r>
                        <a:rPr lang="ko-KR" altLang="en-US" sz="1300" u="none" strike="noStrike" dirty="0">
                          <a:effectLst/>
                        </a:rPr>
                        <a:t>강좌 </a:t>
                      </a:r>
                      <a:r>
                        <a:rPr lang="en-US" altLang="ko-KR" sz="1300" u="none" strike="noStrike" dirty="0">
                          <a:effectLst/>
                        </a:rPr>
                        <a:t>9</a:t>
                      </a:r>
                      <a:r>
                        <a:rPr lang="ko-KR" altLang="en-US" sz="1300" u="none" strike="noStrike" dirty="0">
                          <a:effectLst/>
                        </a:rPr>
                        <a:t>개 제공 </a:t>
                      </a:r>
                      <a:r>
                        <a:rPr lang="en-US" altLang="ko-KR" sz="1300" u="none" strike="noStrike" dirty="0">
                          <a:effectLst/>
                        </a:rPr>
                        <a:t>(300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2018.03~2018.08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22690230"/>
                  </a:ext>
                </a:extLst>
              </a:tr>
              <a:tr h="27016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가톨릭대학교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TOPIK </a:t>
                      </a:r>
                      <a:r>
                        <a:rPr lang="ko-KR" altLang="en-US" sz="1300" u="none" strike="noStrike" dirty="0">
                          <a:effectLst/>
                        </a:rPr>
                        <a:t>강좌 </a:t>
                      </a:r>
                      <a:r>
                        <a:rPr lang="en-US" altLang="ko-KR" sz="1300" u="none" strike="noStrike" dirty="0">
                          <a:effectLst/>
                        </a:rPr>
                        <a:t>10</a:t>
                      </a:r>
                      <a:r>
                        <a:rPr lang="ko-KR" altLang="en-US" sz="1300" u="none" strike="noStrike" dirty="0">
                          <a:effectLst/>
                        </a:rPr>
                        <a:t>개 제공 </a:t>
                      </a:r>
                      <a:r>
                        <a:rPr lang="en-US" altLang="ko-KR" sz="1300" u="none" strike="noStrike" dirty="0">
                          <a:effectLst/>
                        </a:rPr>
                        <a:t>(200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2018.03~2019.02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3859843"/>
                  </a:ext>
                </a:extLst>
              </a:tr>
              <a:tr h="27016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 dirty="0">
                          <a:effectLst/>
                        </a:rPr>
                        <a:t>신한대학교</a:t>
                      </a:r>
                      <a:endParaRPr lang="ko-KR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 dirty="0">
                          <a:effectLst/>
                        </a:rPr>
                        <a:t>일반한국어 </a:t>
                      </a:r>
                      <a:r>
                        <a:rPr lang="en-US" altLang="ko-KR" sz="1300" u="none" strike="noStrike" dirty="0">
                          <a:effectLst/>
                        </a:rPr>
                        <a:t>+ TOPIK </a:t>
                      </a:r>
                      <a:r>
                        <a:rPr lang="ko-KR" altLang="en-US" sz="1300" u="none" strike="noStrike" dirty="0">
                          <a:effectLst/>
                        </a:rPr>
                        <a:t>강좌 </a:t>
                      </a:r>
                      <a:r>
                        <a:rPr lang="en-US" altLang="ko-KR" sz="1300" u="none" strike="noStrike" dirty="0">
                          <a:effectLst/>
                        </a:rPr>
                        <a:t>11</a:t>
                      </a:r>
                      <a:r>
                        <a:rPr lang="ko-KR" altLang="en-US" sz="1300" u="none" strike="noStrike" dirty="0">
                          <a:effectLst/>
                        </a:rPr>
                        <a:t>개 제공 </a:t>
                      </a:r>
                      <a:r>
                        <a:rPr lang="en-US" altLang="ko-KR" sz="1300" u="none" strike="noStrike" dirty="0">
                          <a:effectLst/>
                        </a:rPr>
                        <a:t>(350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2019.03~2020.02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88199977"/>
                  </a:ext>
                </a:extLst>
              </a:tr>
              <a:tr h="27016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 dirty="0">
                          <a:effectLst/>
                        </a:rPr>
                        <a:t>덕성여자대학교</a:t>
                      </a:r>
                      <a:endParaRPr lang="ko-KR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TOPIK </a:t>
                      </a:r>
                      <a:r>
                        <a:rPr lang="ko-KR" altLang="en-US" sz="1300" u="none" strike="noStrike" dirty="0">
                          <a:effectLst/>
                        </a:rPr>
                        <a:t>강좌 </a:t>
                      </a:r>
                      <a:r>
                        <a:rPr lang="en-US" altLang="ko-KR" sz="1300" u="none" strike="noStrike" dirty="0">
                          <a:effectLst/>
                        </a:rPr>
                        <a:t>10</a:t>
                      </a:r>
                      <a:r>
                        <a:rPr lang="ko-KR" altLang="en-US" sz="1300" u="none" strike="noStrike" dirty="0">
                          <a:effectLst/>
                        </a:rPr>
                        <a:t>개 제공 </a:t>
                      </a:r>
                      <a:r>
                        <a:rPr lang="en-US" altLang="ko-KR" sz="1300" u="none" strike="noStrike" dirty="0">
                          <a:effectLst/>
                        </a:rPr>
                        <a:t>(40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2020.03~2020.06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4145627"/>
                  </a:ext>
                </a:extLst>
              </a:tr>
              <a:tr h="27016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 dirty="0">
                          <a:effectLst/>
                        </a:rPr>
                        <a:t>조선대학교</a:t>
                      </a:r>
                      <a:endParaRPr lang="ko-KR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 dirty="0">
                          <a:effectLst/>
                        </a:rPr>
                        <a:t>일반한국어 </a:t>
                      </a:r>
                      <a:r>
                        <a:rPr lang="en-US" altLang="ko-KR" sz="1300" u="none" strike="noStrike" dirty="0">
                          <a:effectLst/>
                        </a:rPr>
                        <a:t>+ TOPIK </a:t>
                      </a:r>
                      <a:r>
                        <a:rPr lang="ko-KR" altLang="en-US" sz="1300" u="none" strike="noStrike" dirty="0">
                          <a:effectLst/>
                        </a:rPr>
                        <a:t>강좌 </a:t>
                      </a:r>
                      <a:r>
                        <a:rPr lang="en-US" altLang="ko-KR" sz="1300" u="none" strike="noStrike" dirty="0">
                          <a:effectLst/>
                        </a:rPr>
                        <a:t>25</a:t>
                      </a:r>
                      <a:r>
                        <a:rPr lang="ko-KR" altLang="en-US" sz="1300" u="none" strike="noStrike" dirty="0">
                          <a:effectLst/>
                        </a:rPr>
                        <a:t>개 제공 </a:t>
                      </a:r>
                      <a:r>
                        <a:rPr lang="en-US" altLang="ko-KR" sz="1300" u="none" strike="noStrike" dirty="0">
                          <a:effectLst/>
                        </a:rPr>
                        <a:t>(270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>
                          <a:effectLst/>
                        </a:rPr>
                        <a:t>2020.03~2020.06</a:t>
                      </a:r>
                      <a:endParaRPr lang="en-US" altLang="ko-KR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95169058"/>
                  </a:ext>
                </a:extLst>
              </a:tr>
              <a:tr h="27016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 dirty="0">
                          <a:effectLst/>
                        </a:rPr>
                        <a:t>목원대학교</a:t>
                      </a:r>
                      <a:endParaRPr lang="ko-KR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 dirty="0">
                          <a:effectLst/>
                        </a:rPr>
                        <a:t>일반한국어 </a:t>
                      </a:r>
                      <a:r>
                        <a:rPr lang="en-US" altLang="ko-KR" sz="1300" u="none" strike="noStrike" dirty="0">
                          <a:effectLst/>
                        </a:rPr>
                        <a:t>+ TOPIK </a:t>
                      </a:r>
                      <a:r>
                        <a:rPr lang="ko-KR" altLang="en-US" sz="1300" u="none" strike="noStrike" dirty="0">
                          <a:effectLst/>
                        </a:rPr>
                        <a:t>강좌 </a:t>
                      </a:r>
                      <a:r>
                        <a:rPr lang="en-US" altLang="ko-KR" sz="1300" u="none" strike="noStrike" dirty="0">
                          <a:effectLst/>
                        </a:rPr>
                        <a:t>7</a:t>
                      </a:r>
                      <a:r>
                        <a:rPr lang="ko-KR" altLang="en-US" sz="1300" u="none" strike="noStrike" dirty="0">
                          <a:effectLst/>
                        </a:rPr>
                        <a:t>개 제공 </a:t>
                      </a:r>
                      <a:r>
                        <a:rPr lang="en-US" altLang="ko-KR" sz="1300" u="none" strike="noStrike" dirty="0">
                          <a:effectLst/>
                        </a:rPr>
                        <a:t>(74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>
                          <a:effectLst/>
                        </a:rPr>
                        <a:t>2020.03~2020.04</a:t>
                      </a:r>
                      <a:endParaRPr lang="en-US" altLang="ko-KR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48926555"/>
                  </a:ext>
                </a:extLst>
              </a:tr>
              <a:tr h="27016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 dirty="0">
                          <a:effectLst/>
                        </a:rPr>
                        <a:t>남부대학교</a:t>
                      </a:r>
                      <a:endParaRPr lang="ko-KR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 dirty="0">
                          <a:effectLst/>
                        </a:rPr>
                        <a:t>일반한국어 </a:t>
                      </a:r>
                      <a:r>
                        <a:rPr lang="en-US" altLang="ko-KR" sz="1300" u="none" strike="noStrike" dirty="0">
                          <a:effectLst/>
                        </a:rPr>
                        <a:t>+ TOPIK </a:t>
                      </a:r>
                      <a:r>
                        <a:rPr lang="ko-KR" altLang="en-US" sz="1300" u="none" strike="noStrike" dirty="0">
                          <a:effectLst/>
                        </a:rPr>
                        <a:t>강좌 </a:t>
                      </a:r>
                      <a:r>
                        <a:rPr lang="en-US" altLang="ko-KR" sz="1300" u="none" strike="noStrike" dirty="0">
                          <a:effectLst/>
                        </a:rPr>
                        <a:t>22</a:t>
                      </a:r>
                      <a:r>
                        <a:rPr lang="ko-KR" altLang="en-US" sz="1300" u="none" strike="noStrike" dirty="0">
                          <a:effectLst/>
                        </a:rPr>
                        <a:t>개 제공 </a:t>
                      </a:r>
                      <a:r>
                        <a:rPr lang="en-US" altLang="ko-KR" sz="1300" u="none" strike="noStrike" dirty="0">
                          <a:effectLst/>
                        </a:rPr>
                        <a:t>(130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>
                          <a:effectLst/>
                        </a:rPr>
                        <a:t>2020.04~2020.07</a:t>
                      </a:r>
                      <a:endParaRPr lang="en-US" altLang="ko-KR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94360189"/>
                  </a:ext>
                </a:extLst>
              </a:tr>
              <a:tr h="27016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 dirty="0">
                          <a:effectLst/>
                        </a:rPr>
                        <a:t>이천시가족센터</a:t>
                      </a:r>
                      <a:endParaRPr lang="ko-KR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 dirty="0">
                          <a:effectLst/>
                        </a:rPr>
                        <a:t>일반한국어 </a:t>
                      </a:r>
                      <a:r>
                        <a:rPr lang="en-US" altLang="ko-KR" sz="1300" u="none" strike="noStrike" dirty="0">
                          <a:effectLst/>
                        </a:rPr>
                        <a:t>+ TOPIK </a:t>
                      </a:r>
                      <a:r>
                        <a:rPr lang="ko-KR" altLang="en-US" sz="1300" u="none" strike="noStrike" dirty="0">
                          <a:effectLst/>
                        </a:rPr>
                        <a:t>강좌 </a:t>
                      </a:r>
                      <a:r>
                        <a:rPr lang="en-US" altLang="ko-KR" sz="1300" u="none" strike="noStrike" dirty="0">
                          <a:effectLst/>
                        </a:rPr>
                        <a:t>7</a:t>
                      </a:r>
                      <a:r>
                        <a:rPr lang="ko-KR" altLang="en-US" sz="1300" u="none" strike="noStrike" dirty="0">
                          <a:effectLst/>
                        </a:rPr>
                        <a:t>개 제공 </a:t>
                      </a:r>
                      <a:r>
                        <a:rPr lang="en-US" altLang="ko-KR" sz="1300" u="none" strike="noStrike" dirty="0">
                          <a:effectLst/>
                        </a:rPr>
                        <a:t>(25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>
                          <a:effectLst/>
                        </a:rPr>
                        <a:t>2020.04~2020.07</a:t>
                      </a:r>
                      <a:endParaRPr lang="en-US" altLang="ko-KR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62496478"/>
                  </a:ext>
                </a:extLst>
              </a:tr>
              <a:tr h="27016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</a:rPr>
                        <a:t>한성대학교</a:t>
                      </a:r>
                      <a:endParaRPr lang="ko-KR" altLang="en-US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 dirty="0">
                          <a:effectLst/>
                        </a:rPr>
                        <a:t>일반한국어 </a:t>
                      </a:r>
                      <a:r>
                        <a:rPr lang="en-US" altLang="ko-KR" sz="1300" u="none" strike="noStrike" dirty="0">
                          <a:effectLst/>
                        </a:rPr>
                        <a:t>+ TOPIK </a:t>
                      </a:r>
                      <a:r>
                        <a:rPr lang="ko-KR" altLang="en-US" sz="1300" u="none" strike="noStrike" dirty="0">
                          <a:effectLst/>
                        </a:rPr>
                        <a:t>강좌 </a:t>
                      </a:r>
                      <a:r>
                        <a:rPr lang="en-US" altLang="ko-KR" sz="1300" u="none" strike="noStrike" dirty="0">
                          <a:effectLst/>
                        </a:rPr>
                        <a:t>4</a:t>
                      </a:r>
                      <a:r>
                        <a:rPr lang="ko-KR" altLang="en-US" sz="1300" u="none" strike="noStrike" dirty="0">
                          <a:effectLst/>
                        </a:rPr>
                        <a:t>개 제공 </a:t>
                      </a:r>
                      <a:r>
                        <a:rPr lang="en-US" altLang="ko-KR" sz="1300" u="none" strike="noStrike" dirty="0">
                          <a:effectLst/>
                        </a:rPr>
                        <a:t>(12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>
                          <a:effectLst/>
                        </a:rPr>
                        <a:t>2020.05~2020.08</a:t>
                      </a:r>
                      <a:endParaRPr lang="en-US" altLang="ko-KR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1113612"/>
                  </a:ext>
                </a:extLst>
              </a:tr>
              <a:tr h="27016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</a:rPr>
                        <a:t>목원대학교</a:t>
                      </a:r>
                      <a:endParaRPr lang="ko-KR" altLang="en-US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TOPIK </a:t>
                      </a:r>
                      <a:r>
                        <a:rPr lang="ko-KR" altLang="en-US" sz="1300" u="none" strike="noStrike" dirty="0">
                          <a:effectLst/>
                        </a:rPr>
                        <a:t>강좌 </a:t>
                      </a:r>
                      <a:r>
                        <a:rPr lang="en-US" altLang="ko-KR" sz="1300" u="none" strike="noStrike" dirty="0">
                          <a:effectLst/>
                        </a:rPr>
                        <a:t>4</a:t>
                      </a:r>
                      <a:r>
                        <a:rPr lang="ko-KR" altLang="en-US" sz="1300" u="none" strike="noStrike" dirty="0">
                          <a:effectLst/>
                        </a:rPr>
                        <a:t>개 제공 </a:t>
                      </a:r>
                      <a:r>
                        <a:rPr lang="en-US" altLang="ko-KR" sz="1300" u="none" strike="noStrike" dirty="0">
                          <a:effectLst/>
                        </a:rPr>
                        <a:t>(123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>
                          <a:effectLst/>
                        </a:rPr>
                        <a:t>2020.07~2020.08</a:t>
                      </a:r>
                      <a:endParaRPr lang="en-US" altLang="ko-KR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93997796"/>
                  </a:ext>
                </a:extLst>
              </a:tr>
              <a:tr h="27016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</a:rPr>
                        <a:t>고려대학교 </a:t>
                      </a:r>
                      <a:r>
                        <a:rPr lang="en-US" altLang="ko-KR" sz="1300" u="none" strike="noStrike">
                          <a:effectLst/>
                        </a:rPr>
                        <a:t>(</a:t>
                      </a:r>
                      <a:r>
                        <a:rPr lang="ko-KR" altLang="en-US" sz="1300" u="none" strike="noStrike">
                          <a:effectLst/>
                        </a:rPr>
                        <a:t>세종</a:t>
                      </a:r>
                      <a:r>
                        <a:rPr lang="en-US" altLang="ko-KR" sz="1300" u="none" strike="noStrike">
                          <a:effectLst/>
                        </a:rPr>
                        <a:t>)</a:t>
                      </a:r>
                      <a:endParaRPr lang="en-US" altLang="ko-KR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 dirty="0">
                          <a:effectLst/>
                        </a:rPr>
                        <a:t>일반한국어 </a:t>
                      </a:r>
                      <a:r>
                        <a:rPr lang="en-US" altLang="ko-KR" sz="1300" u="none" strike="noStrike" dirty="0">
                          <a:effectLst/>
                        </a:rPr>
                        <a:t>+ TOPIK </a:t>
                      </a:r>
                      <a:r>
                        <a:rPr lang="ko-KR" altLang="en-US" sz="1300" u="none" strike="noStrike" dirty="0">
                          <a:effectLst/>
                        </a:rPr>
                        <a:t>강좌 </a:t>
                      </a:r>
                      <a:r>
                        <a:rPr lang="en-US" altLang="ko-KR" sz="1300" u="none" strike="noStrike" dirty="0">
                          <a:effectLst/>
                        </a:rPr>
                        <a:t>3</a:t>
                      </a:r>
                      <a:r>
                        <a:rPr lang="ko-KR" altLang="en-US" sz="1300" u="none" strike="noStrike" dirty="0">
                          <a:effectLst/>
                        </a:rPr>
                        <a:t>개 제공 </a:t>
                      </a:r>
                      <a:r>
                        <a:rPr lang="en-US" altLang="ko-KR" sz="1300" u="none" strike="noStrike" dirty="0">
                          <a:effectLst/>
                        </a:rPr>
                        <a:t>(33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2020.08~2020.09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6746364"/>
                  </a:ext>
                </a:extLst>
              </a:tr>
              <a:tr h="27016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</a:rPr>
                        <a:t>한림대학교</a:t>
                      </a:r>
                      <a:endParaRPr lang="ko-KR" altLang="en-US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TOPIK </a:t>
                      </a:r>
                      <a:r>
                        <a:rPr lang="ko-KR" altLang="en-US" sz="1300" u="none" strike="noStrike" dirty="0">
                          <a:effectLst/>
                        </a:rPr>
                        <a:t>강좌 </a:t>
                      </a:r>
                      <a:r>
                        <a:rPr lang="en-US" altLang="ko-KR" sz="1300" u="none" strike="noStrike" dirty="0">
                          <a:effectLst/>
                        </a:rPr>
                        <a:t>2</a:t>
                      </a:r>
                      <a:r>
                        <a:rPr lang="ko-KR" altLang="en-US" sz="1300" u="none" strike="noStrike" dirty="0">
                          <a:effectLst/>
                        </a:rPr>
                        <a:t>개 제공 </a:t>
                      </a:r>
                      <a:r>
                        <a:rPr lang="en-US" altLang="ko-KR" sz="1300" u="none" strike="noStrike" dirty="0">
                          <a:effectLst/>
                        </a:rPr>
                        <a:t>(11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>
                          <a:effectLst/>
                        </a:rPr>
                        <a:t>2020.09~2021.03</a:t>
                      </a:r>
                      <a:endParaRPr lang="en-US" altLang="ko-KR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48776324"/>
                  </a:ext>
                </a:extLst>
              </a:tr>
              <a:tr h="27016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</a:rPr>
                        <a:t>한남대학교</a:t>
                      </a:r>
                      <a:endParaRPr lang="ko-KR" altLang="en-US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>
                          <a:effectLst/>
                        </a:rPr>
                        <a:t>TOPIK </a:t>
                      </a:r>
                      <a:r>
                        <a:rPr lang="ko-KR" altLang="en-US" sz="1300" u="none" strike="noStrike">
                          <a:effectLst/>
                        </a:rPr>
                        <a:t>강좌 </a:t>
                      </a:r>
                      <a:r>
                        <a:rPr lang="en-US" altLang="ko-KR" sz="1300" u="none" strike="noStrike">
                          <a:effectLst/>
                        </a:rPr>
                        <a:t>4</a:t>
                      </a:r>
                      <a:r>
                        <a:rPr lang="ko-KR" altLang="en-US" sz="1300" u="none" strike="noStrike">
                          <a:effectLst/>
                        </a:rPr>
                        <a:t>개 제공 </a:t>
                      </a:r>
                      <a:r>
                        <a:rPr lang="en-US" altLang="ko-KR" sz="1300" u="none" strike="noStrike">
                          <a:effectLst/>
                        </a:rPr>
                        <a:t>(59</a:t>
                      </a:r>
                      <a:r>
                        <a:rPr lang="ko-KR" altLang="en-US" sz="1300" u="none" strike="noStrike">
                          <a:effectLst/>
                        </a:rPr>
                        <a:t>명</a:t>
                      </a:r>
                      <a:r>
                        <a:rPr lang="en-US" altLang="ko-KR" sz="1300" u="none" strike="noStrike">
                          <a:effectLst/>
                        </a:rPr>
                        <a:t>)</a:t>
                      </a:r>
                      <a:endParaRPr lang="en-US" altLang="ko-KR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2020.10~2021.01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6495831"/>
                  </a:ext>
                </a:extLst>
              </a:tr>
              <a:tr h="27016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</a:rPr>
                        <a:t>목원대학교</a:t>
                      </a:r>
                      <a:endParaRPr lang="ko-KR" altLang="en-US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</a:rPr>
                        <a:t>일반한국어 강좌 </a:t>
                      </a:r>
                      <a:r>
                        <a:rPr lang="en-US" altLang="ko-KR" sz="1300" u="none" strike="noStrike">
                          <a:effectLst/>
                        </a:rPr>
                        <a:t>6</a:t>
                      </a:r>
                      <a:r>
                        <a:rPr lang="ko-KR" altLang="en-US" sz="1300" u="none" strike="noStrike">
                          <a:effectLst/>
                        </a:rPr>
                        <a:t>개 제공 </a:t>
                      </a:r>
                      <a:r>
                        <a:rPr lang="en-US" altLang="ko-KR" sz="1300" u="none" strike="noStrike">
                          <a:effectLst/>
                        </a:rPr>
                        <a:t>(154</a:t>
                      </a:r>
                      <a:r>
                        <a:rPr lang="ko-KR" altLang="en-US" sz="1300" u="none" strike="noStrike">
                          <a:effectLst/>
                        </a:rPr>
                        <a:t>명</a:t>
                      </a:r>
                      <a:r>
                        <a:rPr lang="en-US" altLang="ko-KR" sz="1300" u="none" strike="noStrike">
                          <a:effectLst/>
                        </a:rPr>
                        <a:t>)</a:t>
                      </a:r>
                      <a:endParaRPr lang="en-US" altLang="ko-KR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2021.01~2021.02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43329398"/>
                  </a:ext>
                </a:extLst>
              </a:tr>
              <a:tr h="27016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</a:rPr>
                        <a:t>한남대학교</a:t>
                      </a:r>
                      <a:endParaRPr lang="ko-KR" altLang="en-US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>
                          <a:effectLst/>
                        </a:rPr>
                        <a:t>PREMIUM </a:t>
                      </a:r>
                      <a:r>
                        <a:rPr lang="ko-KR" altLang="en-US" sz="1300" u="none" strike="noStrike">
                          <a:effectLst/>
                        </a:rPr>
                        <a:t>상품 수강 </a:t>
                      </a:r>
                      <a:r>
                        <a:rPr lang="en-US" altLang="ko-KR" sz="1300" u="none" strike="noStrike">
                          <a:effectLst/>
                        </a:rPr>
                        <a:t>(65</a:t>
                      </a:r>
                      <a:r>
                        <a:rPr lang="ko-KR" altLang="en-US" sz="1300" u="none" strike="noStrike">
                          <a:effectLst/>
                        </a:rPr>
                        <a:t>명</a:t>
                      </a:r>
                      <a:r>
                        <a:rPr lang="en-US" altLang="ko-KR" sz="1300" u="none" strike="noStrike">
                          <a:effectLst/>
                        </a:rPr>
                        <a:t>)</a:t>
                      </a:r>
                      <a:endParaRPr lang="en-US" altLang="ko-KR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2021.06~2021.09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15045773"/>
                  </a:ext>
                </a:extLst>
              </a:tr>
              <a:tr h="27016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</a:rPr>
                        <a:t>쿠알라룸푸르대학교 </a:t>
                      </a:r>
                      <a:r>
                        <a:rPr lang="en-US" altLang="ko-KR" sz="1300" u="none" strike="noStrike">
                          <a:effectLst/>
                        </a:rPr>
                        <a:t>(</a:t>
                      </a:r>
                      <a:r>
                        <a:rPr lang="ko-KR" altLang="en-US" sz="1300" u="none" strike="noStrike">
                          <a:effectLst/>
                        </a:rPr>
                        <a:t>말레이시아</a:t>
                      </a:r>
                      <a:r>
                        <a:rPr lang="en-US" altLang="ko-KR" sz="1300" u="none" strike="noStrike">
                          <a:effectLst/>
                        </a:rPr>
                        <a:t>)</a:t>
                      </a:r>
                      <a:endParaRPr lang="en-US" altLang="ko-KR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STANDARD </a:t>
                      </a:r>
                      <a:r>
                        <a:rPr lang="ko-KR" altLang="en-US" sz="1300" u="none" strike="noStrike" dirty="0">
                          <a:effectLst/>
                        </a:rPr>
                        <a:t>상품 수강 </a:t>
                      </a:r>
                      <a:r>
                        <a:rPr lang="en-US" altLang="ko-KR" sz="1300" u="none" strike="noStrike" dirty="0">
                          <a:effectLst/>
                        </a:rPr>
                        <a:t>(89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2021.11~2022.01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46174967"/>
                  </a:ext>
                </a:extLst>
              </a:tr>
              <a:tr h="27016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</a:rPr>
                        <a:t>한남대학교</a:t>
                      </a:r>
                      <a:endParaRPr lang="ko-KR" altLang="en-US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>
                          <a:effectLst/>
                        </a:rPr>
                        <a:t>PREMIUM </a:t>
                      </a:r>
                      <a:r>
                        <a:rPr lang="ko-KR" altLang="en-US" sz="1300" u="none" strike="noStrike">
                          <a:effectLst/>
                        </a:rPr>
                        <a:t>상품 수강 </a:t>
                      </a:r>
                      <a:r>
                        <a:rPr lang="en-US" altLang="ko-KR" sz="1300" u="none" strike="noStrike">
                          <a:effectLst/>
                        </a:rPr>
                        <a:t>(80</a:t>
                      </a:r>
                      <a:r>
                        <a:rPr lang="ko-KR" altLang="en-US" sz="1300" u="none" strike="noStrike">
                          <a:effectLst/>
                        </a:rPr>
                        <a:t>명</a:t>
                      </a:r>
                      <a:r>
                        <a:rPr lang="en-US" altLang="ko-KR" sz="1300" u="none" strike="noStrike">
                          <a:effectLst/>
                        </a:rPr>
                        <a:t>)</a:t>
                      </a:r>
                      <a:endParaRPr lang="en-US" altLang="ko-KR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2022.06~2022.09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07399584"/>
                  </a:ext>
                </a:extLst>
              </a:tr>
              <a:tr h="27016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 dirty="0">
                          <a:effectLst/>
                        </a:rPr>
                        <a:t>대전보건대학교</a:t>
                      </a:r>
                      <a:endParaRPr lang="ko-KR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STANDARD </a:t>
                      </a:r>
                      <a:r>
                        <a:rPr lang="ko-KR" altLang="en-US" sz="1300" u="none" strike="noStrike" dirty="0">
                          <a:effectLst/>
                        </a:rPr>
                        <a:t>상품 수강 </a:t>
                      </a:r>
                      <a:r>
                        <a:rPr lang="en-US" altLang="ko-KR" sz="1300" u="none" strike="noStrike" dirty="0">
                          <a:effectLst/>
                        </a:rPr>
                        <a:t>(6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2023.08~2023.11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776375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6754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텍스트 개체 틀 1">
            <a:extLst>
              <a:ext uri="{FF2B5EF4-FFF2-40B4-BE49-F238E27FC236}">
                <a16:creationId xmlns:a16="http://schemas.microsoft.com/office/drawing/2014/main" id="{937D0F37-496F-65EB-E3DB-4B0E9256CE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699" y="143090"/>
            <a:ext cx="10465956" cy="765260"/>
          </a:xfrm>
        </p:spPr>
        <p:txBody>
          <a:bodyPr>
            <a:noAutofit/>
          </a:bodyPr>
          <a:lstStyle/>
          <a:p>
            <a:r>
              <a:rPr lang="en-US" altLang="ko-KR" b="1" dirty="0"/>
              <a:t>[</a:t>
            </a:r>
            <a:r>
              <a:rPr lang="ko-KR" altLang="en-US" b="1" dirty="0"/>
              <a:t>참고</a:t>
            </a:r>
            <a:r>
              <a:rPr lang="en-US" altLang="ko-KR" b="1" dirty="0"/>
              <a:t>] TOPIK </a:t>
            </a:r>
            <a:r>
              <a:rPr lang="ko-KR" altLang="en-US" b="1" dirty="0"/>
              <a:t>모의고사 단체 응시 주요 사례</a:t>
            </a:r>
            <a:endParaRPr lang="en-US" altLang="ko-KR" sz="2000" b="1" dirty="0"/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2AF8E53F-D588-7C1D-5238-D79E11D73D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7853368"/>
              </p:ext>
            </p:extLst>
          </p:nvPr>
        </p:nvGraphicFramePr>
        <p:xfrm>
          <a:off x="1027937" y="1083507"/>
          <a:ext cx="10136125" cy="52881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80525">
                  <a:extLst>
                    <a:ext uri="{9D8B030D-6E8A-4147-A177-3AD203B41FA5}">
                      <a16:colId xmlns:a16="http://schemas.microsoft.com/office/drawing/2014/main" val="3733020702"/>
                    </a:ext>
                  </a:extLst>
                </a:gridCol>
                <a:gridCol w="5070990">
                  <a:extLst>
                    <a:ext uri="{9D8B030D-6E8A-4147-A177-3AD203B41FA5}">
                      <a16:colId xmlns:a16="http://schemas.microsoft.com/office/drawing/2014/main" val="4091273533"/>
                    </a:ext>
                  </a:extLst>
                </a:gridCol>
                <a:gridCol w="2084610">
                  <a:extLst>
                    <a:ext uri="{9D8B030D-6E8A-4147-A177-3AD203B41FA5}">
                      <a16:colId xmlns:a16="http://schemas.microsoft.com/office/drawing/2014/main" val="2137400865"/>
                    </a:ext>
                  </a:extLst>
                </a:gridCol>
              </a:tblGrid>
              <a:tr h="54292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5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기관명</a:t>
                      </a:r>
                      <a:endParaRPr lang="ko-KR" altLang="en-US" sz="15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5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상세 내용</a:t>
                      </a:r>
                      <a:endParaRPr lang="ko-KR" altLang="en-US" sz="15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465B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500" b="1" i="0" u="none" strike="noStrike" dirty="0">
                          <a:solidFill>
                            <a:schemeClr val="bg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응시 시점</a:t>
                      </a:r>
                      <a:endParaRPr lang="en-US" altLang="ko-KR" sz="1500" b="1" i="0" u="none" strike="noStrike" dirty="0">
                        <a:solidFill>
                          <a:schemeClr val="bg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solidFill>
                      <a:srgbClr val="465B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371729"/>
                  </a:ext>
                </a:extLst>
              </a:tr>
              <a:tr h="29657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 dirty="0">
                          <a:effectLst/>
                        </a:rPr>
                        <a:t>신한대학교</a:t>
                      </a:r>
                      <a:endParaRPr lang="ko-KR" alt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TOPIK</a:t>
                      </a:r>
                      <a:r>
                        <a:rPr lang="ko-KR" altLang="en-US" sz="1300" u="none" strike="noStrike" dirty="0">
                          <a:effectLst/>
                        </a:rPr>
                        <a:t> 모의고사 단체 응시 </a:t>
                      </a:r>
                      <a:r>
                        <a:rPr lang="en-US" altLang="ko-KR" sz="1300" u="none" strike="noStrike" dirty="0">
                          <a:effectLst/>
                        </a:rPr>
                        <a:t>(</a:t>
                      </a:r>
                      <a:r>
                        <a:rPr lang="ko-KR" altLang="en-US" sz="1300" u="none" strike="noStrike" dirty="0">
                          <a:effectLst/>
                        </a:rPr>
                        <a:t>온라인 </a:t>
                      </a:r>
                      <a:r>
                        <a:rPr lang="en-US" altLang="ko-KR" sz="1300" u="none" strike="noStrike" dirty="0">
                          <a:effectLst/>
                        </a:rPr>
                        <a:t>/ 14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>
                          <a:effectLst/>
                        </a:rPr>
                        <a:t>2020.06</a:t>
                      </a:r>
                      <a:endParaRPr lang="en-US" altLang="ko-KR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36904542"/>
                  </a:ext>
                </a:extLst>
              </a:tr>
              <a:tr h="29657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</a:rPr>
                        <a:t>성신여자대학교</a:t>
                      </a:r>
                      <a:endParaRPr lang="ko-KR" altLang="en-US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TOPIK</a:t>
                      </a:r>
                      <a:r>
                        <a:rPr lang="ko-KR" altLang="en-US" sz="1300" u="none" strike="noStrike" dirty="0">
                          <a:effectLst/>
                        </a:rPr>
                        <a:t> 모의고사 단체 응시 </a:t>
                      </a:r>
                      <a:r>
                        <a:rPr lang="en-US" altLang="ko-KR" sz="1300" u="none" strike="noStrike" dirty="0">
                          <a:effectLst/>
                        </a:rPr>
                        <a:t>(</a:t>
                      </a:r>
                      <a:r>
                        <a:rPr lang="ko-KR" altLang="en-US" sz="1300" u="none" strike="noStrike" dirty="0">
                          <a:effectLst/>
                        </a:rPr>
                        <a:t>온라인 </a:t>
                      </a:r>
                      <a:r>
                        <a:rPr lang="en-US" altLang="ko-KR" sz="1300" u="none" strike="noStrike" dirty="0">
                          <a:effectLst/>
                        </a:rPr>
                        <a:t>/ 17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>
                          <a:effectLst/>
                        </a:rPr>
                        <a:t>2020.06</a:t>
                      </a:r>
                      <a:endParaRPr lang="en-US" altLang="ko-KR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90207843"/>
                  </a:ext>
                </a:extLst>
              </a:tr>
              <a:tr h="29657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</a:rPr>
                        <a:t>가톨릭관동대학교</a:t>
                      </a:r>
                      <a:endParaRPr lang="ko-KR" altLang="en-US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TOPIK</a:t>
                      </a:r>
                      <a:r>
                        <a:rPr lang="ko-KR" altLang="en-US" sz="1300" u="none" strike="noStrike" dirty="0">
                          <a:effectLst/>
                        </a:rPr>
                        <a:t> 모의고사 단체 응시 </a:t>
                      </a:r>
                      <a:r>
                        <a:rPr lang="en-US" altLang="ko-KR" sz="1300" u="none" strike="noStrike" dirty="0">
                          <a:effectLst/>
                        </a:rPr>
                        <a:t>(</a:t>
                      </a:r>
                      <a:r>
                        <a:rPr lang="ko-KR" altLang="en-US" sz="1300" u="none" strike="noStrike" dirty="0">
                          <a:effectLst/>
                        </a:rPr>
                        <a:t>오프라인 </a:t>
                      </a:r>
                      <a:r>
                        <a:rPr lang="en-US" altLang="ko-KR" sz="1300" u="none" strike="noStrike" dirty="0">
                          <a:effectLst/>
                        </a:rPr>
                        <a:t>/ 87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>
                          <a:effectLst/>
                        </a:rPr>
                        <a:t>2020.06</a:t>
                      </a:r>
                      <a:endParaRPr lang="en-US" altLang="ko-KR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50181483"/>
                  </a:ext>
                </a:extLst>
              </a:tr>
              <a:tr h="29657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</a:rPr>
                        <a:t>목원대학교</a:t>
                      </a:r>
                      <a:endParaRPr lang="ko-KR" altLang="en-US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TOPIK</a:t>
                      </a:r>
                      <a:r>
                        <a:rPr lang="ko-KR" altLang="en-US" sz="1300" u="none" strike="noStrike" dirty="0">
                          <a:effectLst/>
                        </a:rPr>
                        <a:t> 모의고사 단체 응시 </a:t>
                      </a:r>
                      <a:r>
                        <a:rPr lang="en-US" altLang="ko-KR" sz="1300" u="none" strike="noStrike" dirty="0">
                          <a:effectLst/>
                        </a:rPr>
                        <a:t>(</a:t>
                      </a:r>
                      <a:r>
                        <a:rPr lang="ko-KR" altLang="en-US" sz="1300" u="none" strike="noStrike" dirty="0">
                          <a:effectLst/>
                        </a:rPr>
                        <a:t>온라인 </a:t>
                      </a:r>
                      <a:r>
                        <a:rPr lang="en-US" altLang="ko-KR" sz="1300" u="none" strike="noStrike" dirty="0">
                          <a:effectLst/>
                        </a:rPr>
                        <a:t>/ 2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>
                          <a:effectLst/>
                        </a:rPr>
                        <a:t>2020.07</a:t>
                      </a:r>
                      <a:endParaRPr lang="en-US" altLang="ko-KR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02831814"/>
                  </a:ext>
                </a:extLst>
              </a:tr>
              <a:tr h="29657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</a:rPr>
                        <a:t>성신여자대학교</a:t>
                      </a:r>
                      <a:endParaRPr lang="ko-KR" altLang="en-US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TOPIK</a:t>
                      </a:r>
                      <a:r>
                        <a:rPr lang="ko-KR" altLang="en-US" sz="1300" u="none" strike="noStrike" dirty="0">
                          <a:effectLst/>
                        </a:rPr>
                        <a:t> 모의고사 단체 응시 </a:t>
                      </a:r>
                      <a:r>
                        <a:rPr lang="en-US" altLang="ko-KR" sz="1300" u="none" strike="noStrike" dirty="0">
                          <a:effectLst/>
                        </a:rPr>
                        <a:t>(</a:t>
                      </a:r>
                      <a:r>
                        <a:rPr lang="ko-KR" altLang="en-US" sz="1300" u="none" strike="noStrike" dirty="0">
                          <a:effectLst/>
                        </a:rPr>
                        <a:t>온라인 </a:t>
                      </a:r>
                      <a:r>
                        <a:rPr lang="en-US" altLang="ko-KR" sz="1300" u="none" strike="noStrike" dirty="0">
                          <a:effectLst/>
                        </a:rPr>
                        <a:t>/ 4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2020.07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72228325"/>
                  </a:ext>
                </a:extLst>
              </a:tr>
              <a:tr h="29657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</a:rPr>
                        <a:t>신한대학교</a:t>
                      </a:r>
                      <a:endParaRPr lang="ko-KR" altLang="en-US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TOPIK</a:t>
                      </a:r>
                      <a:r>
                        <a:rPr lang="ko-KR" altLang="en-US" sz="1300" u="none" strike="noStrike" dirty="0">
                          <a:effectLst/>
                        </a:rPr>
                        <a:t> 모의고사 단체 응시 </a:t>
                      </a:r>
                      <a:r>
                        <a:rPr lang="en-US" altLang="ko-KR" sz="1300" u="none" strike="noStrike" dirty="0">
                          <a:effectLst/>
                        </a:rPr>
                        <a:t>(</a:t>
                      </a:r>
                      <a:r>
                        <a:rPr lang="ko-KR" altLang="en-US" sz="1300" u="none" strike="noStrike" dirty="0">
                          <a:effectLst/>
                        </a:rPr>
                        <a:t>오프라인 </a:t>
                      </a:r>
                      <a:r>
                        <a:rPr lang="en-US" altLang="ko-KR" sz="1300" u="none" strike="noStrike" dirty="0">
                          <a:effectLst/>
                        </a:rPr>
                        <a:t>/ 12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2020.07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2177036"/>
                  </a:ext>
                </a:extLst>
              </a:tr>
              <a:tr h="29657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</a:rPr>
                        <a:t>서울과학기술대학교</a:t>
                      </a:r>
                      <a:endParaRPr lang="ko-KR" altLang="en-US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TOPIK</a:t>
                      </a:r>
                      <a:r>
                        <a:rPr lang="ko-KR" altLang="en-US" sz="1300" u="none" strike="noStrike" dirty="0">
                          <a:effectLst/>
                        </a:rPr>
                        <a:t> 모의고사 단체 응시 </a:t>
                      </a:r>
                      <a:r>
                        <a:rPr lang="en-US" altLang="ko-KR" sz="1300" u="none" strike="noStrike" dirty="0">
                          <a:effectLst/>
                        </a:rPr>
                        <a:t>(</a:t>
                      </a:r>
                      <a:r>
                        <a:rPr lang="ko-KR" altLang="en-US" sz="1300" u="none" strike="noStrike" dirty="0">
                          <a:effectLst/>
                        </a:rPr>
                        <a:t>오프라인 </a:t>
                      </a:r>
                      <a:r>
                        <a:rPr lang="en-US" altLang="ko-KR" sz="1300" u="none" strike="noStrike" dirty="0">
                          <a:effectLst/>
                        </a:rPr>
                        <a:t>/ 7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2020.07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55166441"/>
                  </a:ext>
                </a:extLst>
              </a:tr>
              <a:tr h="29657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</a:rPr>
                        <a:t>신한대학교</a:t>
                      </a:r>
                      <a:endParaRPr lang="ko-KR" altLang="en-US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TOPIK</a:t>
                      </a:r>
                      <a:r>
                        <a:rPr lang="ko-KR" altLang="en-US" sz="1300" u="none" strike="noStrike" dirty="0">
                          <a:effectLst/>
                        </a:rPr>
                        <a:t> 모의고사 단체 응시 </a:t>
                      </a:r>
                      <a:r>
                        <a:rPr lang="en-US" altLang="ko-KR" sz="1300" u="none" strike="noStrike" dirty="0">
                          <a:effectLst/>
                        </a:rPr>
                        <a:t>(</a:t>
                      </a:r>
                      <a:r>
                        <a:rPr lang="ko-KR" altLang="en-US" sz="1300" u="none" strike="noStrike" dirty="0">
                          <a:effectLst/>
                        </a:rPr>
                        <a:t>오프라인 </a:t>
                      </a:r>
                      <a:r>
                        <a:rPr lang="en-US" altLang="ko-KR" sz="1300" u="none" strike="noStrike" dirty="0">
                          <a:effectLst/>
                        </a:rPr>
                        <a:t>/ 5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2020.07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1581487"/>
                  </a:ext>
                </a:extLst>
              </a:tr>
              <a:tr h="29657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</a:rPr>
                        <a:t>우송대학교</a:t>
                      </a:r>
                      <a:endParaRPr lang="ko-KR" altLang="en-US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TOPIK</a:t>
                      </a:r>
                      <a:r>
                        <a:rPr lang="ko-KR" altLang="en-US" sz="1300" u="none" strike="noStrike" dirty="0">
                          <a:effectLst/>
                        </a:rPr>
                        <a:t> 모의고사 단체 응시 </a:t>
                      </a:r>
                      <a:r>
                        <a:rPr lang="en-US" altLang="ko-KR" sz="1300" u="none" strike="noStrike" dirty="0">
                          <a:effectLst/>
                        </a:rPr>
                        <a:t>(</a:t>
                      </a:r>
                      <a:r>
                        <a:rPr lang="ko-KR" altLang="en-US" sz="1300" u="none" strike="noStrike" dirty="0">
                          <a:effectLst/>
                        </a:rPr>
                        <a:t>온라인 </a:t>
                      </a:r>
                      <a:r>
                        <a:rPr lang="en-US" altLang="ko-KR" sz="1300" u="none" strike="noStrike" dirty="0">
                          <a:effectLst/>
                        </a:rPr>
                        <a:t>/ 33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2020.08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658334"/>
                  </a:ext>
                </a:extLst>
              </a:tr>
              <a:tr h="29657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</a:rPr>
                        <a:t>성신여자대학교</a:t>
                      </a:r>
                      <a:endParaRPr lang="ko-KR" altLang="en-US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TOPIK</a:t>
                      </a:r>
                      <a:r>
                        <a:rPr lang="ko-KR" altLang="en-US" sz="1300" u="none" strike="noStrike" dirty="0">
                          <a:effectLst/>
                        </a:rPr>
                        <a:t> 모의고사 단체 응시 </a:t>
                      </a:r>
                      <a:r>
                        <a:rPr lang="en-US" altLang="ko-KR" sz="1300" u="none" strike="noStrike" dirty="0">
                          <a:effectLst/>
                        </a:rPr>
                        <a:t>(</a:t>
                      </a:r>
                      <a:r>
                        <a:rPr lang="ko-KR" altLang="en-US" sz="1300" u="none" strike="noStrike" dirty="0">
                          <a:effectLst/>
                        </a:rPr>
                        <a:t>온라인 </a:t>
                      </a:r>
                      <a:r>
                        <a:rPr lang="en-US" altLang="ko-KR" sz="1300" u="none" strike="noStrike" dirty="0">
                          <a:effectLst/>
                        </a:rPr>
                        <a:t>/ 3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>
                          <a:effectLst/>
                        </a:rPr>
                        <a:t>2020.12</a:t>
                      </a:r>
                      <a:endParaRPr lang="en-US" altLang="ko-KR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75429655"/>
                  </a:ext>
                </a:extLst>
              </a:tr>
              <a:tr h="29657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</a:rPr>
                        <a:t>우송정보대학교</a:t>
                      </a:r>
                      <a:endParaRPr lang="ko-KR" altLang="en-US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TOPIK</a:t>
                      </a:r>
                      <a:r>
                        <a:rPr lang="ko-KR" altLang="en-US" sz="1300" u="none" strike="noStrike" dirty="0">
                          <a:effectLst/>
                        </a:rPr>
                        <a:t> 모의고사 단체 응시 </a:t>
                      </a:r>
                      <a:r>
                        <a:rPr lang="en-US" altLang="ko-KR" sz="1300" u="none" strike="noStrike" dirty="0">
                          <a:effectLst/>
                        </a:rPr>
                        <a:t>(</a:t>
                      </a:r>
                      <a:r>
                        <a:rPr lang="ko-KR" altLang="en-US" sz="1300" u="none" strike="noStrike" dirty="0">
                          <a:effectLst/>
                        </a:rPr>
                        <a:t>온라인 </a:t>
                      </a:r>
                      <a:r>
                        <a:rPr lang="en-US" altLang="ko-KR" sz="1300" u="none" strike="noStrike" dirty="0">
                          <a:effectLst/>
                        </a:rPr>
                        <a:t>/ 2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2021.01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83802921"/>
                  </a:ext>
                </a:extLst>
              </a:tr>
              <a:tr h="29657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</a:rPr>
                        <a:t>신한대학교</a:t>
                      </a:r>
                      <a:endParaRPr lang="ko-KR" altLang="en-US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TOPIK</a:t>
                      </a:r>
                      <a:r>
                        <a:rPr lang="ko-KR" altLang="en-US" sz="1300" u="none" strike="noStrike" dirty="0">
                          <a:effectLst/>
                        </a:rPr>
                        <a:t> 모의고사 단체 응시 </a:t>
                      </a:r>
                      <a:r>
                        <a:rPr lang="en-US" altLang="ko-KR" sz="1300" u="none" strike="noStrike" dirty="0">
                          <a:effectLst/>
                        </a:rPr>
                        <a:t>(</a:t>
                      </a:r>
                      <a:r>
                        <a:rPr lang="ko-KR" altLang="en-US" sz="1300" u="none" strike="noStrike" dirty="0">
                          <a:effectLst/>
                        </a:rPr>
                        <a:t>오프라인 </a:t>
                      </a:r>
                      <a:r>
                        <a:rPr lang="en-US" altLang="ko-KR" sz="1300" u="none" strike="noStrike" dirty="0">
                          <a:effectLst/>
                        </a:rPr>
                        <a:t>/ 20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2021.01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25006814"/>
                  </a:ext>
                </a:extLst>
              </a:tr>
              <a:tr h="29657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</a:rPr>
                        <a:t>청운대학교</a:t>
                      </a:r>
                      <a:endParaRPr lang="ko-KR" altLang="en-US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TOPIK</a:t>
                      </a:r>
                      <a:r>
                        <a:rPr lang="ko-KR" altLang="en-US" sz="1300" u="none" strike="noStrike" dirty="0">
                          <a:effectLst/>
                        </a:rPr>
                        <a:t> 모의고사 단체 응시 </a:t>
                      </a:r>
                      <a:r>
                        <a:rPr lang="en-US" altLang="ko-KR" sz="1300" u="none" strike="noStrike" dirty="0">
                          <a:effectLst/>
                        </a:rPr>
                        <a:t>(</a:t>
                      </a:r>
                      <a:r>
                        <a:rPr lang="ko-KR" altLang="en-US" sz="1300" u="none" strike="noStrike" dirty="0">
                          <a:effectLst/>
                        </a:rPr>
                        <a:t>오프라인 </a:t>
                      </a:r>
                      <a:r>
                        <a:rPr lang="en-US" altLang="ko-KR" sz="1300" u="none" strike="noStrike" dirty="0">
                          <a:effectLst/>
                        </a:rPr>
                        <a:t>/ 14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2021.01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838422"/>
                  </a:ext>
                </a:extLst>
              </a:tr>
              <a:tr h="29657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</a:rPr>
                        <a:t>우송정보대학교</a:t>
                      </a:r>
                      <a:endParaRPr lang="ko-KR" altLang="en-US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TOPIK</a:t>
                      </a:r>
                      <a:r>
                        <a:rPr lang="ko-KR" altLang="en-US" sz="1300" u="none" strike="noStrike" dirty="0">
                          <a:effectLst/>
                        </a:rPr>
                        <a:t> 모의고사 단체 응시 </a:t>
                      </a:r>
                      <a:r>
                        <a:rPr lang="en-US" altLang="ko-KR" sz="1300" u="none" strike="noStrike" dirty="0">
                          <a:effectLst/>
                        </a:rPr>
                        <a:t>(</a:t>
                      </a:r>
                      <a:r>
                        <a:rPr lang="ko-KR" altLang="en-US" sz="1300" u="none" strike="noStrike" dirty="0">
                          <a:effectLst/>
                        </a:rPr>
                        <a:t>온라인 </a:t>
                      </a:r>
                      <a:r>
                        <a:rPr lang="en-US" altLang="ko-KR" sz="1300" u="none" strike="noStrike" dirty="0">
                          <a:effectLst/>
                        </a:rPr>
                        <a:t>/ 5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2021.02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74111853"/>
                  </a:ext>
                </a:extLst>
              </a:tr>
              <a:tr h="29657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</a:rPr>
                        <a:t>국립부경대학교</a:t>
                      </a:r>
                      <a:endParaRPr lang="ko-KR" altLang="en-US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TOPIK</a:t>
                      </a:r>
                      <a:r>
                        <a:rPr lang="ko-KR" altLang="en-US" sz="1300" u="none" strike="noStrike" dirty="0">
                          <a:effectLst/>
                        </a:rPr>
                        <a:t> 모의고사 단체 응시 </a:t>
                      </a:r>
                      <a:r>
                        <a:rPr lang="en-US" altLang="ko-KR" sz="1300" u="none" strike="noStrike" dirty="0">
                          <a:effectLst/>
                        </a:rPr>
                        <a:t>(</a:t>
                      </a:r>
                      <a:r>
                        <a:rPr lang="ko-KR" altLang="en-US" sz="1300" u="none" strike="noStrike" dirty="0">
                          <a:effectLst/>
                        </a:rPr>
                        <a:t>오프라인 </a:t>
                      </a:r>
                      <a:r>
                        <a:rPr lang="en-US" altLang="ko-KR" sz="1300" u="none" strike="noStrike" dirty="0">
                          <a:effectLst/>
                        </a:rPr>
                        <a:t>/ 70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2023.04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00369184"/>
                  </a:ext>
                </a:extLst>
              </a:tr>
              <a:tr h="29657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300" u="none" strike="noStrike">
                          <a:effectLst/>
                        </a:rPr>
                        <a:t>국립부경대학교</a:t>
                      </a:r>
                      <a:endParaRPr lang="ko-KR" altLang="en-US" sz="13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TOPIK</a:t>
                      </a:r>
                      <a:r>
                        <a:rPr lang="ko-KR" altLang="en-US" sz="1300" u="none" strike="noStrike" dirty="0">
                          <a:effectLst/>
                        </a:rPr>
                        <a:t> 모의고사 단체 응시 </a:t>
                      </a:r>
                      <a:r>
                        <a:rPr lang="en-US" altLang="ko-KR" sz="1300" u="none" strike="noStrike" dirty="0">
                          <a:effectLst/>
                        </a:rPr>
                        <a:t>(</a:t>
                      </a:r>
                      <a:r>
                        <a:rPr lang="ko-KR" altLang="en-US" sz="1300" u="none" strike="noStrike" dirty="0">
                          <a:effectLst/>
                        </a:rPr>
                        <a:t>오프라인 </a:t>
                      </a:r>
                      <a:r>
                        <a:rPr lang="en-US" altLang="ko-KR" sz="1300" u="none" strike="noStrike" dirty="0">
                          <a:effectLst/>
                        </a:rPr>
                        <a:t>/ 70</a:t>
                      </a:r>
                      <a:r>
                        <a:rPr lang="ko-KR" altLang="en-US" sz="1300" u="none" strike="noStrike" dirty="0">
                          <a:effectLst/>
                        </a:rPr>
                        <a:t>명</a:t>
                      </a:r>
                      <a:r>
                        <a:rPr lang="en-US" altLang="ko-KR" sz="1300" u="none" strike="noStrike" dirty="0">
                          <a:effectLst/>
                        </a:rPr>
                        <a:t>)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300" u="none" strike="noStrike" dirty="0">
                          <a:effectLst/>
                        </a:rPr>
                        <a:t>2023.11</a:t>
                      </a:r>
                      <a:endParaRPr lang="en-US" altLang="ko-KR" sz="13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489924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83139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98E806B5-BFFC-B79D-3506-E1E4B0CD9AC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699" y="239252"/>
            <a:ext cx="9548420" cy="533400"/>
          </a:xfrm>
        </p:spPr>
        <p:txBody>
          <a:bodyPr>
            <a:normAutofit/>
          </a:bodyPr>
          <a:lstStyle/>
          <a:p>
            <a:r>
              <a:rPr lang="en-US" altLang="ko-KR" b="1" dirty="0"/>
              <a:t>[</a:t>
            </a:r>
            <a:r>
              <a:rPr lang="ko-KR" altLang="en-US" b="1" dirty="0"/>
              <a:t>참고</a:t>
            </a:r>
            <a:r>
              <a:rPr lang="en-US" altLang="ko-KR" b="1" dirty="0"/>
              <a:t>] </a:t>
            </a:r>
            <a:r>
              <a:rPr lang="ko-KR" altLang="en-US" b="1" dirty="0"/>
              <a:t>한국어교육사업</a:t>
            </a:r>
            <a:r>
              <a:rPr lang="en-US" altLang="ko-KR" b="1" dirty="0"/>
              <a:t> </a:t>
            </a:r>
            <a:r>
              <a:rPr lang="ko-KR" altLang="en-US" b="1" dirty="0"/>
              <a:t>주요 레퍼런스 </a:t>
            </a:r>
            <a:r>
              <a:rPr lang="en-US" altLang="ko-KR" sz="1800" b="1" dirty="0"/>
              <a:t>(2024</a:t>
            </a:r>
            <a:r>
              <a:rPr lang="ko-KR" altLang="en-US" sz="1800" b="1" dirty="0"/>
              <a:t>년 국책사업 수주</a:t>
            </a:r>
            <a:r>
              <a:rPr lang="en-US" altLang="ko-KR" sz="1800" b="1" dirty="0"/>
              <a:t>)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55539CAD-A1E4-2C43-AE0A-2653DB9D6F8B}"/>
              </a:ext>
            </a:extLst>
          </p:cNvPr>
          <p:cNvSpPr/>
          <p:nvPr/>
        </p:nvSpPr>
        <p:spPr>
          <a:xfrm>
            <a:off x="266699" y="1043110"/>
            <a:ext cx="11658759" cy="5412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A6111F8C-D0EE-E93E-26BB-E449DAA7E3DB}"/>
              </a:ext>
            </a:extLst>
          </p:cNvPr>
          <p:cNvSpPr/>
          <p:nvPr/>
        </p:nvSpPr>
        <p:spPr>
          <a:xfrm>
            <a:off x="419435" y="1199912"/>
            <a:ext cx="11334969" cy="509116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ko-KR" altLang="en-US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C61A5E1D-E0EF-D85B-B674-790440E6C27C}"/>
              </a:ext>
            </a:extLst>
          </p:cNvPr>
          <p:cNvSpPr/>
          <p:nvPr/>
        </p:nvSpPr>
        <p:spPr>
          <a:xfrm>
            <a:off x="528617" y="1192919"/>
            <a:ext cx="11091034" cy="480368"/>
          </a:xfrm>
          <a:prstGeom prst="rect">
            <a:avLst/>
          </a:prstGeom>
          <a:solidFill>
            <a:srgbClr val="0070C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latin typeface="+mn-ea"/>
              </a:rPr>
              <a:t>2024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년 온라인 세종학당 교육과정 운영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8CD3207-C66C-9E06-4773-4E1D4D24158D}"/>
              </a:ext>
            </a:extLst>
          </p:cNvPr>
          <p:cNvSpPr txBox="1"/>
          <p:nvPr/>
        </p:nvSpPr>
        <p:spPr>
          <a:xfrm>
            <a:off x="6288309" y="1859056"/>
            <a:ext cx="5072418" cy="22775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000" b="1" dirty="0"/>
              <a:t>2024.01.11 </a:t>
            </a:r>
            <a:r>
              <a:rPr lang="ko-KR" altLang="en-US" sz="2000" b="1" dirty="0"/>
              <a:t>최종 선정 완료</a:t>
            </a:r>
            <a:r>
              <a:rPr lang="ko-KR" altLang="en-US" sz="1400" b="1" dirty="0"/>
              <a:t> </a:t>
            </a:r>
            <a:endParaRPr lang="en-US" altLang="ko-KR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b="1" dirty="0"/>
              <a:t>주요 수행 업무</a:t>
            </a:r>
            <a:endParaRPr lang="en-US" altLang="ko-KR" sz="1400" b="1" dirty="0"/>
          </a:p>
          <a:p>
            <a:r>
              <a:rPr lang="ko-KR" altLang="en-US" sz="1400" dirty="0"/>
              <a:t> </a:t>
            </a:r>
            <a:r>
              <a:rPr lang="en-US" altLang="ko-KR" sz="1400" dirty="0"/>
              <a:t>-  2024</a:t>
            </a:r>
            <a:r>
              <a:rPr lang="ko-KR" altLang="en-US" sz="1400" dirty="0"/>
              <a:t>년 </a:t>
            </a:r>
            <a:r>
              <a:rPr lang="en-US" altLang="ko-KR" sz="1400" dirty="0"/>
              <a:t>1</a:t>
            </a:r>
            <a:r>
              <a:rPr lang="ko-KR" altLang="en-US" sz="1400" dirty="0"/>
              <a:t>년 동안 온라인 강좌 개설 </a:t>
            </a:r>
            <a:r>
              <a:rPr lang="en-US" altLang="ko-KR" sz="1400" dirty="0"/>
              <a:t>1,260 </a:t>
            </a:r>
            <a:r>
              <a:rPr lang="ko-KR" altLang="en-US" sz="1400" dirty="0"/>
              <a:t>개 목표</a:t>
            </a:r>
            <a:endParaRPr lang="en-US" altLang="ko-KR" sz="1400" dirty="0"/>
          </a:p>
          <a:p>
            <a:r>
              <a:rPr lang="en-US" altLang="ko-KR" sz="1400" dirty="0"/>
              <a:t> -  2024</a:t>
            </a:r>
            <a:r>
              <a:rPr lang="ko-KR" altLang="en-US" sz="1400" dirty="0"/>
              <a:t>년 </a:t>
            </a:r>
            <a:r>
              <a:rPr lang="en-US" altLang="ko-KR" sz="1400" dirty="0"/>
              <a:t>1</a:t>
            </a:r>
            <a:r>
              <a:rPr lang="ko-KR" altLang="en-US" sz="1400" dirty="0"/>
              <a:t>년 동안 온라인 수강생 모집 </a:t>
            </a:r>
            <a:r>
              <a:rPr lang="en-US" altLang="ko-KR" sz="1400" dirty="0"/>
              <a:t>75,000 </a:t>
            </a:r>
            <a:r>
              <a:rPr lang="ko-KR" altLang="en-US" sz="1400" dirty="0"/>
              <a:t>명 목표</a:t>
            </a:r>
            <a:endParaRPr lang="en-US" altLang="ko-KR" sz="1400" dirty="0"/>
          </a:p>
          <a:p>
            <a:r>
              <a:rPr lang="en-US" altLang="ko-KR" sz="1400" dirty="0"/>
              <a:t> -  </a:t>
            </a:r>
            <a:r>
              <a:rPr lang="ko-KR" altLang="en-US" sz="1400" dirty="0"/>
              <a:t>교원 선발 및 수강생 관리</a:t>
            </a:r>
            <a:r>
              <a:rPr lang="en-US" altLang="ko-KR" sz="1400" dirty="0"/>
              <a:t>, </a:t>
            </a:r>
            <a:r>
              <a:rPr lang="ko-KR" altLang="en-US" sz="1400" dirty="0"/>
              <a:t>홍보 및 이벤트 등 총괄 진행</a:t>
            </a:r>
            <a:endParaRPr lang="en-US" altLang="ko-KR" sz="1400" dirty="0"/>
          </a:p>
          <a:p>
            <a:r>
              <a:rPr lang="en-US" altLang="ko-KR" sz="1400" dirty="0"/>
              <a:t> -  </a:t>
            </a:r>
            <a:r>
              <a:rPr lang="ko-KR" altLang="en-US" sz="1400" dirty="0"/>
              <a:t>약 </a:t>
            </a:r>
            <a:r>
              <a:rPr lang="en-US" altLang="ko-KR" sz="1400" dirty="0"/>
              <a:t>9.9</a:t>
            </a:r>
            <a:r>
              <a:rPr lang="ko-KR" altLang="en-US" sz="1400" dirty="0"/>
              <a:t>억 원 규모</a:t>
            </a:r>
            <a:endParaRPr lang="en-US" altLang="ko-KR" sz="1400" dirty="0"/>
          </a:p>
          <a:p>
            <a:endParaRPr lang="en-US" altLang="ko-K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200" b="1" dirty="0"/>
              <a:t>발주처</a:t>
            </a:r>
            <a:r>
              <a:rPr lang="ko-KR" altLang="en-US" sz="1200" dirty="0"/>
              <a:t> </a:t>
            </a:r>
            <a:r>
              <a:rPr lang="en-US" altLang="ko-KR" sz="1200" dirty="0"/>
              <a:t>–</a:t>
            </a:r>
            <a:r>
              <a:rPr lang="ko-KR" altLang="en-US" sz="1200" dirty="0"/>
              <a:t> 세종학당재단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200" b="1" dirty="0"/>
              <a:t>협력 기관 </a:t>
            </a:r>
            <a:r>
              <a:rPr lang="en-US" altLang="ko-KR" sz="1200" dirty="0"/>
              <a:t>–</a:t>
            </a:r>
            <a:r>
              <a:rPr lang="ko-KR" altLang="en-US" sz="1200" dirty="0"/>
              <a:t> 연세대학교 산학협력단 </a:t>
            </a:r>
            <a:endParaRPr lang="en-US" altLang="ko-KR" sz="1200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36B8C277-8AC2-710E-AB76-2995669504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18" y="1823097"/>
            <a:ext cx="5588638" cy="2392288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5AE18FD6-2412-9DDE-51E8-5519691487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17" y="4297680"/>
            <a:ext cx="4525709" cy="1895515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20C35E55-DAA8-9E55-8984-E7F21E8B6E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1289" y="4372349"/>
            <a:ext cx="1733550" cy="1792040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C58E5F64-85B1-6C49-8180-27DD92CD1C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3508" y="4401154"/>
            <a:ext cx="4628599" cy="179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6283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98E806B5-BFFC-B79D-3506-E1E4B0CD9AC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699" y="239252"/>
            <a:ext cx="9548420" cy="533400"/>
          </a:xfrm>
        </p:spPr>
        <p:txBody>
          <a:bodyPr>
            <a:normAutofit/>
          </a:bodyPr>
          <a:lstStyle/>
          <a:p>
            <a:r>
              <a:rPr lang="en-US" altLang="ko-KR" b="1" dirty="0"/>
              <a:t>[</a:t>
            </a:r>
            <a:r>
              <a:rPr lang="ko-KR" altLang="en-US" b="1" dirty="0"/>
              <a:t>참고</a:t>
            </a:r>
            <a:r>
              <a:rPr lang="en-US" altLang="ko-KR" b="1" dirty="0"/>
              <a:t>] </a:t>
            </a:r>
            <a:r>
              <a:rPr lang="ko-KR" altLang="en-US" b="1" dirty="0"/>
              <a:t>한국어교육사업 주요 레퍼런스 </a:t>
            </a:r>
            <a:r>
              <a:rPr lang="en-US" altLang="ko-KR" sz="1800" b="1" dirty="0"/>
              <a:t>(2023</a:t>
            </a:r>
            <a:r>
              <a:rPr lang="ko-KR" altLang="en-US" sz="1800" b="1" dirty="0"/>
              <a:t>년 국책사업 수주</a:t>
            </a:r>
            <a:r>
              <a:rPr lang="en-US" altLang="ko-KR" sz="1800" b="1" dirty="0"/>
              <a:t>)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55539CAD-A1E4-2C43-AE0A-2653DB9D6F8B}"/>
              </a:ext>
            </a:extLst>
          </p:cNvPr>
          <p:cNvSpPr/>
          <p:nvPr/>
        </p:nvSpPr>
        <p:spPr>
          <a:xfrm>
            <a:off x="266699" y="1043110"/>
            <a:ext cx="11658759" cy="26699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A6111F8C-D0EE-E93E-26BB-E449DAA7E3DB}"/>
              </a:ext>
            </a:extLst>
          </p:cNvPr>
          <p:cNvSpPr/>
          <p:nvPr/>
        </p:nvSpPr>
        <p:spPr>
          <a:xfrm>
            <a:off x="419435" y="1199912"/>
            <a:ext cx="11334969" cy="238379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ko-KR" altLang="en-US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C61A5E1D-E0EF-D85B-B674-790440E6C27C}"/>
              </a:ext>
            </a:extLst>
          </p:cNvPr>
          <p:cNvSpPr/>
          <p:nvPr/>
        </p:nvSpPr>
        <p:spPr>
          <a:xfrm>
            <a:off x="528617" y="1192919"/>
            <a:ext cx="11091034" cy="480368"/>
          </a:xfrm>
          <a:prstGeom prst="rect">
            <a:avLst/>
          </a:prstGeom>
          <a:solidFill>
            <a:srgbClr val="0070C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latin typeface="+mn-ea"/>
              </a:rPr>
              <a:t>2023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년 세종학당 한국어교원 양성과정</a:t>
            </a: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EF744518-5F7D-F574-7406-84CEA45786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089" y="1758445"/>
            <a:ext cx="2814947" cy="1659628"/>
          </a:xfrm>
          <a:prstGeom prst="rect">
            <a:avLst/>
          </a:prstGeom>
        </p:spPr>
      </p:pic>
      <p:sp>
        <p:nvSpPr>
          <p:cNvPr id="17" name="직사각형 16">
            <a:extLst>
              <a:ext uri="{FF2B5EF4-FFF2-40B4-BE49-F238E27FC236}">
                <a16:creationId xmlns:a16="http://schemas.microsoft.com/office/drawing/2014/main" id="{F4340E7D-4E1E-28FC-5C0A-77A2F4A461A2}"/>
              </a:ext>
            </a:extLst>
          </p:cNvPr>
          <p:cNvSpPr/>
          <p:nvPr/>
        </p:nvSpPr>
        <p:spPr>
          <a:xfrm>
            <a:off x="266699" y="3810017"/>
            <a:ext cx="11658759" cy="26699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32AAD903-DBDC-9312-5213-EB324EB88FF2}"/>
              </a:ext>
            </a:extLst>
          </p:cNvPr>
          <p:cNvSpPr/>
          <p:nvPr/>
        </p:nvSpPr>
        <p:spPr>
          <a:xfrm>
            <a:off x="419435" y="3966819"/>
            <a:ext cx="11334969" cy="238379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ko-KR" altLang="en-US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925EDB0F-F389-0A99-C425-B3ADF80D838A}"/>
              </a:ext>
            </a:extLst>
          </p:cNvPr>
          <p:cNvSpPr/>
          <p:nvPr/>
        </p:nvSpPr>
        <p:spPr>
          <a:xfrm>
            <a:off x="528617" y="3959826"/>
            <a:ext cx="11091034" cy="480368"/>
          </a:xfrm>
          <a:prstGeom prst="rect">
            <a:avLst/>
          </a:prstGeom>
          <a:solidFill>
            <a:srgbClr val="0070C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latin typeface="+mn-ea"/>
              </a:rPr>
              <a:t>2023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년도 제 </a:t>
            </a:r>
            <a:r>
              <a:rPr lang="en-US" altLang="ko-KR" b="1" dirty="0">
                <a:solidFill>
                  <a:schemeClr val="bg1"/>
                </a:solidFill>
                <a:latin typeface="+mn-ea"/>
              </a:rPr>
              <a:t>2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차 </a:t>
            </a:r>
            <a:r>
              <a:rPr lang="en-US" altLang="ko-KR" b="1" dirty="0">
                <a:solidFill>
                  <a:schemeClr val="bg1"/>
                </a:solidFill>
                <a:latin typeface="+mn-ea"/>
              </a:rPr>
              <a:t>ICT R&amp;D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 혁신 바우처 지원 사업</a:t>
            </a:r>
          </a:p>
        </p:txBody>
      </p:sp>
      <p:pic>
        <p:nvPicPr>
          <p:cNvPr id="24" name="그림 23">
            <a:extLst>
              <a:ext uri="{FF2B5EF4-FFF2-40B4-BE49-F238E27FC236}">
                <a16:creationId xmlns:a16="http://schemas.microsoft.com/office/drawing/2014/main" id="{2934C199-9E33-3FCD-8F6C-2577907801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17" y="4546180"/>
            <a:ext cx="2833419" cy="1642184"/>
          </a:xfrm>
          <a:prstGeom prst="rect">
            <a:avLst/>
          </a:prstGeom>
        </p:spPr>
      </p:pic>
      <p:pic>
        <p:nvPicPr>
          <p:cNvPr id="29" name="그림 28">
            <a:extLst>
              <a:ext uri="{FF2B5EF4-FFF2-40B4-BE49-F238E27FC236}">
                <a16:creationId xmlns:a16="http://schemas.microsoft.com/office/drawing/2014/main" id="{9BB80735-0E09-6195-A73D-74102B086A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1218" y="1770286"/>
            <a:ext cx="2707909" cy="1644972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68CD3207-C66C-9E06-4773-4E1D4D24158D}"/>
              </a:ext>
            </a:extLst>
          </p:cNvPr>
          <p:cNvSpPr txBox="1"/>
          <p:nvPr/>
        </p:nvSpPr>
        <p:spPr>
          <a:xfrm>
            <a:off x="6288309" y="1859056"/>
            <a:ext cx="5072418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b="1" dirty="0"/>
              <a:t>주요 수행 업무</a:t>
            </a:r>
            <a:endParaRPr lang="en-US" altLang="ko-KR" sz="1400" b="1" dirty="0"/>
          </a:p>
          <a:p>
            <a:r>
              <a:rPr lang="ko-KR" altLang="en-US" sz="1400" dirty="0"/>
              <a:t> </a:t>
            </a:r>
            <a:r>
              <a:rPr lang="en-US" altLang="ko-KR" sz="1400" dirty="0"/>
              <a:t>-  20</a:t>
            </a:r>
            <a:r>
              <a:rPr lang="ko-KR" altLang="en-US" sz="1400" dirty="0"/>
              <a:t>개소 현지 세종학당 한국어 </a:t>
            </a:r>
            <a:r>
              <a:rPr lang="en-US" altLang="ko-KR" sz="1400" dirty="0"/>
              <a:t>(</a:t>
            </a:r>
            <a:r>
              <a:rPr lang="ko-KR" altLang="en-US" sz="1400" dirty="0"/>
              <a:t>예비</a:t>
            </a:r>
            <a:r>
              <a:rPr lang="en-US" altLang="ko-KR" sz="1400" dirty="0"/>
              <a:t>) </a:t>
            </a:r>
            <a:r>
              <a:rPr lang="ko-KR" altLang="en-US" sz="1400" dirty="0"/>
              <a:t>교원 양성과정 운영</a:t>
            </a:r>
            <a:endParaRPr lang="en-US" altLang="ko-KR" sz="1400" dirty="0"/>
          </a:p>
          <a:p>
            <a:r>
              <a:rPr lang="en-US" altLang="ko-KR" sz="1400" dirty="0"/>
              <a:t> -  2016</a:t>
            </a:r>
            <a:r>
              <a:rPr lang="ko-KR" altLang="en-US" sz="1400" dirty="0"/>
              <a:t>년도 제작 세종학당재단 </a:t>
            </a:r>
            <a:r>
              <a:rPr lang="en-US" altLang="ko-KR" sz="1400" dirty="0"/>
              <a:t>VOD</a:t>
            </a:r>
            <a:r>
              <a:rPr lang="ko-KR" altLang="en-US" sz="1400" dirty="0"/>
              <a:t>의 최신 현행화</a:t>
            </a:r>
            <a:endParaRPr lang="en-US" altLang="ko-KR" sz="1400" dirty="0"/>
          </a:p>
          <a:p>
            <a:r>
              <a:rPr lang="en-US" altLang="ko-KR" sz="1400" dirty="0"/>
              <a:t> -  </a:t>
            </a:r>
            <a:r>
              <a:rPr lang="ko-KR" altLang="en-US" sz="1400" dirty="0"/>
              <a:t>약 </a:t>
            </a:r>
            <a:r>
              <a:rPr lang="en-US" altLang="ko-KR" sz="1400" dirty="0"/>
              <a:t>6.8</a:t>
            </a:r>
            <a:r>
              <a:rPr lang="ko-KR" altLang="en-US" sz="1400" dirty="0"/>
              <a:t>억 원 규모</a:t>
            </a:r>
            <a:endParaRPr lang="en-US" altLang="ko-KR" sz="1400" dirty="0"/>
          </a:p>
          <a:p>
            <a:endParaRPr lang="en-US" altLang="ko-K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200" b="1" dirty="0"/>
              <a:t>발주처</a:t>
            </a:r>
            <a:r>
              <a:rPr lang="ko-KR" altLang="en-US" sz="1200" dirty="0"/>
              <a:t> </a:t>
            </a:r>
            <a:r>
              <a:rPr lang="en-US" altLang="ko-KR" sz="1200" dirty="0"/>
              <a:t>–</a:t>
            </a:r>
            <a:r>
              <a:rPr lang="ko-KR" altLang="en-US" sz="1200" dirty="0"/>
              <a:t> 세종학당재단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200" b="1" dirty="0"/>
              <a:t>협력 기관 </a:t>
            </a:r>
            <a:r>
              <a:rPr lang="en-US" altLang="ko-KR" sz="1200" dirty="0"/>
              <a:t>–</a:t>
            </a:r>
            <a:r>
              <a:rPr lang="ko-KR" altLang="en-US" sz="1200" dirty="0"/>
              <a:t> 연세대학교 산학협력단 </a:t>
            </a:r>
            <a:endParaRPr lang="en-US" altLang="ko-KR" sz="1200" dirty="0"/>
          </a:p>
        </p:txBody>
      </p:sp>
      <p:pic>
        <p:nvPicPr>
          <p:cNvPr id="32" name="그림 31">
            <a:extLst>
              <a:ext uri="{FF2B5EF4-FFF2-40B4-BE49-F238E27FC236}">
                <a16:creationId xmlns:a16="http://schemas.microsoft.com/office/drawing/2014/main" id="{06BD5B35-7429-A80B-09F4-4B6536B5C3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1218" y="4546181"/>
            <a:ext cx="2707909" cy="1642184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ECC59B14-D3C5-CCAC-B23F-310F48C62253}"/>
              </a:ext>
            </a:extLst>
          </p:cNvPr>
          <p:cNvSpPr txBox="1"/>
          <p:nvPr/>
        </p:nvSpPr>
        <p:spPr>
          <a:xfrm>
            <a:off x="6288309" y="4714137"/>
            <a:ext cx="4867852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b="1" dirty="0"/>
              <a:t>주요 수행 업무</a:t>
            </a:r>
            <a:endParaRPr lang="en-US" altLang="ko-KR" sz="1400" b="1" dirty="0"/>
          </a:p>
          <a:p>
            <a:r>
              <a:rPr lang="en-US" altLang="ko-KR" sz="1400" dirty="0"/>
              <a:t> -  </a:t>
            </a:r>
            <a:r>
              <a:rPr lang="ko-KR" altLang="en-US" sz="1400" dirty="0"/>
              <a:t>외국인 한국어 학습을 위한 초거대 </a:t>
            </a:r>
            <a:r>
              <a:rPr lang="en-US" altLang="ko-KR" sz="1400" dirty="0"/>
              <a:t>AI </a:t>
            </a:r>
            <a:r>
              <a:rPr lang="ko-KR" altLang="en-US" sz="1400" dirty="0"/>
              <a:t>대화 시스템 개발</a:t>
            </a:r>
            <a:endParaRPr lang="en-US" altLang="ko-KR" sz="1400" dirty="0"/>
          </a:p>
          <a:p>
            <a:r>
              <a:rPr lang="ko-KR" altLang="en-US" sz="1400" dirty="0"/>
              <a:t> </a:t>
            </a:r>
            <a:r>
              <a:rPr lang="en-US" altLang="ko-KR" sz="1400" dirty="0"/>
              <a:t>-  </a:t>
            </a:r>
            <a:r>
              <a:rPr lang="ko-KR" altLang="en-US" sz="1400" dirty="0"/>
              <a:t>약 </a:t>
            </a:r>
            <a:r>
              <a:rPr lang="en-US" altLang="ko-KR" sz="1400" dirty="0"/>
              <a:t>5.8</a:t>
            </a:r>
            <a:r>
              <a:rPr lang="ko-KR" altLang="en-US" sz="1400" dirty="0"/>
              <a:t>억 원 규모</a:t>
            </a:r>
            <a:endParaRPr lang="en-US" altLang="ko-KR" sz="1400" dirty="0"/>
          </a:p>
          <a:p>
            <a:endParaRPr lang="en-US" altLang="ko-K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200" b="1" dirty="0"/>
              <a:t>발주처</a:t>
            </a:r>
            <a:r>
              <a:rPr lang="ko-KR" altLang="en-US" sz="1200" dirty="0"/>
              <a:t> </a:t>
            </a:r>
            <a:r>
              <a:rPr lang="en-US" altLang="ko-KR" sz="1200" dirty="0"/>
              <a:t>–</a:t>
            </a:r>
            <a:r>
              <a:rPr lang="ko-KR" altLang="en-US" sz="1200" dirty="0"/>
              <a:t> 정보통신기획평가원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200" b="1" dirty="0"/>
              <a:t>협력 기관 </a:t>
            </a:r>
            <a:r>
              <a:rPr lang="en-US" altLang="ko-KR" sz="1200" dirty="0"/>
              <a:t>–</a:t>
            </a:r>
            <a:r>
              <a:rPr lang="ko-KR" altLang="en-US" sz="1200" dirty="0"/>
              <a:t> ㈜</a:t>
            </a:r>
            <a:r>
              <a:rPr lang="ko-KR" altLang="en-US" sz="1200" dirty="0" err="1"/>
              <a:t>이튜</a:t>
            </a:r>
            <a:endParaRPr lang="en-US" altLang="ko-KR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400" dirty="0"/>
          </a:p>
        </p:txBody>
      </p:sp>
    </p:spTree>
    <p:extLst>
      <p:ext uri="{BB962C8B-B14F-4D97-AF65-F5344CB8AC3E}">
        <p14:creationId xmlns:p14="http://schemas.microsoft.com/office/powerpoint/2010/main" val="3929688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9">
            <a:extLst>
              <a:ext uri="{FF2B5EF4-FFF2-40B4-BE49-F238E27FC236}">
                <a16:creationId xmlns:a16="http://schemas.microsoft.com/office/drawing/2014/main" id="{88DA7482-EC77-D10F-297F-89F7AF051A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699" y="239252"/>
            <a:ext cx="9369895" cy="533400"/>
          </a:xfrm>
        </p:spPr>
        <p:txBody>
          <a:bodyPr/>
          <a:lstStyle/>
          <a:p>
            <a:r>
              <a:rPr lang="en-US" altLang="ko-KR" b="1" dirty="0"/>
              <a:t>1. </a:t>
            </a:r>
            <a:r>
              <a:rPr lang="ko-KR" altLang="en-US" b="1" dirty="0"/>
              <a:t>비상교육 주요 연혁 </a:t>
            </a:r>
            <a:r>
              <a:rPr lang="en-US" altLang="ko-KR" b="1" dirty="0"/>
              <a:t>(</a:t>
            </a:r>
            <a:r>
              <a:rPr lang="ko-KR" altLang="en-US" b="1" dirty="0"/>
              <a:t>업력 </a:t>
            </a:r>
            <a:r>
              <a:rPr lang="en-US" altLang="ko-KR" b="1" dirty="0"/>
              <a:t>25</a:t>
            </a:r>
            <a:r>
              <a:rPr lang="ko-KR" altLang="en-US" b="1" dirty="0"/>
              <a:t>년 이상의 교육업계 중견기업</a:t>
            </a:r>
            <a:r>
              <a:rPr lang="en-US" altLang="ko-KR" b="1" dirty="0"/>
              <a:t>)</a:t>
            </a:r>
          </a:p>
        </p:txBody>
      </p:sp>
      <p:sp>
        <p:nvSpPr>
          <p:cNvPr id="8" name="Google Shape;115;p2">
            <a:extLst>
              <a:ext uri="{FF2B5EF4-FFF2-40B4-BE49-F238E27FC236}">
                <a16:creationId xmlns:a16="http://schemas.microsoft.com/office/drawing/2014/main" id="{E29A3B8E-7773-C065-257E-AC5FA7C907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579" y="1485663"/>
            <a:ext cx="822160" cy="307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r>
              <a:rPr lang="ko-KR" altLang="en-US" sz="1400" b="1" dirty="0">
                <a:latin typeface="+mn-ea"/>
                <a:ea typeface="+mn-ea"/>
              </a:rPr>
              <a:t>매출액</a:t>
            </a:r>
            <a:endParaRPr lang="ko-KR" altLang="ko-KR" sz="1400" b="1" dirty="0">
              <a:latin typeface="+mn-ea"/>
              <a:ea typeface="+mn-ea"/>
            </a:endParaRPr>
          </a:p>
        </p:txBody>
      </p:sp>
      <p:cxnSp>
        <p:nvCxnSpPr>
          <p:cNvPr id="19" name="Google Shape;116;p2">
            <a:extLst>
              <a:ext uri="{FF2B5EF4-FFF2-40B4-BE49-F238E27FC236}">
                <a16:creationId xmlns:a16="http://schemas.microsoft.com/office/drawing/2014/main" id="{88B84597-C551-4E86-769B-D832BB41BC85}"/>
              </a:ext>
            </a:extLst>
          </p:cNvPr>
          <p:cNvCxnSpPr>
            <a:cxnSpLocks/>
          </p:cNvCxnSpPr>
          <p:nvPr/>
        </p:nvCxnSpPr>
        <p:spPr bwMode="auto">
          <a:xfrm>
            <a:off x="5557393" y="3937318"/>
            <a:ext cx="0" cy="347662"/>
          </a:xfrm>
          <a:prstGeom prst="straightConnector1">
            <a:avLst/>
          </a:prstGeom>
          <a:noFill/>
          <a:ln w="9525">
            <a:solidFill>
              <a:schemeClr val="bg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0" name="Google Shape;117;p2">
            <a:extLst>
              <a:ext uri="{FF2B5EF4-FFF2-40B4-BE49-F238E27FC236}">
                <a16:creationId xmlns:a16="http://schemas.microsoft.com/office/drawing/2014/main" id="{942212AB-4490-3CC6-30B3-5A1995C43062}"/>
              </a:ext>
            </a:extLst>
          </p:cNvPr>
          <p:cNvGrpSpPr>
            <a:grpSpLocks/>
          </p:cNvGrpSpPr>
          <p:nvPr/>
        </p:nvGrpSpPr>
        <p:grpSpPr bwMode="auto">
          <a:xfrm>
            <a:off x="705993" y="1838643"/>
            <a:ext cx="10612438" cy="4454525"/>
            <a:chOff x="416013" y="1937195"/>
            <a:chExt cx="7988621" cy="3579232"/>
          </a:xfrm>
        </p:grpSpPr>
        <p:cxnSp>
          <p:nvCxnSpPr>
            <p:cNvPr id="21" name="Google Shape;118;p2">
              <a:extLst>
                <a:ext uri="{FF2B5EF4-FFF2-40B4-BE49-F238E27FC236}">
                  <a16:creationId xmlns:a16="http://schemas.microsoft.com/office/drawing/2014/main" id="{47752BF5-7829-C6FE-7F5B-292C84B89E5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16013" y="1937195"/>
              <a:ext cx="1254" cy="3579231"/>
            </a:xfrm>
            <a:prstGeom prst="straightConnector1">
              <a:avLst/>
            </a:prstGeom>
            <a:noFill/>
            <a:ln w="9525">
              <a:solidFill>
                <a:srgbClr val="8CB3E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Google Shape;119;p2">
              <a:extLst>
                <a:ext uri="{FF2B5EF4-FFF2-40B4-BE49-F238E27FC236}">
                  <a16:creationId xmlns:a16="http://schemas.microsoft.com/office/drawing/2014/main" id="{ACC6E3ED-C06E-A691-6995-E5A76498277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17267" y="5516427"/>
              <a:ext cx="7987367" cy="0"/>
            </a:xfrm>
            <a:prstGeom prst="straightConnector1">
              <a:avLst/>
            </a:prstGeom>
            <a:noFill/>
            <a:ln w="9525">
              <a:solidFill>
                <a:srgbClr val="8CB3E3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3" name="Google Shape;120;p2">
            <a:extLst>
              <a:ext uri="{FF2B5EF4-FFF2-40B4-BE49-F238E27FC236}">
                <a16:creationId xmlns:a16="http://schemas.microsoft.com/office/drawing/2014/main" id="{F40ECEE8-281D-6E9C-44D8-DC6428EB3C81}"/>
              </a:ext>
            </a:extLst>
          </p:cNvPr>
          <p:cNvGrpSpPr>
            <a:grpSpLocks/>
          </p:cNvGrpSpPr>
          <p:nvPr/>
        </p:nvGrpSpPr>
        <p:grpSpPr bwMode="auto">
          <a:xfrm>
            <a:off x="710756" y="6269355"/>
            <a:ext cx="7702550" cy="107950"/>
            <a:chOff x="828615" y="5803829"/>
            <a:chExt cx="7631817" cy="59508"/>
          </a:xfrm>
        </p:grpSpPr>
        <p:cxnSp>
          <p:nvCxnSpPr>
            <p:cNvPr id="24" name="Google Shape;121;p2">
              <a:extLst>
                <a:ext uri="{FF2B5EF4-FFF2-40B4-BE49-F238E27FC236}">
                  <a16:creationId xmlns:a16="http://schemas.microsoft.com/office/drawing/2014/main" id="{E006AA79-BBEA-9A5F-77BE-7E09A953590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28615" y="5803829"/>
              <a:ext cx="0" cy="59508"/>
            </a:xfrm>
            <a:prstGeom prst="straightConnector1">
              <a:avLst/>
            </a:prstGeom>
            <a:noFill/>
            <a:ln w="9525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Google Shape;122;p2">
              <a:extLst>
                <a:ext uri="{FF2B5EF4-FFF2-40B4-BE49-F238E27FC236}">
                  <a16:creationId xmlns:a16="http://schemas.microsoft.com/office/drawing/2014/main" id="{A6D5CE10-0462-3328-B759-39449E8C467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337403" y="5803829"/>
              <a:ext cx="0" cy="59508"/>
            </a:xfrm>
            <a:prstGeom prst="straightConnector1">
              <a:avLst/>
            </a:prstGeom>
            <a:noFill/>
            <a:ln w="9525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Google Shape;123;p2">
              <a:extLst>
                <a:ext uri="{FF2B5EF4-FFF2-40B4-BE49-F238E27FC236}">
                  <a16:creationId xmlns:a16="http://schemas.microsoft.com/office/drawing/2014/main" id="{4B8B9322-531D-0E4D-A574-39DDDC25787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846191" y="5803829"/>
              <a:ext cx="0" cy="59508"/>
            </a:xfrm>
            <a:prstGeom prst="straightConnector1">
              <a:avLst/>
            </a:prstGeom>
            <a:noFill/>
            <a:ln w="9525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Google Shape;124;p2">
              <a:extLst>
                <a:ext uri="{FF2B5EF4-FFF2-40B4-BE49-F238E27FC236}">
                  <a16:creationId xmlns:a16="http://schemas.microsoft.com/office/drawing/2014/main" id="{9ED8134F-7636-F0D3-60A5-4B1D8B881C1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354979" y="5803829"/>
              <a:ext cx="0" cy="59508"/>
            </a:xfrm>
            <a:prstGeom prst="straightConnector1">
              <a:avLst/>
            </a:prstGeom>
            <a:noFill/>
            <a:ln w="9525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Google Shape;125;p2">
              <a:extLst>
                <a:ext uri="{FF2B5EF4-FFF2-40B4-BE49-F238E27FC236}">
                  <a16:creationId xmlns:a16="http://schemas.microsoft.com/office/drawing/2014/main" id="{AF257FE1-EC80-F3FB-6CFE-A74F02F1956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863767" y="5803829"/>
              <a:ext cx="0" cy="59508"/>
            </a:xfrm>
            <a:prstGeom prst="straightConnector1">
              <a:avLst/>
            </a:prstGeom>
            <a:noFill/>
            <a:ln w="9525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Google Shape;126;p2">
              <a:extLst>
                <a:ext uri="{FF2B5EF4-FFF2-40B4-BE49-F238E27FC236}">
                  <a16:creationId xmlns:a16="http://schemas.microsoft.com/office/drawing/2014/main" id="{DF782CF0-1F64-68C0-AAC8-CDBB90209E1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372555" y="5803829"/>
              <a:ext cx="0" cy="59508"/>
            </a:xfrm>
            <a:prstGeom prst="straightConnector1">
              <a:avLst/>
            </a:prstGeom>
            <a:noFill/>
            <a:ln w="9525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Google Shape;127;p2">
              <a:extLst>
                <a:ext uri="{FF2B5EF4-FFF2-40B4-BE49-F238E27FC236}">
                  <a16:creationId xmlns:a16="http://schemas.microsoft.com/office/drawing/2014/main" id="{000C3FCB-AFA5-54D5-978F-08952238C36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881343" y="5803829"/>
              <a:ext cx="0" cy="59508"/>
            </a:xfrm>
            <a:prstGeom prst="straightConnector1">
              <a:avLst/>
            </a:prstGeom>
            <a:noFill/>
            <a:ln w="9525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Google Shape;128;p2">
              <a:extLst>
                <a:ext uri="{FF2B5EF4-FFF2-40B4-BE49-F238E27FC236}">
                  <a16:creationId xmlns:a16="http://schemas.microsoft.com/office/drawing/2014/main" id="{1BE725D8-C5BA-8182-A697-6039450DFC1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390131" y="5803829"/>
              <a:ext cx="0" cy="59508"/>
            </a:xfrm>
            <a:prstGeom prst="straightConnector1">
              <a:avLst/>
            </a:prstGeom>
            <a:noFill/>
            <a:ln w="9525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Google Shape;129;p2">
              <a:extLst>
                <a:ext uri="{FF2B5EF4-FFF2-40B4-BE49-F238E27FC236}">
                  <a16:creationId xmlns:a16="http://schemas.microsoft.com/office/drawing/2014/main" id="{D6084C94-22C0-AAE3-6041-420D8164CED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898919" y="5803829"/>
              <a:ext cx="0" cy="59508"/>
            </a:xfrm>
            <a:prstGeom prst="straightConnector1">
              <a:avLst/>
            </a:prstGeom>
            <a:noFill/>
            <a:ln w="9525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" name="Google Shape;130;p2">
              <a:extLst>
                <a:ext uri="{FF2B5EF4-FFF2-40B4-BE49-F238E27FC236}">
                  <a16:creationId xmlns:a16="http://schemas.microsoft.com/office/drawing/2014/main" id="{2BFEDB6E-9245-5BA1-2374-2B299098F2B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407707" y="5803829"/>
              <a:ext cx="0" cy="59508"/>
            </a:xfrm>
            <a:prstGeom prst="straightConnector1">
              <a:avLst/>
            </a:prstGeom>
            <a:noFill/>
            <a:ln w="9525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" name="Google Shape;131;p2">
              <a:extLst>
                <a:ext uri="{FF2B5EF4-FFF2-40B4-BE49-F238E27FC236}">
                  <a16:creationId xmlns:a16="http://schemas.microsoft.com/office/drawing/2014/main" id="{69C4DD08-65E9-F0DF-AAE4-18D37B91FB6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916495" y="5803829"/>
              <a:ext cx="0" cy="59508"/>
            </a:xfrm>
            <a:prstGeom prst="straightConnector1">
              <a:avLst/>
            </a:prstGeom>
            <a:noFill/>
            <a:ln w="9525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" name="Google Shape;132;p2">
              <a:extLst>
                <a:ext uri="{FF2B5EF4-FFF2-40B4-BE49-F238E27FC236}">
                  <a16:creationId xmlns:a16="http://schemas.microsoft.com/office/drawing/2014/main" id="{13C5D65B-A4BE-C972-0BF6-762295F7C13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25283" y="5803829"/>
              <a:ext cx="0" cy="59508"/>
            </a:xfrm>
            <a:prstGeom prst="straightConnector1">
              <a:avLst/>
            </a:prstGeom>
            <a:noFill/>
            <a:ln w="9525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" name="Google Shape;133;p2">
              <a:extLst>
                <a:ext uri="{FF2B5EF4-FFF2-40B4-BE49-F238E27FC236}">
                  <a16:creationId xmlns:a16="http://schemas.microsoft.com/office/drawing/2014/main" id="{BAB340C9-079F-A19C-928A-50CC79DE20A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934071" y="5803829"/>
              <a:ext cx="0" cy="59508"/>
            </a:xfrm>
            <a:prstGeom prst="straightConnector1">
              <a:avLst/>
            </a:prstGeom>
            <a:noFill/>
            <a:ln w="9525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Google Shape;134;p2">
              <a:extLst>
                <a:ext uri="{FF2B5EF4-FFF2-40B4-BE49-F238E27FC236}">
                  <a16:creationId xmlns:a16="http://schemas.microsoft.com/office/drawing/2014/main" id="{F0249489-DBF9-0A4B-0BC0-B297DD84107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462332" y="5803829"/>
              <a:ext cx="5465" cy="56894"/>
            </a:xfrm>
            <a:prstGeom prst="straightConnector1">
              <a:avLst/>
            </a:prstGeom>
            <a:noFill/>
            <a:ln w="9525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" name="Google Shape;135;p2">
              <a:extLst>
                <a:ext uri="{FF2B5EF4-FFF2-40B4-BE49-F238E27FC236}">
                  <a16:creationId xmlns:a16="http://schemas.microsoft.com/office/drawing/2014/main" id="{91422BEC-2E41-279B-C03A-8B75F7FDD41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51647" y="5803829"/>
              <a:ext cx="0" cy="59508"/>
            </a:xfrm>
            <a:prstGeom prst="straightConnector1">
              <a:avLst/>
            </a:prstGeom>
            <a:noFill/>
            <a:ln w="9525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" name="Google Shape;136;p2">
              <a:extLst>
                <a:ext uri="{FF2B5EF4-FFF2-40B4-BE49-F238E27FC236}">
                  <a16:creationId xmlns:a16="http://schemas.microsoft.com/office/drawing/2014/main" id="{644D70FF-F353-38E9-52FE-314EB8A517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460432" y="5803829"/>
              <a:ext cx="0" cy="59508"/>
            </a:xfrm>
            <a:prstGeom prst="straightConnector1">
              <a:avLst/>
            </a:prstGeom>
            <a:noFill/>
            <a:ln w="9525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0" name="Google Shape;137;p2">
            <a:extLst>
              <a:ext uri="{FF2B5EF4-FFF2-40B4-BE49-F238E27FC236}">
                <a16:creationId xmlns:a16="http://schemas.microsoft.com/office/drawing/2014/main" id="{E0A8E4A9-34AA-CF74-1068-BE200810ED0A}"/>
              </a:ext>
            </a:extLst>
          </p:cNvPr>
          <p:cNvCxnSpPr>
            <a:cxnSpLocks/>
          </p:cNvCxnSpPr>
          <p:nvPr/>
        </p:nvCxnSpPr>
        <p:spPr bwMode="auto">
          <a:xfrm>
            <a:off x="691706" y="6264593"/>
            <a:ext cx="0" cy="9525"/>
          </a:xfrm>
          <a:prstGeom prst="straightConnector1">
            <a:avLst/>
          </a:prstGeom>
          <a:noFill/>
          <a:ln w="9525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" name="Google Shape;138;p2">
            <a:extLst>
              <a:ext uri="{FF2B5EF4-FFF2-40B4-BE49-F238E27FC236}">
                <a16:creationId xmlns:a16="http://schemas.microsoft.com/office/drawing/2014/main" id="{F5482804-DC72-0EAC-1254-67D700CD15E6}"/>
              </a:ext>
            </a:extLst>
          </p:cNvPr>
          <p:cNvCxnSpPr>
            <a:cxnSpLocks/>
          </p:cNvCxnSpPr>
          <p:nvPr/>
        </p:nvCxnSpPr>
        <p:spPr bwMode="auto">
          <a:xfrm flipH="1">
            <a:off x="691706" y="5785168"/>
            <a:ext cx="19050" cy="0"/>
          </a:xfrm>
          <a:prstGeom prst="straightConnector1">
            <a:avLst/>
          </a:prstGeom>
          <a:noFill/>
          <a:ln w="9525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" name="Google Shape;139;p2">
            <a:extLst>
              <a:ext uri="{FF2B5EF4-FFF2-40B4-BE49-F238E27FC236}">
                <a16:creationId xmlns:a16="http://schemas.microsoft.com/office/drawing/2014/main" id="{1BFA7FEE-393D-5853-F2C1-3F42E5CA9AB3}"/>
              </a:ext>
            </a:extLst>
          </p:cNvPr>
          <p:cNvCxnSpPr>
            <a:cxnSpLocks/>
          </p:cNvCxnSpPr>
          <p:nvPr/>
        </p:nvCxnSpPr>
        <p:spPr bwMode="auto">
          <a:xfrm>
            <a:off x="691706" y="5286693"/>
            <a:ext cx="0" cy="9525"/>
          </a:xfrm>
          <a:prstGeom prst="straightConnector1">
            <a:avLst/>
          </a:prstGeom>
          <a:noFill/>
          <a:ln w="9525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" name="Google Shape;140;p2">
            <a:extLst>
              <a:ext uri="{FF2B5EF4-FFF2-40B4-BE49-F238E27FC236}">
                <a16:creationId xmlns:a16="http://schemas.microsoft.com/office/drawing/2014/main" id="{F9A3E238-F44E-FDA2-8B19-95868355ED7C}"/>
              </a:ext>
            </a:extLst>
          </p:cNvPr>
          <p:cNvCxnSpPr>
            <a:cxnSpLocks/>
          </p:cNvCxnSpPr>
          <p:nvPr/>
        </p:nvCxnSpPr>
        <p:spPr bwMode="auto">
          <a:xfrm>
            <a:off x="691706" y="4797743"/>
            <a:ext cx="0" cy="9525"/>
          </a:xfrm>
          <a:prstGeom prst="straightConnector1">
            <a:avLst/>
          </a:prstGeom>
          <a:noFill/>
          <a:ln w="9525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Google Shape;141;p2">
            <a:extLst>
              <a:ext uri="{FF2B5EF4-FFF2-40B4-BE49-F238E27FC236}">
                <a16:creationId xmlns:a16="http://schemas.microsoft.com/office/drawing/2014/main" id="{70418845-86FA-6356-4480-635B68C1FD70}"/>
              </a:ext>
            </a:extLst>
          </p:cNvPr>
          <p:cNvCxnSpPr>
            <a:cxnSpLocks/>
          </p:cNvCxnSpPr>
          <p:nvPr/>
        </p:nvCxnSpPr>
        <p:spPr bwMode="auto">
          <a:xfrm>
            <a:off x="701231" y="4292918"/>
            <a:ext cx="0" cy="9525"/>
          </a:xfrm>
          <a:prstGeom prst="straightConnector1">
            <a:avLst/>
          </a:prstGeom>
          <a:noFill/>
          <a:ln w="9525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" name="Google Shape;142;p2">
            <a:extLst>
              <a:ext uri="{FF2B5EF4-FFF2-40B4-BE49-F238E27FC236}">
                <a16:creationId xmlns:a16="http://schemas.microsoft.com/office/drawing/2014/main" id="{420E0A2C-5AF4-21DB-8A84-3D9084E2C86E}"/>
              </a:ext>
            </a:extLst>
          </p:cNvPr>
          <p:cNvCxnSpPr>
            <a:cxnSpLocks/>
          </p:cNvCxnSpPr>
          <p:nvPr/>
        </p:nvCxnSpPr>
        <p:spPr bwMode="auto">
          <a:xfrm>
            <a:off x="691706" y="3819843"/>
            <a:ext cx="0" cy="9525"/>
          </a:xfrm>
          <a:prstGeom prst="straightConnector1">
            <a:avLst/>
          </a:prstGeom>
          <a:noFill/>
          <a:ln w="9525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6" name="Google Shape;143;p2">
            <a:extLst>
              <a:ext uri="{FF2B5EF4-FFF2-40B4-BE49-F238E27FC236}">
                <a16:creationId xmlns:a16="http://schemas.microsoft.com/office/drawing/2014/main" id="{DEF3BDCA-52E1-6B71-1011-2B394AD9E9BF}"/>
              </a:ext>
            </a:extLst>
          </p:cNvPr>
          <p:cNvGrpSpPr>
            <a:grpSpLocks/>
          </p:cNvGrpSpPr>
          <p:nvPr/>
        </p:nvGrpSpPr>
        <p:grpSpPr bwMode="auto">
          <a:xfrm rot="486755">
            <a:off x="11240643" y="6245543"/>
            <a:ext cx="74613" cy="127000"/>
            <a:chOff x="8172400" y="5805264"/>
            <a:chExt cx="105714" cy="148613"/>
          </a:xfrm>
        </p:grpSpPr>
        <p:cxnSp>
          <p:nvCxnSpPr>
            <p:cNvPr id="47" name="Google Shape;144;p2">
              <a:extLst>
                <a:ext uri="{FF2B5EF4-FFF2-40B4-BE49-F238E27FC236}">
                  <a16:creationId xmlns:a16="http://schemas.microsoft.com/office/drawing/2014/main" id="{87AE0FB9-E6B4-586B-D489-64D2D762233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172400" y="5805264"/>
              <a:ext cx="105714" cy="46457"/>
            </a:xfrm>
            <a:prstGeom prst="straightConnector1">
              <a:avLst/>
            </a:prstGeom>
            <a:noFill/>
            <a:ln w="9525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" name="Google Shape;145;p2">
              <a:extLst>
                <a:ext uri="{FF2B5EF4-FFF2-40B4-BE49-F238E27FC236}">
                  <a16:creationId xmlns:a16="http://schemas.microsoft.com/office/drawing/2014/main" id="{EABE3C3E-41B2-E626-2ED6-2BF502BC1C3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8210702" y="5851721"/>
              <a:ext cx="67412" cy="102156"/>
            </a:xfrm>
            <a:prstGeom prst="straightConnector1">
              <a:avLst/>
            </a:prstGeom>
            <a:noFill/>
            <a:ln w="9525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9" name="Google Shape;146;p2">
            <a:extLst>
              <a:ext uri="{FF2B5EF4-FFF2-40B4-BE49-F238E27FC236}">
                <a16:creationId xmlns:a16="http://schemas.microsoft.com/office/drawing/2014/main" id="{6EF0F349-5E10-A4F8-7606-1FF1859E75DF}"/>
              </a:ext>
            </a:extLst>
          </p:cNvPr>
          <p:cNvGrpSpPr>
            <a:grpSpLocks/>
          </p:cNvGrpSpPr>
          <p:nvPr/>
        </p:nvGrpSpPr>
        <p:grpSpPr bwMode="auto">
          <a:xfrm rot="-4500000">
            <a:off x="674243" y="1837055"/>
            <a:ext cx="90488" cy="103188"/>
            <a:chOff x="8172400" y="5805264"/>
            <a:chExt cx="105714" cy="148613"/>
          </a:xfrm>
        </p:grpSpPr>
        <p:cxnSp>
          <p:nvCxnSpPr>
            <p:cNvPr id="50" name="Google Shape;147;p2">
              <a:extLst>
                <a:ext uri="{FF2B5EF4-FFF2-40B4-BE49-F238E27FC236}">
                  <a16:creationId xmlns:a16="http://schemas.microsoft.com/office/drawing/2014/main" id="{7B4721CB-F67B-96EB-A3B1-53C1DE1B181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172400" y="5805264"/>
              <a:ext cx="105714" cy="46457"/>
            </a:xfrm>
            <a:prstGeom prst="straightConnector1">
              <a:avLst/>
            </a:prstGeom>
            <a:noFill/>
            <a:ln w="9525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" name="Google Shape;148;p2">
              <a:extLst>
                <a:ext uri="{FF2B5EF4-FFF2-40B4-BE49-F238E27FC236}">
                  <a16:creationId xmlns:a16="http://schemas.microsoft.com/office/drawing/2014/main" id="{9DD48C79-6A82-54D6-7A04-D2775B7AB63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>
              <a:off x="8210702" y="5851721"/>
              <a:ext cx="67412" cy="102156"/>
            </a:xfrm>
            <a:prstGeom prst="straightConnector1">
              <a:avLst/>
            </a:prstGeom>
            <a:noFill/>
            <a:ln w="9525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2" name="Google Shape;149;p2">
            <a:extLst>
              <a:ext uri="{FF2B5EF4-FFF2-40B4-BE49-F238E27FC236}">
                <a16:creationId xmlns:a16="http://schemas.microsoft.com/office/drawing/2014/main" id="{D1135B2A-2C70-BEF7-13B8-B693F28C1F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948" y="2069949"/>
            <a:ext cx="6397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10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2,500</a:t>
            </a:r>
            <a:r>
              <a:rPr lang="ko-KR" altLang="en-US" sz="10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억</a:t>
            </a:r>
            <a:endParaRPr lang="ko-KR" altLang="ko-KR" sz="100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 panose="020B0503020000020004" pitchFamily="50" charset="-127"/>
            </a:endParaRPr>
          </a:p>
        </p:txBody>
      </p:sp>
      <p:sp>
        <p:nvSpPr>
          <p:cNvPr id="53" name="Google Shape;150;p2">
            <a:extLst>
              <a:ext uri="{FF2B5EF4-FFF2-40B4-BE49-F238E27FC236}">
                <a16:creationId xmlns:a16="http://schemas.microsoft.com/office/drawing/2014/main" id="{0E2CB8F0-F80D-DB07-E97E-34C2097917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43" y="3624580"/>
            <a:ext cx="6397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10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1,000</a:t>
            </a:r>
            <a:r>
              <a:rPr lang="ko-KR" altLang="en-US" sz="10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억</a:t>
            </a:r>
            <a:endParaRPr lang="ko-KR" altLang="ko-KR" sz="100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 panose="020B0503020000020004" pitchFamily="50" charset="-127"/>
            </a:endParaRPr>
          </a:p>
        </p:txBody>
      </p:sp>
      <p:sp>
        <p:nvSpPr>
          <p:cNvPr id="58" name="Google Shape;155;p2">
            <a:extLst>
              <a:ext uri="{FF2B5EF4-FFF2-40B4-BE49-F238E27FC236}">
                <a16:creationId xmlns:a16="http://schemas.microsoft.com/office/drawing/2014/main" id="{BCF271D4-535B-B4BF-69BA-7B68638C6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693" y="6062980"/>
            <a:ext cx="5095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r>
              <a:rPr lang="en-US" altLang="ko-KR" sz="100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0</a:t>
            </a:r>
            <a:endParaRPr lang="ko-KR" altLang="ko-KR" sz="100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 panose="020B0503020000020004" pitchFamily="50" charset="-127"/>
            </a:endParaRPr>
          </a:p>
        </p:txBody>
      </p:sp>
      <p:sp>
        <p:nvSpPr>
          <p:cNvPr id="59" name="Google Shape;156;p2">
            <a:extLst>
              <a:ext uri="{FF2B5EF4-FFF2-40B4-BE49-F238E27FC236}">
                <a16:creationId xmlns:a16="http://schemas.microsoft.com/office/drawing/2014/main" id="{CE1D006B-EB05-26D5-D8E7-5E701B35BB20}"/>
              </a:ext>
            </a:extLst>
          </p:cNvPr>
          <p:cNvSpPr txBox="1"/>
          <p:nvPr/>
        </p:nvSpPr>
        <p:spPr>
          <a:xfrm>
            <a:off x="509143" y="6391593"/>
            <a:ext cx="825500" cy="254000"/>
          </a:xfrm>
          <a:prstGeom prst="rect">
            <a:avLst/>
          </a:prstGeom>
          <a:noFill/>
          <a:ln>
            <a:noFill/>
          </a:ln>
        </p:spPr>
        <p:txBody>
          <a:bodyPr spcFirstLastPara="1" lIns="18000" tIns="45700" rIns="18000" bIns="45700">
            <a:spAutoFit/>
          </a:bodyPr>
          <a:lstStyle/>
          <a:p>
            <a:pPr>
              <a:defRPr/>
            </a:pPr>
            <a:r>
              <a:rPr lang="en-US" altLang="ko-KR" sz="105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1997</a:t>
            </a:r>
            <a:endParaRPr/>
          </a:p>
        </p:txBody>
      </p:sp>
      <p:sp>
        <p:nvSpPr>
          <p:cNvPr id="60" name="Google Shape;157;p2">
            <a:extLst>
              <a:ext uri="{FF2B5EF4-FFF2-40B4-BE49-F238E27FC236}">
                <a16:creationId xmlns:a16="http://schemas.microsoft.com/office/drawing/2014/main" id="{9433FCD4-451B-7B67-A1D0-60ADAFE4A15E}"/>
              </a:ext>
            </a:extLst>
          </p:cNvPr>
          <p:cNvSpPr txBox="1"/>
          <p:nvPr/>
        </p:nvSpPr>
        <p:spPr>
          <a:xfrm>
            <a:off x="813943" y="6301105"/>
            <a:ext cx="860425" cy="254000"/>
          </a:xfrm>
          <a:prstGeom prst="rect">
            <a:avLst/>
          </a:prstGeom>
          <a:noFill/>
          <a:ln>
            <a:noFill/>
          </a:ln>
        </p:spPr>
        <p:txBody>
          <a:bodyPr spcFirstLastPara="1" lIns="18000" tIns="45700" rIns="18000" bIns="45700">
            <a:spAutoFit/>
          </a:bodyPr>
          <a:lstStyle/>
          <a:p>
            <a:pPr algn="ctr">
              <a:defRPr/>
            </a:pPr>
            <a:r>
              <a:rPr lang="en-US" altLang="ko-KR" sz="1050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1998</a:t>
            </a:r>
            <a:endParaRPr dirty="0"/>
          </a:p>
        </p:txBody>
      </p:sp>
      <p:sp>
        <p:nvSpPr>
          <p:cNvPr id="61" name="Google Shape;158;p2">
            <a:extLst>
              <a:ext uri="{FF2B5EF4-FFF2-40B4-BE49-F238E27FC236}">
                <a16:creationId xmlns:a16="http://schemas.microsoft.com/office/drawing/2014/main" id="{77638CE9-4339-CF06-AE96-9515FAAE1199}"/>
              </a:ext>
            </a:extLst>
          </p:cNvPr>
          <p:cNvSpPr txBox="1"/>
          <p:nvPr/>
        </p:nvSpPr>
        <p:spPr>
          <a:xfrm>
            <a:off x="1321943" y="6401118"/>
            <a:ext cx="773113" cy="254000"/>
          </a:xfrm>
          <a:prstGeom prst="rect">
            <a:avLst/>
          </a:prstGeom>
          <a:noFill/>
          <a:ln>
            <a:noFill/>
          </a:ln>
        </p:spPr>
        <p:txBody>
          <a:bodyPr spcFirstLastPara="1" lIns="18000" tIns="45700" rIns="18000" bIns="45700">
            <a:spAutoFit/>
          </a:bodyPr>
          <a:lstStyle/>
          <a:p>
            <a:pPr algn="ctr">
              <a:defRPr/>
            </a:pPr>
            <a:r>
              <a:rPr lang="en-US" altLang="ko-KR" sz="1050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1999</a:t>
            </a:r>
            <a:endParaRPr dirty="0"/>
          </a:p>
        </p:txBody>
      </p:sp>
      <p:sp>
        <p:nvSpPr>
          <p:cNvPr id="62" name="Google Shape;159;p2">
            <a:extLst>
              <a:ext uri="{FF2B5EF4-FFF2-40B4-BE49-F238E27FC236}">
                <a16:creationId xmlns:a16="http://schemas.microsoft.com/office/drawing/2014/main" id="{A6B0D806-E349-412B-8768-87243A7D6796}"/>
              </a:ext>
            </a:extLst>
          </p:cNvPr>
          <p:cNvSpPr txBox="1"/>
          <p:nvPr/>
        </p:nvSpPr>
        <p:spPr>
          <a:xfrm>
            <a:off x="1958531" y="6320155"/>
            <a:ext cx="579437" cy="254000"/>
          </a:xfrm>
          <a:prstGeom prst="rect">
            <a:avLst/>
          </a:prstGeom>
          <a:noFill/>
          <a:ln>
            <a:noFill/>
          </a:ln>
        </p:spPr>
        <p:txBody>
          <a:bodyPr spcFirstLastPara="1" lIns="18000" tIns="45700" rIns="18000" bIns="45700">
            <a:spAutoFit/>
          </a:bodyPr>
          <a:lstStyle/>
          <a:p>
            <a:pPr algn="ctr">
              <a:defRPr/>
            </a:pPr>
            <a:r>
              <a:rPr lang="en-US" altLang="ko-KR" sz="1050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2000</a:t>
            </a:r>
            <a:endParaRPr dirty="0"/>
          </a:p>
        </p:txBody>
      </p:sp>
      <p:sp>
        <p:nvSpPr>
          <p:cNvPr id="63" name="Google Shape;160;p2">
            <a:extLst>
              <a:ext uri="{FF2B5EF4-FFF2-40B4-BE49-F238E27FC236}">
                <a16:creationId xmlns:a16="http://schemas.microsoft.com/office/drawing/2014/main" id="{AC06E5A0-AF48-D5F5-2739-9D8CDBAA2969}"/>
              </a:ext>
            </a:extLst>
          </p:cNvPr>
          <p:cNvSpPr txBox="1"/>
          <p:nvPr/>
        </p:nvSpPr>
        <p:spPr>
          <a:xfrm>
            <a:off x="2468118" y="6428105"/>
            <a:ext cx="638175" cy="254000"/>
          </a:xfrm>
          <a:prstGeom prst="rect">
            <a:avLst/>
          </a:prstGeom>
          <a:noFill/>
          <a:ln>
            <a:noFill/>
          </a:ln>
        </p:spPr>
        <p:txBody>
          <a:bodyPr spcFirstLastPara="1" lIns="18000" tIns="45700" rIns="18000" bIns="45700">
            <a:spAutoFit/>
          </a:bodyPr>
          <a:lstStyle/>
          <a:p>
            <a:pPr algn="ctr">
              <a:defRPr/>
            </a:pPr>
            <a:r>
              <a:rPr lang="en-US" altLang="ko-KR" sz="1050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2001</a:t>
            </a:r>
            <a:endParaRPr dirty="0"/>
          </a:p>
        </p:txBody>
      </p:sp>
      <p:sp>
        <p:nvSpPr>
          <p:cNvPr id="64" name="Google Shape;161;p2">
            <a:extLst>
              <a:ext uri="{FF2B5EF4-FFF2-40B4-BE49-F238E27FC236}">
                <a16:creationId xmlns:a16="http://schemas.microsoft.com/office/drawing/2014/main" id="{9D861294-22E8-D5A4-8071-3838A28794FF}"/>
              </a:ext>
            </a:extLst>
          </p:cNvPr>
          <p:cNvSpPr txBox="1"/>
          <p:nvPr/>
        </p:nvSpPr>
        <p:spPr>
          <a:xfrm>
            <a:off x="2972943" y="6329680"/>
            <a:ext cx="638175" cy="254000"/>
          </a:xfrm>
          <a:prstGeom prst="rect">
            <a:avLst/>
          </a:prstGeom>
          <a:noFill/>
          <a:ln>
            <a:noFill/>
          </a:ln>
        </p:spPr>
        <p:txBody>
          <a:bodyPr spcFirstLastPara="1" lIns="18000" tIns="45700" rIns="18000" bIns="45700">
            <a:spAutoFit/>
          </a:bodyPr>
          <a:lstStyle/>
          <a:p>
            <a:pPr algn="ctr">
              <a:defRPr/>
            </a:pPr>
            <a:r>
              <a:rPr lang="en-US" altLang="ko-KR" sz="1050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2002</a:t>
            </a:r>
            <a:endParaRPr dirty="0"/>
          </a:p>
        </p:txBody>
      </p:sp>
      <p:sp>
        <p:nvSpPr>
          <p:cNvPr id="65" name="Google Shape;162;p2">
            <a:extLst>
              <a:ext uri="{FF2B5EF4-FFF2-40B4-BE49-F238E27FC236}">
                <a16:creationId xmlns:a16="http://schemas.microsoft.com/office/drawing/2014/main" id="{3B5ED5A1-C3A9-EC48-C8DF-54E6633C2F34}"/>
              </a:ext>
            </a:extLst>
          </p:cNvPr>
          <p:cNvSpPr txBox="1"/>
          <p:nvPr/>
        </p:nvSpPr>
        <p:spPr>
          <a:xfrm>
            <a:off x="3498406" y="6445568"/>
            <a:ext cx="638175" cy="254000"/>
          </a:xfrm>
          <a:prstGeom prst="rect">
            <a:avLst/>
          </a:prstGeom>
          <a:noFill/>
          <a:ln>
            <a:noFill/>
          </a:ln>
        </p:spPr>
        <p:txBody>
          <a:bodyPr spcFirstLastPara="1" lIns="18000" tIns="45700" rIns="18000" bIns="45700">
            <a:spAutoFit/>
          </a:bodyPr>
          <a:lstStyle/>
          <a:p>
            <a:pPr algn="ctr">
              <a:defRPr/>
            </a:pPr>
            <a:r>
              <a:rPr lang="en-US" altLang="ko-KR" sz="1050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2003</a:t>
            </a:r>
            <a:endParaRPr dirty="0"/>
          </a:p>
        </p:txBody>
      </p:sp>
      <p:sp>
        <p:nvSpPr>
          <p:cNvPr id="66" name="Google Shape;163;p2">
            <a:extLst>
              <a:ext uri="{FF2B5EF4-FFF2-40B4-BE49-F238E27FC236}">
                <a16:creationId xmlns:a16="http://schemas.microsoft.com/office/drawing/2014/main" id="{2B41D6E8-3317-9F1E-9DE5-96087324CA6B}"/>
              </a:ext>
            </a:extLst>
          </p:cNvPr>
          <p:cNvSpPr txBox="1"/>
          <p:nvPr/>
        </p:nvSpPr>
        <p:spPr>
          <a:xfrm>
            <a:off x="3992118" y="6326505"/>
            <a:ext cx="636588" cy="254000"/>
          </a:xfrm>
          <a:prstGeom prst="rect">
            <a:avLst/>
          </a:prstGeom>
          <a:noFill/>
          <a:ln>
            <a:noFill/>
          </a:ln>
        </p:spPr>
        <p:txBody>
          <a:bodyPr spcFirstLastPara="1" lIns="18000" tIns="45700" rIns="18000" bIns="45700">
            <a:spAutoFit/>
          </a:bodyPr>
          <a:lstStyle/>
          <a:p>
            <a:pPr algn="ctr">
              <a:defRPr/>
            </a:pPr>
            <a:r>
              <a:rPr lang="en-US" altLang="ko-KR" sz="1050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2004</a:t>
            </a:r>
            <a:endParaRPr dirty="0"/>
          </a:p>
        </p:txBody>
      </p:sp>
      <p:sp>
        <p:nvSpPr>
          <p:cNvPr id="67" name="Google Shape;164;p2">
            <a:extLst>
              <a:ext uri="{FF2B5EF4-FFF2-40B4-BE49-F238E27FC236}">
                <a16:creationId xmlns:a16="http://schemas.microsoft.com/office/drawing/2014/main" id="{9EB1C295-E770-251A-D117-E0EA729E25AE}"/>
              </a:ext>
            </a:extLst>
          </p:cNvPr>
          <p:cNvSpPr txBox="1"/>
          <p:nvPr/>
        </p:nvSpPr>
        <p:spPr>
          <a:xfrm>
            <a:off x="4490593" y="6401118"/>
            <a:ext cx="638175" cy="254000"/>
          </a:xfrm>
          <a:prstGeom prst="rect">
            <a:avLst/>
          </a:prstGeom>
          <a:noFill/>
          <a:ln>
            <a:noFill/>
          </a:ln>
        </p:spPr>
        <p:txBody>
          <a:bodyPr spcFirstLastPara="1" lIns="18000" tIns="45700" rIns="18000" bIns="45700">
            <a:spAutoFit/>
          </a:bodyPr>
          <a:lstStyle/>
          <a:p>
            <a:pPr algn="ctr">
              <a:defRPr/>
            </a:pPr>
            <a:r>
              <a:rPr lang="en-US" altLang="ko-KR" sz="1050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2005</a:t>
            </a:r>
            <a:endParaRPr dirty="0"/>
          </a:p>
        </p:txBody>
      </p:sp>
      <p:sp>
        <p:nvSpPr>
          <p:cNvPr id="68" name="Google Shape;165;p2">
            <a:extLst>
              <a:ext uri="{FF2B5EF4-FFF2-40B4-BE49-F238E27FC236}">
                <a16:creationId xmlns:a16="http://schemas.microsoft.com/office/drawing/2014/main" id="{6A19420E-3172-C35B-F3D8-689B2A461B0B}"/>
              </a:ext>
            </a:extLst>
          </p:cNvPr>
          <p:cNvSpPr txBox="1"/>
          <p:nvPr/>
        </p:nvSpPr>
        <p:spPr>
          <a:xfrm>
            <a:off x="5019231" y="6309043"/>
            <a:ext cx="638175" cy="254000"/>
          </a:xfrm>
          <a:prstGeom prst="rect">
            <a:avLst/>
          </a:prstGeom>
          <a:noFill/>
          <a:ln>
            <a:noFill/>
          </a:ln>
        </p:spPr>
        <p:txBody>
          <a:bodyPr spcFirstLastPara="1" lIns="18000" tIns="45700" rIns="18000" bIns="45700">
            <a:spAutoFit/>
          </a:bodyPr>
          <a:lstStyle/>
          <a:p>
            <a:pPr algn="ctr">
              <a:defRPr/>
            </a:pPr>
            <a:r>
              <a:rPr lang="en-US" altLang="ko-KR" sz="1050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2006</a:t>
            </a:r>
            <a:endParaRPr dirty="0"/>
          </a:p>
        </p:txBody>
      </p:sp>
      <p:sp>
        <p:nvSpPr>
          <p:cNvPr id="69" name="Google Shape;166;p2">
            <a:extLst>
              <a:ext uri="{FF2B5EF4-FFF2-40B4-BE49-F238E27FC236}">
                <a16:creationId xmlns:a16="http://schemas.microsoft.com/office/drawing/2014/main" id="{0A685E18-7416-86E1-FBCD-E511D4D314B3}"/>
              </a:ext>
            </a:extLst>
          </p:cNvPr>
          <p:cNvSpPr txBox="1"/>
          <p:nvPr/>
        </p:nvSpPr>
        <p:spPr>
          <a:xfrm>
            <a:off x="5544693" y="6401118"/>
            <a:ext cx="638175" cy="254000"/>
          </a:xfrm>
          <a:prstGeom prst="rect">
            <a:avLst/>
          </a:prstGeom>
          <a:noFill/>
          <a:ln>
            <a:noFill/>
          </a:ln>
        </p:spPr>
        <p:txBody>
          <a:bodyPr spcFirstLastPara="1" lIns="18000" tIns="45700" rIns="18000" bIns="45700">
            <a:spAutoFit/>
          </a:bodyPr>
          <a:lstStyle/>
          <a:p>
            <a:pPr algn="ctr">
              <a:defRPr/>
            </a:pPr>
            <a:r>
              <a:rPr lang="en-US" altLang="ko-KR" sz="1050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2007</a:t>
            </a:r>
            <a:endParaRPr dirty="0"/>
          </a:p>
        </p:txBody>
      </p:sp>
      <p:sp>
        <p:nvSpPr>
          <p:cNvPr id="70" name="Google Shape;167;p2">
            <a:extLst>
              <a:ext uri="{FF2B5EF4-FFF2-40B4-BE49-F238E27FC236}">
                <a16:creationId xmlns:a16="http://schemas.microsoft.com/office/drawing/2014/main" id="{A3590D02-300E-6211-CB55-CA64B3BADC54}"/>
              </a:ext>
            </a:extLst>
          </p:cNvPr>
          <p:cNvSpPr txBox="1"/>
          <p:nvPr/>
        </p:nvSpPr>
        <p:spPr>
          <a:xfrm>
            <a:off x="6039993" y="6321743"/>
            <a:ext cx="638175" cy="254000"/>
          </a:xfrm>
          <a:prstGeom prst="rect">
            <a:avLst/>
          </a:prstGeom>
          <a:noFill/>
          <a:ln>
            <a:noFill/>
          </a:ln>
        </p:spPr>
        <p:txBody>
          <a:bodyPr spcFirstLastPara="1" lIns="18000" tIns="45700" rIns="18000" bIns="45700">
            <a:spAutoFit/>
          </a:bodyPr>
          <a:lstStyle/>
          <a:p>
            <a:pPr algn="ctr">
              <a:defRPr/>
            </a:pPr>
            <a:r>
              <a:rPr lang="en-US" altLang="ko-KR" sz="1050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2008</a:t>
            </a:r>
            <a:endParaRPr dirty="0"/>
          </a:p>
        </p:txBody>
      </p:sp>
      <p:sp>
        <p:nvSpPr>
          <p:cNvPr id="71" name="Google Shape;168;p2">
            <a:extLst>
              <a:ext uri="{FF2B5EF4-FFF2-40B4-BE49-F238E27FC236}">
                <a16:creationId xmlns:a16="http://schemas.microsoft.com/office/drawing/2014/main" id="{4D36A951-E595-C12F-FD12-6E1474FFAFC4}"/>
              </a:ext>
            </a:extLst>
          </p:cNvPr>
          <p:cNvSpPr txBox="1"/>
          <p:nvPr/>
        </p:nvSpPr>
        <p:spPr>
          <a:xfrm>
            <a:off x="6549581" y="6409055"/>
            <a:ext cx="636587" cy="254000"/>
          </a:xfrm>
          <a:prstGeom prst="rect">
            <a:avLst/>
          </a:prstGeom>
          <a:noFill/>
          <a:ln>
            <a:noFill/>
          </a:ln>
        </p:spPr>
        <p:txBody>
          <a:bodyPr spcFirstLastPara="1" lIns="18000" tIns="45700" rIns="18000" bIns="45700">
            <a:spAutoFit/>
          </a:bodyPr>
          <a:lstStyle/>
          <a:p>
            <a:pPr algn="ctr">
              <a:defRPr/>
            </a:pPr>
            <a:r>
              <a:rPr lang="en-US" altLang="ko-KR" sz="1050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2009</a:t>
            </a:r>
            <a:endParaRPr dirty="0"/>
          </a:p>
        </p:txBody>
      </p:sp>
      <p:sp>
        <p:nvSpPr>
          <p:cNvPr id="72" name="Google Shape;169;p2">
            <a:extLst>
              <a:ext uri="{FF2B5EF4-FFF2-40B4-BE49-F238E27FC236}">
                <a16:creationId xmlns:a16="http://schemas.microsoft.com/office/drawing/2014/main" id="{FA4A74DB-01ED-6BB7-1AB9-AC43A3C68FE5}"/>
              </a:ext>
            </a:extLst>
          </p:cNvPr>
          <p:cNvSpPr txBox="1"/>
          <p:nvPr/>
        </p:nvSpPr>
        <p:spPr>
          <a:xfrm>
            <a:off x="7071868" y="6347143"/>
            <a:ext cx="639763" cy="254000"/>
          </a:xfrm>
          <a:prstGeom prst="rect">
            <a:avLst/>
          </a:prstGeom>
          <a:noFill/>
          <a:ln>
            <a:noFill/>
          </a:ln>
        </p:spPr>
        <p:txBody>
          <a:bodyPr spcFirstLastPara="1" lIns="18000" tIns="45700" rIns="18000" bIns="45700">
            <a:spAutoFit/>
          </a:bodyPr>
          <a:lstStyle/>
          <a:p>
            <a:pPr algn="ctr">
              <a:defRPr/>
            </a:pPr>
            <a:r>
              <a:rPr lang="en-US" altLang="ko-KR" sz="1050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2010</a:t>
            </a:r>
            <a:endParaRPr dirty="0"/>
          </a:p>
        </p:txBody>
      </p:sp>
      <p:sp>
        <p:nvSpPr>
          <p:cNvPr id="73" name="Google Shape;170;p2">
            <a:extLst>
              <a:ext uri="{FF2B5EF4-FFF2-40B4-BE49-F238E27FC236}">
                <a16:creationId xmlns:a16="http://schemas.microsoft.com/office/drawing/2014/main" id="{B21A22B8-5EDD-FC14-2A1B-B7D78022DD8A}"/>
              </a:ext>
            </a:extLst>
          </p:cNvPr>
          <p:cNvSpPr txBox="1"/>
          <p:nvPr/>
        </p:nvSpPr>
        <p:spPr>
          <a:xfrm>
            <a:off x="7602093" y="6436043"/>
            <a:ext cx="638175" cy="254000"/>
          </a:xfrm>
          <a:prstGeom prst="rect">
            <a:avLst/>
          </a:prstGeom>
          <a:noFill/>
          <a:ln>
            <a:noFill/>
          </a:ln>
        </p:spPr>
        <p:txBody>
          <a:bodyPr spcFirstLastPara="1" lIns="18000" tIns="45700" rIns="18000" bIns="45700">
            <a:spAutoFit/>
          </a:bodyPr>
          <a:lstStyle/>
          <a:p>
            <a:pPr algn="ctr">
              <a:defRPr/>
            </a:pPr>
            <a:r>
              <a:rPr lang="en-US" altLang="ko-KR" sz="1050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2011</a:t>
            </a:r>
            <a:endParaRPr dirty="0"/>
          </a:p>
        </p:txBody>
      </p:sp>
      <p:sp>
        <p:nvSpPr>
          <p:cNvPr id="74" name="Google Shape;171;p2">
            <a:extLst>
              <a:ext uri="{FF2B5EF4-FFF2-40B4-BE49-F238E27FC236}">
                <a16:creationId xmlns:a16="http://schemas.microsoft.com/office/drawing/2014/main" id="{5D53A23D-3B54-DDF9-91B1-451860396837}"/>
              </a:ext>
            </a:extLst>
          </p:cNvPr>
          <p:cNvSpPr txBox="1"/>
          <p:nvPr/>
        </p:nvSpPr>
        <p:spPr>
          <a:xfrm>
            <a:off x="8091043" y="6334443"/>
            <a:ext cx="638175" cy="254000"/>
          </a:xfrm>
          <a:prstGeom prst="rect">
            <a:avLst/>
          </a:prstGeom>
          <a:noFill/>
          <a:ln>
            <a:noFill/>
          </a:ln>
        </p:spPr>
        <p:txBody>
          <a:bodyPr spcFirstLastPara="1" lIns="18000" tIns="45700" rIns="18000" bIns="45700">
            <a:spAutoFit/>
          </a:bodyPr>
          <a:lstStyle/>
          <a:p>
            <a:pPr algn="ctr">
              <a:defRPr/>
            </a:pPr>
            <a:r>
              <a:rPr lang="en-US" altLang="ko-KR" sz="1050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2013</a:t>
            </a:r>
            <a:endParaRPr dirty="0"/>
          </a:p>
        </p:txBody>
      </p:sp>
      <p:cxnSp>
        <p:nvCxnSpPr>
          <p:cNvPr id="75" name="Google Shape;172;p2">
            <a:extLst>
              <a:ext uri="{FF2B5EF4-FFF2-40B4-BE49-F238E27FC236}">
                <a16:creationId xmlns:a16="http://schemas.microsoft.com/office/drawing/2014/main" id="{10735A38-1666-0A17-FE59-8CDD5638F71A}"/>
              </a:ext>
            </a:extLst>
          </p:cNvPr>
          <p:cNvCxnSpPr>
            <a:cxnSpLocks/>
          </p:cNvCxnSpPr>
          <p:nvPr/>
        </p:nvCxnSpPr>
        <p:spPr bwMode="auto">
          <a:xfrm>
            <a:off x="688531" y="3211830"/>
            <a:ext cx="0" cy="9525"/>
          </a:xfrm>
          <a:prstGeom prst="straightConnector1">
            <a:avLst/>
          </a:prstGeom>
          <a:noFill/>
          <a:ln w="9525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6" name="Google Shape;173;p2">
            <a:extLst>
              <a:ext uri="{FF2B5EF4-FFF2-40B4-BE49-F238E27FC236}">
                <a16:creationId xmlns:a16="http://schemas.microsoft.com/office/drawing/2014/main" id="{FF7E2DE0-EBBB-6300-3F46-9EECB5C1E679}"/>
              </a:ext>
            </a:extLst>
          </p:cNvPr>
          <p:cNvSpPr txBox="1"/>
          <p:nvPr/>
        </p:nvSpPr>
        <p:spPr>
          <a:xfrm>
            <a:off x="8581581" y="6436043"/>
            <a:ext cx="638175" cy="254000"/>
          </a:xfrm>
          <a:prstGeom prst="rect">
            <a:avLst/>
          </a:prstGeom>
          <a:noFill/>
          <a:ln>
            <a:noFill/>
          </a:ln>
        </p:spPr>
        <p:txBody>
          <a:bodyPr spcFirstLastPara="1" lIns="18000" tIns="45700" rIns="18000" bIns="45700">
            <a:spAutoFit/>
          </a:bodyPr>
          <a:lstStyle/>
          <a:p>
            <a:pPr algn="ctr">
              <a:defRPr/>
            </a:pPr>
            <a:r>
              <a:rPr lang="en-US" altLang="ko-KR" sz="1050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2016</a:t>
            </a:r>
            <a:endParaRPr dirty="0"/>
          </a:p>
        </p:txBody>
      </p:sp>
      <p:sp>
        <p:nvSpPr>
          <p:cNvPr id="77" name="Google Shape;174;p2">
            <a:extLst>
              <a:ext uri="{FF2B5EF4-FFF2-40B4-BE49-F238E27FC236}">
                <a16:creationId xmlns:a16="http://schemas.microsoft.com/office/drawing/2014/main" id="{9CC78DD5-F699-2389-0275-BFA7F74DF182}"/>
              </a:ext>
            </a:extLst>
          </p:cNvPr>
          <p:cNvSpPr txBox="1"/>
          <p:nvPr/>
        </p:nvSpPr>
        <p:spPr>
          <a:xfrm>
            <a:off x="9054656" y="6336030"/>
            <a:ext cx="638175" cy="254000"/>
          </a:xfrm>
          <a:prstGeom prst="rect">
            <a:avLst/>
          </a:prstGeom>
          <a:noFill/>
          <a:ln>
            <a:noFill/>
          </a:ln>
        </p:spPr>
        <p:txBody>
          <a:bodyPr spcFirstLastPara="1" lIns="18000" tIns="45700" rIns="18000" bIns="45700">
            <a:spAutoFit/>
          </a:bodyPr>
          <a:lstStyle/>
          <a:p>
            <a:pPr algn="ctr">
              <a:defRPr/>
            </a:pPr>
            <a:r>
              <a:rPr lang="en-US" altLang="ko-KR" sz="1050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2018</a:t>
            </a:r>
            <a:endParaRPr sz="1050" dirty="0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cxnSp>
        <p:nvCxnSpPr>
          <p:cNvPr id="78" name="Google Shape;175;p2">
            <a:extLst>
              <a:ext uri="{FF2B5EF4-FFF2-40B4-BE49-F238E27FC236}">
                <a16:creationId xmlns:a16="http://schemas.microsoft.com/office/drawing/2014/main" id="{50823AB2-ABFE-CE03-FD5B-F0D39CCB5FD3}"/>
              </a:ext>
            </a:extLst>
          </p:cNvPr>
          <p:cNvCxnSpPr>
            <a:cxnSpLocks/>
          </p:cNvCxnSpPr>
          <p:nvPr/>
        </p:nvCxnSpPr>
        <p:spPr bwMode="auto">
          <a:xfrm>
            <a:off x="5845791" y="5296218"/>
            <a:ext cx="3702" cy="989012"/>
          </a:xfrm>
          <a:prstGeom prst="straightConnector1">
            <a:avLst/>
          </a:prstGeom>
          <a:noFill/>
          <a:ln w="9525">
            <a:solidFill>
              <a:srgbClr val="595959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9" name="Google Shape;176;p2">
            <a:extLst>
              <a:ext uri="{FF2B5EF4-FFF2-40B4-BE49-F238E27FC236}">
                <a16:creationId xmlns:a16="http://schemas.microsoft.com/office/drawing/2014/main" id="{B10D6B96-4099-EB44-5664-16BAEAD667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8793" y="4581190"/>
            <a:ext cx="2314575" cy="25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>
              <a:lnSpc>
                <a:spcPct val="120000"/>
              </a:lnSpc>
            </a:pP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유가증권시장 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KOSPI 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상장 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(2008)</a:t>
            </a:r>
            <a:endParaRPr lang="ko-KR" altLang="ko-KR" sz="1000" b="1" dirty="0">
              <a:latin typeface="맑은 고딕" panose="020B0503020000020004" pitchFamily="50" charset="-127"/>
              <a:ea typeface="맑은 고딕" panose="020B0503020000020004" pitchFamily="50" charset="-127"/>
              <a:sym typeface="맑은 고딕" panose="020B0503020000020004" pitchFamily="50" charset="-127"/>
            </a:endParaRPr>
          </a:p>
        </p:txBody>
      </p:sp>
      <p:cxnSp>
        <p:nvCxnSpPr>
          <p:cNvPr id="80" name="Google Shape;177;p2">
            <a:extLst>
              <a:ext uri="{FF2B5EF4-FFF2-40B4-BE49-F238E27FC236}">
                <a16:creationId xmlns:a16="http://schemas.microsoft.com/office/drawing/2014/main" id="{C7BB7055-FADC-AE58-D0D8-4539D6B2C07F}"/>
              </a:ext>
            </a:extLst>
          </p:cNvPr>
          <p:cNvCxnSpPr>
            <a:cxnSpLocks/>
          </p:cNvCxnSpPr>
          <p:nvPr/>
        </p:nvCxnSpPr>
        <p:spPr bwMode="auto">
          <a:xfrm>
            <a:off x="7406831" y="3886518"/>
            <a:ext cx="4762" cy="2392362"/>
          </a:xfrm>
          <a:prstGeom prst="straightConnector1">
            <a:avLst/>
          </a:prstGeom>
          <a:noFill/>
          <a:ln w="9525">
            <a:solidFill>
              <a:srgbClr val="595959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" name="Google Shape;178;p2">
            <a:extLst>
              <a:ext uri="{FF2B5EF4-FFF2-40B4-BE49-F238E27FC236}">
                <a16:creationId xmlns:a16="http://schemas.microsoft.com/office/drawing/2014/main" id="{FDDF38AD-9F36-C865-E8B8-7B7BAC69141A}"/>
              </a:ext>
            </a:extLst>
          </p:cNvPr>
          <p:cNvSpPr>
            <a:spLocks/>
          </p:cNvSpPr>
          <p:nvPr/>
        </p:nvSpPr>
        <p:spPr bwMode="auto">
          <a:xfrm>
            <a:off x="705993" y="2096681"/>
            <a:ext cx="10146112" cy="4169499"/>
          </a:xfrm>
          <a:custGeom>
            <a:avLst/>
            <a:gdLst>
              <a:gd name="T0" fmla="*/ 0 w 6531429"/>
              <a:gd name="T1" fmla="*/ 14835974 h 3301341"/>
              <a:gd name="T2" fmla="*/ 38067446 w 6531429"/>
              <a:gd name="T3" fmla="*/ 14569137 h 3301341"/>
              <a:gd name="T4" fmla="*/ 72169495 w 6531429"/>
              <a:gd name="T5" fmla="*/ 14569137 h 3301341"/>
              <a:gd name="T6" fmla="*/ 101513092 w 6531429"/>
              <a:gd name="T7" fmla="*/ 14515773 h 3301341"/>
              <a:gd name="T8" fmla="*/ 126098265 w 6531429"/>
              <a:gd name="T9" fmla="*/ 14248934 h 3301341"/>
              <a:gd name="T10" fmla="*/ 156234949 w 6531429"/>
              <a:gd name="T11" fmla="*/ 13608532 h 3301341"/>
              <a:gd name="T12" fmla="*/ 187164696 w 6531429"/>
              <a:gd name="T13" fmla="*/ 13234970 h 3301341"/>
              <a:gd name="T14" fmla="*/ 211749921 w 6531429"/>
              <a:gd name="T15" fmla="*/ 12007527 h 3301341"/>
              <a:gd name="T16" fmla="*/ 239507386 w 6531429"/>
              <a:gd name="T17" fmla="*/ 9392557 h 3301341"/>
              <a:gd name="T18" fmla="*/ 268851011 w 6531429"/>
              <a:gd name="T19" fmla="*/ 7151153 h 3301341"/>
              <a:gd name="T20" fmla="*/ 306918414 w 6531429"/>
              <a:gd name="T21" fmla="*/ 5443415 h 3301341"/>
              <a:gd name="T22" fmla="*/ 329124376 w 6531429"/>
              <a:gd name="T23" fmla="*/ 3895778 h 3301341"/>
              <a:gd name="T24" fmla="*/ 366398651 w 6531429"/>
              <a:gd name="T25" fmla="*/ 2561609 h 3301341"/>
              <a:gd name="T26" fmla="*/ 392570046 w 6531429"/>
              <a:gd name="T27" fmla="*/ 907237 h 3301341"/>
              <a:gd name="T28" fmla="*/ 436188927 w 6531429"/>
              <a:gd name="T29" fmla="*/ 0 h 330134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531429" h="3301341" extrusionOk="0">
                <a:moveTo>
                  <a:pt x="0" y="3301341"/>
                </a:moveTo>
                <a:cubicBezTo>
                  <a:pt x="194953" y="3276600"/>
                  <a:pt x="389907" y="3251860"/>
                  <a:pt x="570016" y="3241964"/>
                </a:cubicBezTo>
                <a:cubicBezTo>
                  <a:pt x="750125" y="3232068"/>
                  <a:pt x="922317" y="3243943"/>
                  <a:pt x="1080655" y="3241964"/>
                </a:cubicBezTo>
                <a:cubicBezTo>
                  <a:pt x="1238993" y="3239985"/>
                  <a:pt x="1385455" y="3241964"/>
                  <a:pt x="1520042" y="3230089"/>
                </a:cubicBezTo>
                <a:cubicBezTo>
                  <a:pt x="1654629" y="3218214"/>
                  <a:pt x="1751611" y="3204359"/>
                  <a:pt x="1888177" y="3170712"/>
                </a:cubicBezTo>
                <a:cubicBezTo>
                  <a:pt x="2024743" y="3137065"/>
                  <a:pt x="2187039" y="3065813"/>
                  <a:pt x="2339439" y="3028208"/>
                </a:cubicBezTo>
                <a:cubicBezTo>
                  <a:pt x="2491839" y="2990603"/>
                  <a:pt x="2664032" y="3004458"/>
                  <a:pt x="2802577" y="2945081"/>
                </a:cubicBezTo>
                <a:cubicBezTo>
                  <a:pt x="2941122" y="2885704"/>
                  <a:pt x="3040084" y="2814452"/>
                  <a:pt x="3170712" y="2671948"/>
                </a:cubicBezTo>
                <a:cubicBezTo>
                  <a:pt x="3301341" y="2529444"/>
                  <a:pt x="3443844" y="2270166"/>
                  <a:pt x="3586348" y="2090057"/>
                </a:cubicBezTo>
                <a:cubicBezTo>
                  <a:pt x="3728852" y="1909948"/>
                  <a:pt x="3857501" y="1737756"/>
                  <a:pt x="4025735" y="1591294"/>
                </a:cubicBezTo>
                <a:cubicBezTo>
                  <a:pt x="4193969" y="1444832"/>
                  <a:pt x="4445330" y="1332015"/>
                  <a:pt x="4595751" y="1211283"/>
                </a:cubicBezTo>
                <a:cubicBezTo>
                  <a:pt x="4746172" y="1090551"/>
                  <a:pt x="4779819" y="973777"/>
                  <a:pt x="4928260" y="866899"/>
                </a:cubicBezTo>
                <a:cubicBezTo>
                  <a:pt x="5076701" y="760021"/>
                  <a:pt x="5328062" y="680852"/>
                  <a:pt x="5486400" y="570016"/>
                </a:cubicBezTo>
                <a:cubicBezTo>
                  <a:pt x="5644738" y="459180"/>
                  <a:pt x="5704115" y="296884"/>
                  <a:pt x="5878286" y="201881"/>
                </a:cubicBezTo>
                <a:cubicBezTo>
                  <a:pt x="6052457" y="106878"/>
                  <a:pt x="6291943" y="53439"/>
                  <a:pt x="6531429" y="0"/>
                </a:cubicBezTo>
              </a:path>
            </a:pathLst>
          </a:custGeom>
          <a:noFill/>
          <a:ln w="47625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25" tIns="45700" rIns="91425" bIns="45700" anchor="ctr"/>
          <a:lstStyle/>
          <a:p>
            <a:endParaRPr lang="ko-KR" altLang="en-US"/>
          </a:p>
        </p:txBody>
      </p:sp>
      <p:sp>
        <p:nvSpPr>
          <p:cNvPr id="82" name="Google Shape;179;p2">
            <a:extLst>
              <a:ext uri="{FF2B5EF4-FFF2-40B4-BE49-F238E27FC236}">
                <a16:creationId xmlns:a16="http://schemas.microsoft.com/office/drawing/2014/main" id="{F07547EE-B72B-E5CC-3814-36AC26148122}"/>
              </a:ext>
            </a:extLst>
          </p:cNvPr>
          <p:cNvSpPr txBox="1"/>
          <p:nvPr/>
        </p:nvSpPr>
        <p:spPr>
          <a:xfrm>
            <a:off x="9521381" y="6445568"/>
            <a:ext cx="638175" cy="254000"/>
          </a:xfrm>
          <a:prstGeom prst="rect">
            <a:avLst/>
          </a:prstGeom>
          <a:noFill/>
          <a:ln>
            <a:noFill/>
          </a:ln>
        </p:spPr>
        <p:txBody>
          <a:bodyPr spcFirstLastPara="1" lIns="18000" tIns="45700" rIns="18000" bIns="45700">
            <a:spAutoFit/>
          </a:bodyPr>
          <a:lstStyle/>
          <a:p>
            <a:pPr algn="ctr">
              <a:defRPr/>
            </a:pPr>
            <a:r>
              <a:rPr lang="en-US" altLang="ko-KR" sz="1050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2019</a:t>
            </a:r>
            <a:endParaRPr dirty="0"/>
          </a:p>
        </p:txBody>
      </p:sp>
      <p:cxnSp>
        <p:nvCxnSpPr>
          <p:cNvPr id="83" name="Google Shape;180;p2">
            <a:extLst>
              <a:ext uri="{FF2B5EF4-FFF2-40B4-BE49-F238E27FC236}">
                <a16:creationId xmlns:a16="http://schemas.microsoft.com/office/drawing/2014/main" id="{C6A32111-190D-CC1F-A910-56435583F9DA}"/>
              </a:ext>
            </a:extLst>
          </p:cNvPr>
          <p:cNvCxnSpPr>
            <a:cxnSpLocks/>
          </p:cNvCxnSpPr>
          <p:nvPr/>
        </p:nvCxnSpPr>
        <p:spPr bwMode="auto">
          <a:xfrm>
            <a:off x="9368981" y="6272530"/>
            <a:ext cx="0" cy="106363"/>
          </a:xfrm>
          <a:prstGeom prst="straightConnector1">
            <a:avLst/>
          </a:prstGeom>
          <a:noFill/>
          <a:ln w="9525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4" name="Google Shape;181;p2">
            <a:extLst>
              <a:ext uri="{FF2B5EF4-FFF2-40B4-BE49-F238E27FC236}">
                <a16:creationId xmlns:a16="http://schemas.microsoft.com/office/drawing/2014/main" id="{230502A7-E1FF-9347-8300-509E5FE11E10}"/>
              </a:ext>
            </a:extLst>
          </p:cNvPr>
          <p:cNvCxnSpPr>
            <a:cxnSpLocks/>
          </p:cNvCxnSpPr>
          <p:nvPr/>
        </p:nvCxnSpPr>
        <p:spPr bwMode="auto">
          <a:xfrm>
            <a:off x="8905431" y="6274118"/>
            <a:ext cx="0" cy="107950"/>
          </a:xfrm>
          <a:prstGeom prst="straightConnector1">
            <a:avLst/>
          </a:prstGeom>
          <a:noFill/>
          <a:ln w="9525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" name="Google Shape;182;p2">
            <a:extLst>
              <a:ext uri="{FF2B5EF4-FFF2-40B4-BE49-F238E27FC236}">
                <a16:creationId xmlns:a16="http://schemas.microsoft.com/office/drawing/2014/main" id="{C0E44974-7284-1557-5E1C-EF9C91FF9020}"/>
              </a:ext>
            </a:extLst>
          </p:cNvPr>
          <p:cNvCxnSpPr>
            <a:cxnSpLocks/>
          </p:cNvCxnSpPr>
          <p:nvPr/>
        </p:nvCxnSpPr>
        <p:spPr bwMode="auto">
          <a:xfrm>
            <a:off x="9845231" y="6274118"/>
            <a:ext cx="0" cy="107950"/>
          </a:xfrm>
          <a:prstGeom prst="straightConnector1">
            <a:avLst/>
          </a:prstGeom>
          <a:noFill/>
          <a:ln w="9525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" name="Google Shape;183;p2">
            <a:extLst>
              <a:ext uri="{FF2B5EF4-FFF2-40B4-BE49-F238E27FC236}">
                <a16:creationId xmlns:a16="http://schemas.microsoft.com/office/drawing/2014/main" id="{2CABA0F9-3C8B-0258-4768-6FB21F0E0FB4}"/>
              </a:ext>
            </a:extLst>
          </p:cNvPr>
          <p:cNvCxnSpPr>
            <a:cxnSpLocks/>
          </p:cNvCxnSpPr>
          <p:nvPr/>
        </p:nvCxnSpPr>
        <p:spPr bwMode="auto">
          <a:xfrm flipV="1">
            <a:off x="8410131" y="3211830"/>
            <a:ext cx="3175" cy="3051175"/>
          </a:xfrm>
          <a:prstGeom prst="straightConnector1">
            <a:avLst/>
          </a:prstGeom>
          <a:noFill/>
          <a:ln w="9525">
            <a:solidFill>
              <a:srgbClr val="595959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87" name="Google Shape;184;p2">
            <a:extLst>
              <a:ext uri="{FF2B5EF4-FFF2-40B4-BE49-F238E27FC236}">
                <a16:creationId xmlns:a16="http://schemas.microsoft.com/office/drawing/2014/main" id="{379B6A70-5234-65B9-B9FB-AC2A2BFF610D}"/>
              </a:ext>
            </a:extLst>
          </p:cNvPr>
          <p:cNvGrpSpPr>
            <a:grpSpLocks/>
          </p:cNvGrpSpPr>
          <p:nvPr/>
        </p:nvGrpSpPr>
        <p:grpSpPr bwMode="auto">
          <a:xfrm>
            <a:off x="10926317" y="1938655"/>
            <a:ext cx="533400" cy="542925"/>
            <a:chOff x="17060054" y="5237200"/>
            <a:chExt cx="1283431" cy="1283431"/>
          </a:xfrm>
        </p:grpSpPr>
        <p:sp>
          <p:nvSpPr>
            <p:cNvPr id="88" name="Google Shape;185;p2">
              <a:extLst>
                <a:ext uri="{FF2B5EF4-FFF2-40B4-BE49-F238E27FC236}">
                  <a16:creationId xmlns:a16="http://schemas.microsoft.com/office/drawing/2014/main" id="{1A138616-865B-1C98-A8C4-C7B6FEFE4A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60054" y="5237200"/>
              <a:ext cx="1283431" cy="1283431"/>
            </a:xfrm>
            <a:prstGeom prst="ellipse">
              <a:avLst/>
            </a:prstGeom>
            <a:solidFill>
              <a:srgbClr val="004B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25" tIns="45700" rIns="91425" bIns="45700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9pPr>
            </a:lstStyle>
            <a:p>
              <a:pPr algn="ctr">
                <a:buClr>
                  <a:srgbClr val="000000"/>
                </a:buClr>
                <a:buSzPts val="1800"/>
              </a:pPr>
              <a:endParaRPr lang="ko-KR" altLang="ko-KR">
                <a:solidFill>
                  <a:srgbClr val="F4F4F4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endParaRPr>
            </a:p>
          </p:txBody>
        </p:sp>
        <p:sp>
          <p:nvSpPr>
            <p:cNvPr id="89" name="Google Shape;186;p2">
              <a:extLst>
                <a:ext uri="{FF2B5EF4-FFF2-40B4-BE49-F238E27FC236}">
                  <a16:creationId xmlns:a16="http://schemas.microsoft.com/office/drawing/2014/main" id="{82EA2219-8626-BF2A-C237-F2F1986EF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1528" y="5538735"/>
              <a:ext cx="480482" cy="680361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2147483646 w 21600"/>
                <a:gd name="T9" fmla="*/ 2147483646 h 21600"/>
                <a:gd name="T10" fmla="*/ 2147483646 w 21600"/>
                <a:gd name="T11" fmla="*/ 0 h 21600"/>
                <a:gd name="T12" fmla="*/ 0 w 21600"/>
                <a:gd name="T13" fmla="*/ 2147483646 h 21600"/>
                <a:gd name="T14" fmla="*/ 2147483646 w 21600"/>
                <a:gd name="T15" fmla="*/ 2147483646 h 21600"/>
                <a:gd name="T16" fmla="*/ 2147483646 w 21600"/>
                <a:gd name="T17" fmla="*/ 2147483646 h 21600"/>
                <a:gd name="T18" fmla="*/ 2147483646 w 21600"/>
                <a:gd name="T19" fmla="*/ 2147483646 h 21600"/>
                <a:gd name="T20" fmla="*/ 2147483646 w 21600"/>
                <a:gd name="T21" fmla="*/ 2147483646 h 21600"/>
                <a:gd name="T22" fmla="*/ 2147483646 w 21600"/>
                <a:gd name="T23" fmla="*/ 2147483646 h 21600"/>
                <a:gd name="T24" fmla="*/ 2147483646 w 21600"/>
                <a:gd name="T25" fmla="*/ 2147483646 h 21600"/>
                <a:gd name="T26" fmla="*/ 2147483646 w 21600"/>
                <a:gd name="T27" fmla="*/ 0 h 21600"/>
                <a:gd name="T28" fmla="*/ 2147483646 w 21600"/>
                <a:gd name="T29" fmla="*/ 0 h 216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600" h="21600" extrusionOk="0">
                  <a:moveTo>
                    <a:pt x="10800" y="11535"/>
                  </a:moveTo>
                  <a:cubicBezTo>
                    <a:pt x="7279" y="11535"/>
                    <a:pt x="4425" y="9519"/>
                    <a:pt x="4425" y="7033"/>
                  </a:cubicBezTo>
                  <a:cubicBezTo>
                    <a:pt x="4425" y="4546"/>
                    <a:pt x="7279" y="2530"/>
                    <a:pt x="10800" y="2530"/>
                  </a:cubicBezTo>
                  <a:cubicBezTo>
                    <a:pt x="14321" y="2530"/>
                    <a:pt x="17175" y="4546"/>
                    <a:pt x="17175" y="7033"/>
                  </a:cubicBezTo>
                  <a:cubicBezTo>
                    <a:pt x="17175" y="9519"/>
                    <a:pt x="14321" y="11535"/>
                    <a:pt x="10800" y="11535"/>
                  </a:cubicBezTo>
                  <a:close/>
                  <a:moveTo>
                    <a:pt x="10800" y="0"/>
                  </a:moveTo>
                  <a:cubicBezTo>
                    <a:pt x="4835" y="0"/>
                    <a:pt x="0" y="3415"/>
                    <a:pt x="0" y="7628"/>
                  </a:cubicBezTo>
                  <a:cubicBezTo>
                    <a:pt x="0" y="9353"/>
                    <a:pt x="812" y="10944"/>
                    <a:pt x="2178" y="12222"/>
                  </a:cubicBezTo>
                  <a:cubicBezTo>
                    <a:pt x="2261" y="12320"/>
                    <a:pt x="10220" y="21373"/>
                    <a:pt x="10220" y="21373"/>
                  </a:cubicBezTo>
                  <a:cubicBezTo>
                    <a:pt x="10354" y="21524"/>
                    <a:pt x="10577" y="21600"/>
                    <a:pt x="10800" y="21600"/>
                  </a:cubicBezTo>
                  <a:cubicBezTo>
                    <a:pt x="11023" y="21600"/>
                    <a:pt x="11246" y="21524"/>
                    <a:pt x="11380" y="21373"/>
                  </a:cubicBezTo>
                  <a:cubicBezTo>
                    <a:pt x="11380" y="21373"/>
                    <a:pt x="19339" y="12320"/>
                    <a:pt x="19422" y="12222"/>
                  </a:cubicBezTo>
                  <a:cubicBezTo>
                    <a:pt x="20788" y="10944"/>
                    <a:pt x="21600" y="9353"/>
                    <a:pt x="21600" y="7628"/>
                  </a:cubicBezTo>
                  <a:cubicBezTo>
                    <a:pt x="21600" y="3415"/>
                    <a:pt x="16765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ko-KR" altLang="en-US"/>
            </a:p>
          </p:txBody>
        </p:sp>
      </p:grpSp>
      <p:sp>
        <p:nvSpPr>
          <p:cNvPr id="90" name="Google Shape;187;p2">
            <a:extLst>
              <a:ext uri="{FF2B5EF4-FFF2-40B4-BE49-F238E27FC236}">
                <a16:creationId xmlns:a16="http://schemas.microsoft.com/office/drawing/2014/main" id="{29CCB6A9-4CB4-E3E2-0264-42460E348D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16045" y="1324783"/>
            <a:ext cx="1675955" cy="513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ko-KR" altLang="en-US" sz="1200" b="1" dirty="0">
                <a:solidFill>
                  <a:srgbClr val="10276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연 매출 </a:t>
            </a:r>
            <a:r>
              <a:rPr lang="en-US" altLang="ko-KR" sz="1200" b="1" dirty="0">
                <a:solidFill>
                  <a:srgbClr val="10276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2,530</a:t>
            </a:r>
            <a:r>
              <a:rPr lang="ko-KR" altLang="en-US" sz="1200" b="1" dirty="0">
                <a:solidFill>
                  <a:srgbClr val="10276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억 원</a:t>
            </a:r>
            <a:endParaRPr lang="ko-KR" altLang="ko-KR" dirty="0"/>
          </a:p>
          <a:p>
            <a:pPr algn="ctr">
              <a:lnSpc>
                <a:spcPct val="120000"/>
              </a:lnSpc>
            </a:pPr>
            <a:r>
              <a:rPr lang="en-US" altLang="ko-KR" sz="1200" dirty="0">
                <a:solidFill>
                  <a:srgbClr val="10276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(2022</a:t>
            </a:r>
            <a:r>
              <a:rPr lang="ko-KR" altLang="en-US" sz="1200" dirty="0">
                <a:solidFill>
                  <a:srgbClr val="10276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년 말 기준</a:t>
            </a:r>
            <a:r>
              <a:rPr lang="en-US" altLang="ko-KR" sz="1200" dirty="0">
                <a:solidFill>
                  <a:srgbClr val="10276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)</a:t>
            </a:r>
            <a:endParaRPr lang="ko-KR" altLang="ko-KR" sz="1200" dirty="0">
              <a:solidFill>
                <a:srgbClr val="102761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 panose="020B0503020000020004" pitchFamily="50" charset="-127"/>
            </a:endParaRPr>
          </a:p>
        </p:txBody>
      </p:sp>
      <p:sp>
        <p:nvSpPr>
          <p:cNvPr id="91" name="Google Shape;188;p2">
            <a:extLst>
              <a:ext uri="{FF2B5EF4-FFF2-40B4-BE49-F238E27FC236}">
                <a16:creationId xmlns:a16="http://schemas.microsoft.com/office/drawing/2014/main" id="{1AA1DD04-DE9F-17D8-7827-6800E46FED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566" y="5833794"/>
            <a:ext cx="855663" cy="259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>
              <a:lnSpc>
                <a:spcPct val="120000"/>
              </a:lnSpc>
            </a:pPr>
            <a:r>
              <a:rPr lang="ko-KR" altLang="en-US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설립 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(1997)</a:t>
            </a:r>
            <a:endParaRPr lang="ko-KR" altLang="ko-KR" b="1" dirty="0"/>
          </a:p>
        </p:txBody>
      </p:sp>
      <p:cxnSp>
        <p:nvCxnSpPr>
          <p:cNvPr id="92" name="Google Shape;189;p2">
            <a:extLst>
              <a:ext uri="{FF2B5EF4-FFF2-40B4-BE49-F238E27FC236}">
                <a16:creationId xmlns:a16="http://schemas.microsoft.com/office/drawing/2014/main" id="{B13023F3-A6A6-EB11-5D7B-7D91C81A4AA9}"/>
              </a:ext>
            </a:extLst>
          </p:cNvPr>
          <p:cNvCxnSpPr>
            <a:cxnSpLocks/>
          </p:cNvCxnSpPr>
          <p:nvPr/>
        </p:nvCxnSpPr>
        <p:spPr bwMode="auto">
          <a:xfrm>
            <a:off x="705993" y="3807143"/>
            <a:ext cx="6705600" cy="28575"/>
          </a:xfrm>
          <a:prstGeom prst="straightConnector1">
            <a:avLst/>
          </a:prstGeom>
          <a:noFill/>
          <a:ln w="9525">
            <a:solidFill>
              <a:srgbClr val="BFBFBF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3" name="Google Shape;190;p2">
            <a:extLst>
              <a:ext uri="{FF2B5EF4-FFF2-40B4-BE49-F238E27FC236}">
                <a16:creationId xmlns:a16="http://schemas.microsoft.com/office/drawing/2014/main" id="{89F19B9D-CD14-0D50-0CDE-4F2D3FCEA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5966" y="5021714"/>
            <a:ext cx="4606925" cy="25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중고등 온라인 강의 사이트 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‘</a:t>
            </a:r>
            <a:r>
              <a:rPr lang="ko-KR" altLang="en-US" sz="1000" b="1" dirty="0" err="1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수박씨닷컴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‘ 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오픈 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(2007)      </a:t>
            </a:r>
            <a:endParaRPr lang="ko-KR" altLang="ko-KR" sz="1000" b="1" dirty="0">
              <a:latin typeface="맑은 고딕" panose="020B0503020000020004" pitchFamily="50" charset="-127"/>
              <a:ea typeface="맑은 고딕" panose="020B0503020000020004" pitchFamily="50" charset="-127"/>
              <a:sym typeface="맑은 고딕" panose="020B0503020000020004" pitchFamily="50" charset="-127"/>
            </a:endParaRPr>
          </a:p>
        </p:txBody>
      </p:sp>
      <p:sp>
        <p:nvSpPr>
          <p:cNvPr id="94" name="Google Shape;191;p2">
            <a:extLst>
              <a:ext uri="{FF2B5EF4-FFF2-40B4-BE49-F238E27FC236}">
                <a16:creationId xmlns:a16="http://schemas.microsoft.com/office/drawing/2014/main" id="{35B494E2-1DB6-B2C3-84A2-77D72A5D4B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2747" y="3458709"/>
            <a:ext cx="2868612" cy="25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고등 교과서 발행 시작 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(2011)</a:t>
            </a:r>
            <a:endParaRPr lang="ko-KR" altLang="ko-KR" sz="1000" b="1" dirty="0">
              <a:latin typeface="맑은 고딕" panose="020B0503020000020004" pitchFamily="50" charset="-127"/>
              <a:ea typeface="맑은 고딕" panose="020B0503020000020004" pitchFamily="50" charset="-127"/>
              <a:sym typeface="맑은 고딕" panose="020B0503020000020004" pitchFamily="50" charset="-127"/>
            </a:endParaRPr>
          </a:p>
        </p:txBody>
      </p:sp>
      <p:cxnSp>
        <p:nvCxnSpPr>
          <p:cNvPr id="95" name="Google Shape;192;p2">
            <a:extLst>
              <a:ext uri="{FF2B5EF4-FFF2-40B4-BE49-F238E27FC236}">
                <a16:creationId xmlns:a16="http://schemas.microsoft.com/office/drawing/2014/main" id="{7178A903-DD04-0323-20C1-C3D2D1010ADC}"/>
              </a:ext>
            </a:extLst>
          </p:cNvPr>
          <p:cNvCxnSpPr>
            <a:cxnSpLocks/>
          </p:cNvCxnSpPr>
          <p:nvPr/>
        </p:nvCxnSpPr>
        <p:spPr bwMode="auto">
          <a:xfrm>
            <a:off x="5330302" y="5742291"/>
            <a:ext cx="1666" cy="501664"/>
          </a:xfrm>
          <a:prstGeom prst="straightConnector1">
            <a:avLst/>
          </a:prstGeom>
          <a:noFill/>
          <a:ln w="9525">
            <a:solidFill>
              <a:srgbClr val="595959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6" name="Google Shape;193;p2">
            <a:extLst>
              <a:ext uri="{FF2B5EF4-FFF2-40B4-BE49-F238E27FC236}">
                <a16:creationId xmlns:a16="http://schemas.microsoft.com/office/drawing/2014/main" id="{7BF4270B-DF2F-3211-47F2-771685378C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156" y="5348605"/>
            <a:ext cx="4002087" cy="25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‘</a:t>
            </a:r>
            <a:r>
              <a:rPr lang="ko-KR" altLang="en-US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한끝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’ </a:t>
            </a:r>
            <a:r>
              <a:rPr lang="ko-KR" altLang="en-US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교재 최단기간 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1000</a:t>
            </a:r>
            <a:r>
              <a:rPr lang="ko-KR" altLang="en-US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만권 판매 돌파 달성 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(2006)      </a:t>
            </a:r>
            <a:endParaRPr lang="ko-KR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 panose="020B0503020000020004" pitchFamily="50" charset="-127"/>
            </a:endParaRPr>
          </a:p>
        </p:txBody>
      </p:sp>
      <p:cxnSp>
        <p:nvCxnSpPr>
          <p:cNvPr id="97" name="Google Shape;194;p2">
            <a:extLst>
              <a:ext uri="{FF2B5EF4-FFF2-40B4-BE49-F238E27FC236}">
                <a16:creationId xmlns:a16="http://schemas.microsoft.com/office/drawing/2014/main" id="{95342A1C-499B-AEE0-6B4B-FE64A40353EC}"/>
              </a:ext>
            </a:extLst>
          </p:cNvPr>
          <p:cNvCxnSpPr>
            <a:cxnSpLocks/>
          </p:cNvCxnSpPr>
          <p:nvPr/>
        </p:nvCxnSpPr>
        <p:spPr bwMode="auto">
          <a:xfrm>
            <a:off x="6359295" y="4680268"/>
            <a:ext cx="4548" cy="1562100"/>
          </a:xfrm>
          <a:prstGeom prst="straightConnector1">
            <a:avLst/>
          </a:prstGeom>
          <a:noFill/>
          <a:ln w="9525">
            <a:solidFill>
              <a:srgbClr val="595959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8" name="Google Shape;195;p2">
            <a:extLst>
              <a:ext uri="{FF2B5EF4-FFF2-40B4-BE49-F238E27FC236}">
                <a16:creationId xmlns:a16="http://schemas.microsoft.com/office/drawing/2014/main" id="{81494FC7-5F16-43B3-A62C-852F5624DF31}"/>
              </a:ext>
            </a:extLst>
          </p:cNvPr>
          <p:cNvCxnSpPr>
            <a:cxnSpLocks/>
          </p:cNvCxnSpPr>
          <p:nvPr/>
        </p:nvCxnSpPr>
        <p:spPr bwMode="auto">
          <a:xfrm>
            <a:off x="6876606" y="4150043"/>
            <a:ext cx="1587" cy="2168525"/>
          </a:xfrm>
          <a:prstGeom prst="straightConnector1">
            <a:avLst/>
          </a:prstGeom>
          <a:noFill/>
          <a:ln w="9525">
            <a:solidFill>
              <a:srgbClr val="595959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9" name="Google Shape;196;p2">
            <a:extLst>
              <a:ext uri="{FF2B5EF4-FFF2-40B4-BE49-F238E27FC236}">
                <a16:creationId xmlns:a16="http://schemas.microsoft.com/office/drawing/2014/main" id="{49764A5E-90E7-396D-FBA0-2B0EDB0292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4343" y="4119972"/>
            <a:ext cx="2319337" cy="25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>
              <a:lnSpc>
                <a:spcPct val="120000"/>
              </a:lnSpc>
            </a:pP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중등 교과서 발행 시작 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(2009)</a:t>
            </a:r>
            <a:endParaRPr lang="ko-KR" altLang="ko-KR" sz="1000" b="1" dirty="0">
              <a:latin typeface="맑은 고딕" panose="020B0503020000020004" pitchFamily="50" charset="-127"/>
              <a:ea typeface="맑은 고딕" panose="020B0503020000020004" pitchFamily="50" charset="-127"/>
              <a:sym typeface="맑은 고딕" panose="020B0503020000020004" pitchFamily="50" charset="-127"/>
            </a:endParaRPr>
          </a:p>
        </p:txBody>
      </p:sp>
      <p:sp>
        <p:nvSpPr>
          <p:cNvPr id="100" name="Google Shape;197;p2">
            <a:extLst>
              <a:ext uri="{FF2B5EF4-FFF2-40B4-BE49-F238E27FC236}">
                <a16:creationId xmlns:a16="http://schemas.microsoft.com/office/drawing/2014/main" id="{F3916F22-153E-3108-70A3-CCE99A76F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340" y="3784919"/>
            <a:ext cx="2916237" cy="25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>
              <a:lnSpc>
                <a:spcPct val="120000"/>
              </a:lnSpc>
            </a:pP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총 매출액 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1000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억원 돌파 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(2010)</a:t>
            </a:r>
            <a:endParaRPr lang="ko-KR" altLang="ko-KR" sz="1000" b="1" dirty="0">
              <a:latin typeface="맑은 고딕" panose="020B0503020000020004" pitchFamily="50" charset="-127"/>
              <a:ea typeface="맑은 고딕" panose="020B0503020000020004" pitchFamily="50" charset="-127"/>
              <a:sym typeface="맑은 고딕" panose="020B0503020000020004" pitchFamily="50" charset="-127"/>
            </a:endParaRPr>
          </a:p>
        </p:txBody>
      </p:sp>
      <p:cxnSp>
        <p:nvCxnSpPr>
          <p:cNvPr id="101" name="Google Shape;198;p2">
            <a:extLst>
              <a:ext uri="{FF2B5EF4-FFF2-40B4-BE49-F238E27FC236}">
                <a16:creationId xmlns:a16="http://schemas.microsoft.com/office/drawing/2014/main" id="{60DF97EC-0AA8-E5FE-58A0-20195FEF08CC}"/>
              </a:ext>
            </a:extLst>
          </p:cNvPr>
          <p:cNvCxnSpPr>
            <a:cxnSpLocks/>
          </p:cNvCxnSpPr>
          <p:nvPr/>
        </p:nvCxnSpPr>
        <p:spPr bwMode="auto">
          <a:xfrm flipV="1">
            <a:off x="9368981" y="2787968"/>
            <a:ext cx="6350" cy="3476625"/>
          </a:xfrm>
          <a:prstGeom prst="straightConnector1">
            <a:avLst/>
          </a:prstGeom>
          <a:noFill/>
          <a:ln w="9525">
            <a:solidFill>
              <a:srgbClr val="595959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" name="Google Shape;200;p2">
            <a:extLst>
              <a:ext uri="{FF2B5EF4-FFF2-40B4-BE49-F238E27FC236}">
                <a16:creationId xmlns:a16="http://schemas.microsoft.com/office/drawing/2014/main" id="{BDDC45DE-28B8-4E7A-67C7-802C6B1071F4}"/>
              </a:ext>
            </a:extLst>
          </p:cNvPr>
          <p:cNvCxnSpPr>
            <a:cxnSpLocks/>
          </p:cNvCxnSpPr>
          <p:nvPr/>
        </p:nvCxnSpPr>
        <p:spPr bwMode="auto">
          <a:xfrm flipV="1">
            <a:off x="9840468" y="2411730"/>
            <a:ext cx="4573" cy="3884613"/>
          </a:xfrm>
          <a:prstGeom prst="straightConnector1">
            <a:avLst/>
          </a:prstGeom>
          <a:noFill/>
          <a:ln w="9525">
            <a:solidFill>
              <a:srgbClr val="595959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4" name="Google Shape;201;p2">
            <a:extLst>
              <a:ext uri="{FF2B5EF4-FFF2-40B4-BE49-F238E27FC236}">
                <a16:creationId xmlns:a16="http://schemas.microsoft.com/office/drawing/2014/main" id="{7ECC29D8-91B6-7F3C-328A-ED0198477B06}"/>
              </a:ext>
            </a:extLst>
          </p:cNvPr>
          <p:cNvCxnSpPr>
            <a:cxnSpLocks/>
            <a:stCxn id="105" idx="0"/>
          </p:cNvCxnSpPr>
          <p:nvPr/>
        </p:nvCxnSpPr>
        <p:spPr bwMode="auto">
          <a:xfrm flipV="1">
            <a:off x="10292906" y="2212569"/>
            <a:ext cx="20005" cy="4144099"/>
          </a:xfrm>
          <a:prstGeom prst="straightConnector1">
            <a:avLst/>
          </a:prstGeom>
          <a:noFill/>
          <a:ln w="9525">
            <a:solidFill>
              <a:srgbClr val="595959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5" name="Google Shape;202;p2">
            <a:extLst>
              <a:ext uri="{FF2B5EF4-FFF2-40B4-BE49-F238E27FC236}">
                <a16:creationId xmlns:a16="http://schemas.microsoft.com/office/drawing/2014/main" id="{CDD99132-2B9B-A313-CB99-B31CAC45FC7C}"/>
              </a:ext>
            </a:extLst>
          </p:cNvPr>
          <p:cNvSpPr txBox="1"/>
          <p:nvPr/>
        </p:nvSpPr>
        <p:spPr>
          <a:xfrm>
            <a:off x="9973818" y="6356668"/>
            <a:ext cx="638175" cy="254000"/>
          </a:xfrm>
          <a:prstGeom prst="rect">
            <a:avLst/>
          </a:prstGeom>
          <a:noFill/>
          <a:ln>
            <a:noFill/>
          </a:ln>
        </p:spPr>
        <p:txBody>
          <a:bodyPr spcFirstLastPara="1" lIns="18000" tIns="45700" rIns="18000" bIns="45700">
            <a:spAutoFit/>
          </a:bodyPr>
          <a:lstStyle/>
          <a:p>
            <a:pPr algn="ctr">
              <a:defRPr/>
            </a:pPr>
            <a:r>
              <a:rPr lang="en-US" altLang="ko-KR" sz="1050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2021</a:t>
            </a:r>
            <a:endParaRPr dirty="0"/>
          </a:p>
        </p:txBody>
      </p:sp>
      <p:cxnSp>
        <p:nvCxnSpPr>
          <p:cNvPr id="106" name="Google Shape;172;p2">
            <a:extLst>
              <a:ext uri="{FF2B5EF4-FFF2-40B4-BE49-F238E27FC236}">
                <a16:creationId xmlns:a16="http://schemas.microsoft.com/office/drawing/2014/main" id="{3C4A3E3C-F143-1188-944C-662D744A7DAD}"/>
              </a:ext>
            </a:extLst>
          </p:cNvPr>
          <p:cNvCxnSpPr>
            <a:cxnSpLocks/>
          </p:cNvCxnSpPr>
          <p:nvPr/>
        </p:nvCxnSpPr>
        <p:spPr bwMode="auto">
          <a:xfrm>
            <a:off x="690118" y="2559368"/>
            <a:ext cx="0" cy="9525"/>
          </a:xfrm>
          <a:prstGeom prst="straightConnector1">
            <a:avLst/>
          </a:prstGeom>
          <a:noFill/>
          <a:ln w="9525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1" name="Google Shape;177;p2">
            <a:extLst>
              <a:ext uri="{FF2B5EF4-FFF2-40B4-BE49-F238E27FC236}">
                <a16:creationId xmlns:a16="http://schemas.microsoft.com/office/drawing/2014/main" id="{566756AF-6335-2383-868B-71C24D61CE24}"/>
              </a:ext>
            </a:extLst>
          </p:cNvPr>
          <p:cNvCxnSpPr>
            <a:cxnSpLocks/>
          </p:cNvCxnSpPr>
          <p:nvPr/>
        </p:nvCxnSpPr>
        <p:spPr bwMode="auto">
          <a:xfrm>
            <a:off x="7901424" y="3564673"/>
            <a:ext cx="0" cy="2710651"/>
          </a:xfrm>
          <a:prstGeom prst="straightConnector1">
            <a:avLst/>
          </a:prstGeom>
          <a:noFill/>
          <a:ln w="9525">
            <a:solidFill>
              <a:srgbClr val="595959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2" name="Google Shape;193;p2">
            <a:extLst>
              <a:ext uri="{FF2B5EF4-FFF2-40B4-BE49-F238E27FC236}">
                <a16:creationId xmlns:a16="http://schemas.microsoft.com/office/drawing/2014/main" id="{D936A605-B2D7-551D-4176-F10167C0F1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5970" y="3123630"/>
            <a:ext cx="4002087" cy="25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‘</a:t>
            </a:r>
            <a:r>
              <a:rPr lang="ko-KR" altLang="en-US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완자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’ </a:t>
            </a:r>
            <a:r>
              <a:rPr lang="ko-KR" altLang="en-US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누적판매부수 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1700</a:t>
            </a:r>
            <a:r>
              <a:rPr lang="ko-KR" altLang="en-US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만권 돌파 달성 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(2013)      </a:t>
            </a:r>
            <a:endParaRPr lang="ko-KR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 panose="020B0503020000020004" pitchFamily="50" charset="-127"/>
            </a:endParaRPr>
          </a:p>
        </p:txBody>
      </p:sp>
      <p:cxnSp>
        <p:nvCxnSpPr>
          <p:cNvPr id="183" name="Google Shape;183;p2">
            <a:extLst>
              <a:ext uri="{FF2B5EF4-FFF2-40B4-BE49-F238E27FC236}">
                <a16:creationId xmlns:a16="http://schemas.microsoft.com/office/drawing/2014/main" id="{876DC6B4-2717-1F42-86AF-E2E915C134CE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8894561" y="2989580"/>
            <a:ext cx="6108" cy="3251710"/>
          </a:xfrm>
          <a:prstGeom prst="straightConnector1">
            <a:avLst/>
          </a:prstGeom>
          <a:noFill/>
          <a:ln w="9525">
            <a:solidFill>
              <a:srgbClr val="595959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5" name="Google Shape;193;p2">
            <a:extLst>
              <a:ext uri="{FF2B5EF4-FFF2-40B4-BE49-F238E27FC236}">
                <a16:creationId xmlns:a16="http://schemas.microsoft.com/office/drawing/2014/main" id="{F9FE1069-39AD-5B51-D7CA-6009DE7FF1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1419" y="2845133"/>
            <a:ext cx="4002087" cy="25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2017~2019 </a:t>
            </a:r>
            <a:r>
              <a:rPr lang="ko-KR" altLang="en-US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국정도서 초등과학 과목 발행자 선정 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(2016)      </a:t>
            </a:r>
            <a:endParaRPr lang="ko-KR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 panose="020B0503020000020004" pitchFamily="50" charset="-127"/>
            </a:endParaRPr>
          </a:p>
        </p:txBody>
      </p:sp>
      <p:sp>
        <p:nvSpPr>
          <p:cNvPr id="186" name="Google Shape;193;p2">
            <a:extLst>
              <a:ext uri="{FF2B5EF4-FFF2-40B4-BE49-F238E27FC236}">
                <a16:creationId xmlns:a16="http://schemas.microsoft.com/office/drawing/2014/main" id="{149E1760-8F22-4EBF-4F42-11BB7C7C9C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1130" y="2533300"/>
            <a:ext cx="5028769" cy="25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20</a:t>
            </a:r>
            <a:r>
              <a:rPr lang="ko-KR" altLang="en-US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주년 기념식 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/ </a:t>
            </a:r>
            <a:r>
              <a:rPr lang="ko-KR" altLang="en-US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초중등</a:t>
            </a:r>
            <a:r>
              <a:rPr lang="ko-KR" altLang="en-US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 자기주도 영어 브랜드 </a:t>
            </a:r>
            <a:r>
              <a:rPr lang="ko-KR" altLang="en-US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잉글리시아이</a:t>
            </a:r>
            <a:r>
              <a:rPr lang="ko-KR" altLang="en-US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 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1000</a:t>
            </a:r>
            <a:r>
              <a:rPr lang="ko-KR" altLang="en-US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호점</a:t>
            </a:r>
            <a:r>
              <a:rPr lang="ko-KR" altLang="en-US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 돌파 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(2018)      </a:t>
            </a:r>
            <a:endParaRPr lang="ko-KR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 panose="020B0503020000020004" pitchFamily="50" charset="-127"/>
            </a:endParaRPr>
          </a:p>
        </p:txBody>
      </p:sp>
      <p:sp>
        <p:nvSpPr>
          <p:cNvPr id="187" name="Google Shape;193;p2">
            <a:extLst>
              <a:ext uri="{FF2B5EF4-FFF2-40B4-BE49-F238E27FC236}">
                <a16:creationId xmlns:a16="http://schemas.microsoft.com/office/drawing/2014/main" id="{0704F93B-59CF-5A57-0BFF-86B409E0A3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3724" y="2037885"/>
            <a:ext cx="5028769" cy="443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ko-KR" altLang="en-US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비상 한국어 교재 출간 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/ </a:t>
            </a:r>
            <a:r>
              <a:rPr lang="ko-KR" altLang="en-US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한국어 솔루션 </a:t>
            </a:r>
            <a:r>
              <a:rPr lang="en-US" altLang="ko-KR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KLaSS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 </a:t>
            </a:r>
            <a:r>
              <a:rPr lang="ko-KR" altLang="en-US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론칭 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/ KOICA IBS </a:t>
            </a:r>
            <a:r>
              <a:rPr lang="ko-KR" altLang="en-US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파트너 선정</a:t>
            </a:r>
            <a:endParaRPr lang="en-US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 panose="020B0503020000020004" pitchFamily="50" charset="-127"/>
            </a:endParaRPr>
          </a:p>
          <a:p>
            <a:pPr algn="r">
              <a:lnSpc>
                <a:spcPct val="120000"/>
              </a:lnSpc>
            </a:pP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2020~2022 </a:t>
            </a:r>
            <a:r>
              <a:rPr lang="ko-KR" altLang="en-US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국정도서 초등수학 과목 발행자 선정 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(2019)      </a:t>
            </a:r>
            <a:endParaRPr lang="ko-KR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 panose="020B0503020000020004" pitchFamily="50" charset="-127"/>
            </a:endParaRPr>
          </a:p>
        </p:txBody>
      </p:sp>
      <p:sp>
        <p:nvSpPr>
          <p:cNvPr id="188" name="Google Shape;193;p2">
            <a:extLst>
              <a:ext uri="{FF2B5EF4-FFF2-40B4-BE49-F238E27FC236}">
                <a16:creationId xmlns:a16="http://schemas.microsoft.com/office/drawing/2014/main" id="{0D68D231-295A-327A-3BE9-D18094995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1646" y="1728040"/>
            <a:ext cx="5028769" cy="25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ko-KR" altLang="en-US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한국어 온라인 강의 사이트 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‘</a:t>
            </a:r>
            <a:r>
              <a:rPr lang="ko-KR" altLang="en-US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마스터토픽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‘ </a:t>
            </a:r>
            <a:r>
              <a:rPr lang="ko-KR" altLang="en-US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글로벌 </a:t>
            </a:r>
            <a:r>
              <a:rPr lang="ko-KR" altLang="en-US" sz="1000" b="1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구독제</a:t>
            </a:r>
            <a:r>
              <a:rPr lang="ko-KR" altLang="en-US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 서비스 전환 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(2021)      </a:t>
            </a:r>
            <a:endParaRPr lang="ko-KR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 panose="020B0503020000020004" pitchFamily="50" charset="-127"/>
            </a:endParaRPr>
          </a:p>
        </p:txBody>
      </p:sp>
      <p:cxnSp>
        <p:nvCxnSpPr>
          <p:cNvPr id="189" name="Google Shape;182;p2">
            <a:extLst>
              <a:ext uri="{FF2B5EF4-FFF2-40B4-BE49-F238E27FC236}">
                <a16:creationId xmlns:a16="http://schemas.microsoft.com/office/drawing/2014/main" id="{C33AF0B6-5296-5AF6-C272-DE12800D274A}"/>
              </a:ext>
            </a:extLst>
          </p:cNvPr>
          <p:cNvCxnSpPr>
            <a:cxnSpLocks/>
          </p:cNvCxnSpPr>
          <p:nvPr/>
        </p:nvCxnSpPr>
        <p:spPr bwMode="auto">
          <a:xfrm>
            <a:off x="10299383" y="6271070"/>
            <a:ext cx="0" cy="107950"/>
          </a:xfrm>
          <a:prstGeom prst="straightConnector1">
            <a:avLst/>
          </a:prstGeom>
          <a:noFill/>
          <a:ln w="9525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0" name="Google Shape;182;p2">
            <a:extLst>
              <a:ext uri="{FF2B5EF4-FFF2-40B4-BE49-F238E27FC236}">
                <a16:creationId xmlns:a16="http://schemas.microsoft.com/office/drawing/2014/main" id="{B96AFA1F-FAFF-FFC2-8C0E-129282A19BA4}"/>
              </a:ext>
            </a:extLst>
          </p:cNvPr>
          <p:cNvCxnSpPr>
            <a:cxnSpLocks/>
          </p:cNvCxnSpPr>
          <p:nvPr/>
        </p:nvCxnSpPr>
        <p:spPr bwMode="auto">
          <a:xfrm>
            <a:off x="10735247" y="6268022"/>
            <a:ext cx="0" cy="107950"/>
          </a:xfrm>
          <a:prstGeom prst="straightConnector1">
            <a:avLst/>
          </a:prstGeom>
          <a:noFill/>
          <a:ln w="9525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2" name="Google Shape;202;p2">
            <a:extLst>
              <a:ext uri="{FF2B5EF4-FFF2-40B4-BE49-F238E27FC236}">
                <a16:creationId xmlns:a16="http://schemas.microsoft.com/office/drawing/2014/main" id="{FA5F3A9A-139E-8C35-6256-5F8070B6FF1C}"/>
              </a:ext>
            </a:extLst>
          </p:cNvPr>
          <p:cNvSpPr txBox="1"/>
          <p:nvPr/>
        </p:nvSpPr>
        <p:spPr>
          <a:xfrm>
            <a:off x="10461181" y="6445568"/>
            <a:ext cx="638175" cy="254000"/>
          </a:xfrm>
          <a:prstGeom prst="rect">
            <a:avLst/>
          </a:prstGeom>
          <a:noFill/>
          <a:ln>
            <a:noFill/>
          </a:ln>
        </p:spPr>
        <p:txBody>
          <a:bodyPr spcFirstLastPara="1" lIns="18000" tIns="45700" rIns="18000" bIns="45700">
            <a:spAutoFit/>
          </a:bodyPr>
          <a:lstStyle/>
          <a:p>
            <a:pPr algn="ctr">
              <a:defRPr/>
            </a:pPr>
            <a:r>
              <a:rPr lang="en-US" altLang="ko-KR" sz="1050" dirty="0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2022</a:t>
            </a:r>
            <a:endParaRPr dirty="0"/>
          </a:p>
        </p:txBody>
      </p:sp>
      <p:cxnSp>
        <p:nvCxnSpPr>
          <p:cNvPr id="193" name="Google Shape;201;p2">
            <a:extLst>
              <a:ext uri="{FF2B5EF4-FFF2-40B4-BE49-F238E27FC236}">
                <a16:creationId xmlns:a16="http://schemas.microsoft.com/office/drawing/2014/main" id="{118B85D3-1E8D-A859-B149-17D30476F543}"/>
              </a:ext>
            </a:extLst>
          </p:cNvPr>
          <p:cNvCxnSpPr>
            <a:cxnSpLocks/>
          </p:cNvCxnSpPr>
          <p:nvPr/>
        </p:nvCxnSpPr>
        <p:spPr bwMode="auto">
          <a:xfrm flipV="1">
            <a:off x="10729137" y="2126971"/>
            <a:ext cx="20005" cy="4144099"/>
          </a:xfrm>
          <a:prstGeom prst="straightConnector1">
            <a:avLst/>
          </a:prstGeom>
          <a:noFill/>
          <a:ln w="9525">
            <a:solidFill>
              <a:srgbClr val="595959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" name="Google Shape;193;p2">
            <a:extLst>
              <a:ext uri="{FF2B5EF4-FFF2-40B4-BE49-F238E27FC236}">
                <a16:creationId xmlns:a16="http://schemas.microsoft.com/office/drawing/2014/main" id="{192A8075-B4D3-CE28-DDCA-DC1723AF9C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4367" y="1462405"/>
            <a:ext cx="5028769" cy="25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ko-KR" altLang="en-US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초등 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5~6</a:t>
            </a:r>
            <a:r>
              <a:rPr lang="ko-KR" altLang="en-US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학년 수학 사회 과학 검정 교과서 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6</a:t>
            </a:r>
            <a:r>
              <a:rPr lang="ko-KR" altLang="en-US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종 최종 합격 </a:t>
            </a:r>
            <a:r>
              <a:rPr lang="en-US" altLang="ko-KR" sz="10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(2022)      </a:t>
            </a:r>
            <a:endParaRPr lang="ko-KR" altLang="ko-KR" sz="10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sym typeface="맑은 고딕" panose="020B0503020000020004" pitchFamily="50" charset="-127"/>
            </a:endParaRPr>
          </a:p>
        </p:txBody>
      </p:sp>
      <p:cxnSp>
        <p:nvCxnSpPr>
          <p:cNvPr id="195" name="Google Shape;189;p2">
            <a:extLst>
              <a:ext uri="{FF2B5EF4-FFF2-40B4-BE49-F238E27FC236}">
                <a16:creationId xmlns:a16="http://schemas.microsoft.com/office/drawing/2014/main" id="{DBB98D5F-7468-B887-F9F7-3F99A9917F33}"/>
              </a:ext>
            </a:extLst>
          </p:cNvPr>
          <p:cNvCxnSpPr>
            <a:cxnSpLocks/>
          </p:cNvCxnSpPr>
          <p:nvPr/>
        </p:nvCxnSpPr>
        <p:spPr bwMode="auto">
          <a:xfrm flipV="1">
            <a:off x="755711" y="2128141"/>
            <a:ext cx="9899214" cy="28996"/>
          </a:xfrm>
          <a:prstGeom prst="straightConnector1">
            <a:avLst/>
          </a:prstGeom>
          <a:noFill/>
          <a:ln w="9525">
            <a:solidFill>
              <a:srgbClr val="BFBFBF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9485475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0319156C-6F7A-EAC2-0733-9C0F698F51E0}"/>
              </a:ext>
            </a:extLst>
          </p:cNvPr>
          <p:cNvSpPr/>
          <p:nvPr/>
        </p:nvSpPr>
        <p:spPr>
          <a:xfrm>
            <a:off x="266699" y="1043110"/>
            <a:ext cx="11658759" cy="26699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8D17B85D-B023-E6B1-90F3-A71CC0D46465}"/>
              </a:ext>
            </a:extLst>
          </p:cNvPr>
          <p:cNvSpPr/>
          <p:nvPr/>
        </p:nvSpPr>
        <p:spPr>
          <a:xfrm>
            <a:off x="419435" y="1199912"/>
            <a:ext cx="11334969" cy="238379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ko-KR" altLang="en-US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AB52EE57-989B-8832-DF6E-65A308016E03}"/>
              </a:ext>
            </a:extLst>
          </p:cNvPr>
          <p:cNvSpPr/>
          <p:nvPr/>
        </p:nvSpPr>
        <p:spPr>
          <a:xfrm>
            <a:off x="528617" y="1192919"/>
            <a:ext cx="11091034" cy="480368"/>
          </a:xfrm>
          <a:prstGeom prst="rect">
            <a:avLst/>
          </a:prstGeom>
          <a:solidFill>
            <a:srgbClr val="0070C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latin typeface="+mn-ea"/>
              </a:rPr>
              <a:t>2021 </a:t>
            </a:r>
            <a:r>
              <a:rPr lang="ko-KR" altLang="en-US" b="1" dirty="0" err="1">
                <a:solidFill>
                  <a:schemeClr val="bg1"/>
                </a:solidFill>
                <a:latin typeface="+mn-ea"/>
              </a:rPr>
              <a:t>신남방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 지역 한국어 교원 역량강화 온라인 통합 연수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CBBB745D-B3F3-EC59-2E13-FFBE523F7DD7}"/>
              </a:ext>
            </a:extLst>
          </p:cNvPr>
          <p:cNvSpPr/>
          <p:nvPr/>
        </p:nvSpPr>
        <p:spPr>
          <a:xfrm>
            <a:off x="266699" y="3810017"/>
            <a:ext cx="11658759" cy="26699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46EC5BBD-A7C0-D1AB-FE8E-08E23C34413D}"/>
              </a:ext>
            </a:extLst>
          </p:cNvPr>
          <p:cNvSpPr/>
          <p:nvPr/>
        </p:nvSpPr>
        <p:spPr>
          <a:xfrm>
            <a:off x="528617" y="3959826"/>
            <a:ext cx="11091034" cy="480368"/>
          </a:xfrm>
          <a:prstGeom prst="rect">
            <a:avLst/>
          </a:prstGeom>
          <a:solidFill>
            <a:srgbClr val="0070C0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latin typeface="+mn-ea"/>
              </a:rPr>
              <a:t>2019~2024 KOICA IBS 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프로그램 </a:t>
            </a:r>
            <a:r>
              <a:rPr lang="en-US" altLang="ko-KR" b="1" dirty="0">
                <a:solidFill>
                  <a:schemeClr val="bg1"/>
                </a:solidFill>
                <a:latin typeface="+mn-ea"/>
              </a:rPr>
              <a:t>“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베트남 디지털 한국어 교육 역량 강화사업 진행</a:t>
            </a:r>
            <a:r>
              <a:rPr lang="en-US" altLang="ko-KR" b="1" dirty="0">
                <a:solidFill>
                  <a:schemeClr val="bg1"/>
                </a:solidFill>
                <a:latin typeface="+mn-ea"/>
              </a:rPr>
              <a:t>”</a:t>
            </a:r>
            <a:r>
              <a:rPr lang="ko-KR" altLang="en-US" b="1" dirty="0">
                <a:solidFill>
                  <a:schemeClr val="bg1"/>
                </a:solidFill>
                <a:latin typeface="+mn-ea"/>
              </a:rPr>
              <a:t> 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065533BC-2F91-0D34-A5AD-F6F7CE5AD5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17" y="1779273"/>
            <a:ext cx="2833419" cy="1649727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64C8A436-9358-51FD-FFE7-16EA9FD654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1219" y="1768511"/>
            <a:ext cx="2735618" cy="166048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E55D59F-F1E9-1895-695F-67A1C767B448}"/>
              </a:ext>
            </a:extLst>
          </p:cNvPr>
          <p:cNvSpPr txBox="1"/>
          <p:nvPr/>
        </p:nvSpPr>
        <p:spPr>
          <a:xfrm>
            <a:off x="6288309" y="1795100"/>
            <a:ext cx="533134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b="1" dirty="0"/>
              <a:t>주요 수행 업무</a:t>
            </a:r>
            <a:endParaRPr lang="en-US" altLang="ko-KR" sz="1400" b="1" dirty="0"/>
          </a:p>
          <a:p>
            <a:r>
              <a:rPr lang="ko-KR" altLang="en-US" sz="1400" dirty="0"/>
              <a:t> </a:t>
            </a:r>
            <a:r>
              <a:rPr lang="en-US" altLang="ko-KR" sz="1400" dirty="0"/>
              <a:t>-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신남방지역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국가 한국어 교원 약 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100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여 명 대상 </a:t>
            </a:r>
            <a:endParaRPr lang="en-US" altLang="ko-KR" sz="1400" dirty="0"/>
          </a:p>
          <a:p>
            <a:r>
              <a:rPr lang="en-US" altLang="ko-KR" sz="1400" dirty="0"/>
              <a:t> - </a:t>
            </a:r>
            <a:r>
              <a:rPr lang="ko-KR" altLang="en-US" sz="1400" dirty="0">
                <a:latin typeface="맑은 고딕" panose="020B0503020000020004" pitchFamily="50" charset="-127"/>
              </a:rPr>
              <a:t>쌍방향 실시간 연수 </a:t>
            </a:r>
            <a:r>
              <a:rPr lang="en-US" altLang="ko-KR" sz="1400" dirty="0">
                <a:latin typeface="맑은 고딕" panose="020B0503020000020004" pitchFamily="50" charset="-127"/>
              </a:rPr>
              <a:t>+ </a:t>
            </a:r>
            <a:r>
              <a:rPr lang="ko-KR" altLang="en-US" sz="1400" dirty="0">
                <a:latin typeface="맑은 고딕" panose="020B0503020000020004" pitchFamily="50" charset="-127"/>
              </a:rPr>
              <a:t>콘텐츠 시청 </a:t>
            </a:r>
            <a:r>
              <a:rPr lang="en-US" altLang="ko-KR" sz="1400" dirty="0">
                <a:latin typeface="맑은 고딕" panose="020B0503020000020004" pitchFamily="50" charset="-127"/>
              </a:rPr>
              <a:t>+ </a:t>
            </a:r>
            <a:r>
              <a:rPr lang="ko-KR" altLang="en-US" sz="1400" dirty="0">
                <a:latin typeface="맑은 고딕" panose="020B0503020000020004" pitchFamily="50" charset="-127"/>
              </a:rPr>
              <a:t>과제 제출 및 발표</a:t>
            </a:r>
            <a:r>
              <a:rPr lang="en-US" altLang="ko-KR" sz="1400" dirty="0">
                <a:latin typeface="맑은 고딕" panose="020B0503020000020004" pitchFamily="50" charset="-127"/>
              </a:rPr>
              <a:t>, </a:t>
            </a:r>
          </a:p>
          <a:p>
            <a:r>
              <a:rPr lang="en-US" altLang="ko-KR" sz="1400" dirty="0">
                <a:latin typeface="맑은 고딕" panose="020B0503020000020004" pitchFamily="50" charset="-127"/>
              </a:rPr>
              <a:t>   </a:t>
            </a:r>
            <a:r>
              <a:rPr lang="ko-KR" altLang="en-US" sz="1400" dirty="0">
                <a:latin typeface="맑은 고딕" panose="020B0503020000020004" pitchFamily="50" charset="-127"/>
              </a:rPr>
              <a:t>교수진 피드백 및 토론 등 온라인 통합 연수과정 진행</a:t>
            </a:r>
            <a:endParaRPr lang="en-US" altLang="ko-KR" sz="1400" dirty="0"/>
          </a:p>
          <a:p>
            <a:r>
              <a:rPr lang="en-US" altLang="ko-KR" sz="1400" dirty="0"/>
              <a:t> -  </a:t>
            </a:r>
            <a:r>
              <a:rPr lang="ko-KR" altLang="en-US" sz="1400" dirty="0"/>
              <a:t>약 </a:t>
            </a:r>
            <a:r>
              <a:rPr lang="en-US" altLang="ko-KR" sz="1400" dirty="0"/>
              <a:t>1.5</a:t>
            </a:r>
            <a:r>
              <a:rPr lang="ko-KR" altLang="en-US" sz="1400" dirty="0"/>
              <a:t>억 원 규모</a:t>
            </a:r>
            <a:endParaRPr lang="en-US" altLang="ko-KR" sz="1400" dirty="0"/>
          </a:p>
          <a:p>
            <a:endParaRPr lang="en-US" altLang="ko-K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200" b="1" dirty="0"/>
              <a:t>발주처</a:t>
            </a:r>
            <a:r>
              <a:rPr lang="ko-KR" altLang="en-US" sz="1200" dirty="0"/>
              <a:t> </a:t>
            </a:r>
            <a:r>
              <a:rPr lang="en-US" altLang="ko-KR" sz="1200" dirty="0"/>
              <a:t>–</a:t>
            </a:r>
            <a:r>
              <a:rPr lang="ko-KR" altLang="en-US" sz="1200" dirty="0"/>
              <a:t> 교육부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200" b="1" dirty="0"/>
              <a:t>협력 기관 </a:t>
            </a:r>
            <a:r>
              <a:rPr lang="en-US" altLang="ko-KR" sz="1200" dirty="0"/>
              <a:t>–</a:t>
            </a:r>
            <a:r>
              <a:rPr lang="ko-KR" altLang="en-US" sz="1200" dirty="0"/>
              <a:t> </a:t>
            </a:r>
            <a:r>
              <a:rPr lang="ko-KR" altLang="en-US" sz="1200" dirty="0" err="1"/>
              <a:t>호치민시</a:t>
            </a:r>
            <a:r>
              <a:rPr lang="ko-KR" altLang="en-US" sz="1200" dirty="0"/>
              <a:t> 한국교육원 주관 </a:t>
            </a:r>
            <a:endParaRPr lang="en-US" altLang="ko-KR" sz="1200" dirty="0"/>
          </a:p>
        </p:txBody>
      </p:sp>
      <p:pic>
        <p:nvPicPr>
          <p:cNvPr id="11" name="_x172393672">
            <a:extLst>
              <a:ext uri="{FF2B5EF4-FFF2-40B4-BE49-F238E27FC236}">
                <a16:creationId xmlns:a16="http://schemas.microsoft.com/office/drawing/2014/main" id="{326124CA-0572-C367-E33B-BB0CC21691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16" y="4537192"/>
            <a:ext cx="2833419" cy="1651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_x560708008">
            <a:extLst>
              <a:ext uri="{FF2B5EF4-FFF2-40B4-BE49-F238E27FC236}">
                <a16:creationId xmlns:a16="http://schemas.microsoft.com/office/drawing/2014/main" id="{8ED7F54C-BAF9-912E-0933-BE49A4BAB0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219" y="4537192"/>
            <a:ext cx="2735618" cy="1651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텍스트 개체 틀 1">
            <a:extLst>
              <a:ext uri="{FF2B5EF4-FFF2-40B4-BE49-F238E27FC236}">
                <a16:creationId xmlns:a16="http://schemas.microsoft.com/office/drawing/2014/main" id="{937D0F37-496F-65EB-E3DB-4B0E9256CE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699" y="143090"/>
            <a:ext cx="10465956" cy="765260"/>
          </a:xfrm>
        </p:spPr>
        <p:txBody>
          <a:bodyPr>
            <a:noAutofit/>
          </a:bodyPr>
          <a:lstStyle/>
          <a:p>
            <a:r>
              <a:rPr lang="en-US" altLang="ko-KR" b="1" dirty="0"/>
              <a:t>[</a:t>
            </a:r>
            <a:r>
              <a:rPr lang="ko-KR" altLang="en-US" b="1" dirty="0"/>
              <a:t>참고</a:t>
            </a:r>
            <a:r>
              <a:rPr lang="en-US" altLang="ko-KR" b="1" dirty="0"/>
              <a:t>] </a:t>
            </a:r>
            <a:r>
              <a:rPr lang="ko-KR" altLang="en-US" b="1" dirty="0"/>
              <a:t>한국어교육사업 주요 레퍼런스 </a:t>
            </a:r>
            <a:r>
              <a:rPr lang="en-US" altLang="ko-KR" sz="1800" b="1" dirty="0"/>
              <a:t>(2021</a:t>
            </a:r>
            <a:r>
              <a:rPr lang="ko-KR" altLang="en-US" sz="1800" b="1" dirty="0"/>
              <a:t>년 국책사업 수주 </a:t>
            </a:r>
            <a:r>
              <a:rPr lang="en-US" altLang="ko-KR" sz="1800" b="1" dirty="0"/>
              <a:t>/ 2019~2024 IBS)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972970E-16F5-62D3-B26A-C50FB072D530}"/>
              </a:ext>
            </a:extLst>
          </p:cNvPr>
          <p:cNvSpPr txBox="1"/>
          <p:nvPr/>
        </p:nvSpPr>
        <p:spPr>
          <a:xfrm>
            <a:off x="6288309" y="4537192"/>
            <a:ext cx="533134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b="1" dirty="0"/>
              <a:t>주요 수행 업무</a:t>
            </a:r>
            <a:endParaRPr lang="en-US" altLang="ko-KR" sz="1400" b="1" dirty="0"/>
          </a:p>
          <a:p>
            <a:r>
              <a:rPr lang="ko-KR" altLang="en-US" sz="1400" dirty="0"/>
              <a:t> </a:t>
            </a:r>
            <a:r>
              <a:rPr lang="en-US" altLang="ko-KR" sz="1400" dirty="0"/>
              <a:t>-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한국어 교육을 바탕으로 취약계층의 취업 기회 확대 </a:t>
            </a:r>
            <a:endParaRPr lang="en-US" altLang="ko-KR" sz="1400" dirty="0"/>
          </a:p>
          <a:p>
            <a:r>
              <a:rPr lang="en-US" altLang="ko-KR" sz="1400" dirty="0"/>
              <a:t> - </a:t>
            </a:r>
            <a:r>
              <a:rPr lang="ko-KR" altLang="en-US" sz="1400" dirty="0"/>
              <a:t>삶의 질 개선의 확산</a:t>
            </a:r>
            <a:r>
              <a:rPr lang="en-US" altLang="ko-KR" sz="1400" dirty="0"/>
              <a:t>, </a:t>
            </a:r>
            <a:r>
              <a:rPr lang="ko-KR" altLang="en-US" sz="1400" dirty="0"/>
              <a:t>환류의 교육</a:t>
            </a:r>
            <a:r>
              <a:rPr lang="en-US" altLang="ko-KR" sz="1400" dirty="0"/>
              <a:t>-</a:t>
            </a:r>
            <a:r>
              <a:rPr lang="ko-KR" altLang="en-US" sz="1400" dirty="0"/>
              <a:t>취업 선순환 구조를 지원</a:t>
            </a:r>
            <a:r>
              <a:rPr lang="en-US" altLang="ko-KR" sz="1400" dirty="0">
                <a:latin typeface="맑은 고딕" panose="020B0503020000020004" pitchFamily="50" charset="-127"/>
              </a:rPr>
              <a:t> </a:t>
            </a:r>
          </a:p>
          <a:p>
            <a:r>
              <a:rPr lang="en-US" altLang="ko-KR" sz="1400" dirty="0">
                <a:latin typeface="맑은 고딕" panose="020B0503020000020004" pitchFamily="50" charset="-127"/>
              </a:rPr>
              <a:t> - </a:t>
            </a:r>
            <a:r>
              <a:rPr lang="ko-KR" altLang="en-US" sz="1400" dirty="0">
                <a:latin typeface="맑은 고딕" panose="020B0503020000020004" pitchFamily="50" charset="-127"/>
              </a:rPr>
              <a:t>온</a:t>
            </a:r>
            <a:r>
              <a:rPr lang="en-US" altLang="ko-KR" sz="1400" dirty="0">
                <a:latin typeface="맑은 고딕" panose="020B0503020000020004" pitchFamily="50" charset="-127"/>
              </a:rPr>
              <a:t>/</a:t>
            </a:r>
            <a:r>
              <a:rPr lang="ko-KR" altLang="en-US" sz="1400" dirty="0">
                <a:latin typeface="맑은 고딕" panose="020B0503020000020004" pitchFamily="50" charset="-127"/>
              </a:rPr>
              <a:t>오프라인 한국어교육 서비스 제공 </a:t>
            </a:r>
            <a:r>
              <a:rPr lang="en-US" altLang="ko-KR" sz="1400" dirty="0">
                <a:latin typeface="맑은 고딕" panose="020B0503020000020004" pitchFamily="50" charset="-127"/>
              </a:rPr>
              <a:t>/ </a:t>
            </a:r>
            <a:r>
              <a:rPr lang="ko-KR" altLang="en-US" sz="1400" dirty="0">
                <a:latin typeface="맑은 고딕" panose="020B0503020000020004" pitchFamily="50" charset="-127"/>
              </a:rPr>
              <a:t>인적자원 교류 증대</a:t>
            </a:r>
            <a:r>
              <a:rPr lang="en-US" altLang="ko-KR" sz="1400" dirty="0">
                <a:latin typeface="맑은 고딕" panose="020B0503020000020004" pitchFamily="50" charset="-127"/>
              </a:rPr>
              <a:t>  </a:t>
            </a:r>
            <a:endParaRPr lang="en-US" altLang="ko-KR" sz="1400" dirty="0"/>
          </a:p>
          <a:p>
            <a:r>
              <a:rPr lang="en-US" altLang="ko-KR" sz="1400" dirty="0"/>
              <a:t> -  </a:t>
            </a:r>
            <a:r>
              <a:rPr lang="ko-KR" altLang="en-US" sz="1400" dirty="0"/>
              <a:t>약 </a:t>
            </a:r>
            <a:r>
              <a:rPr lang="en-US" altLang="ko-KR" sz="1400" dirty="0"/>
              <a:t>40</a:t>
            </a:r>
            <a:r>
              <a:rPr lang="ko-KR" altLang="en-US" sz="1400" dirty="0"/>
              <a:t>억 원 규모</a:t>
            </a:r>
            <a:endParaRPr lang="en-US" altLang="ko-KR" sz="1400" dirty="0"/>
          </a:p>
          <a:p>
            <a:endParaRPr lang="en-US" altLang="ko-K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200" b="1" dirty="0"/>
              <a:t>발주처</a:t>
            </a:r>
            <a:r>
              <a:rPr lang="ko-KR" altLang="en-US" sz="1200" dirty="0"/>
              <a:t> </a:t>
            </a:r>
            <a:r>
              <a:rPr lang="en-US" altLang="ko-KR" sz="1200" dirty="0"/>
              <a:t>–</a:t>
            </a:r>
            <a:r>
              <a:rPr lang="ko-KR" altLang="en-US" sz="1200" dirty="0"/>
              <a:t> </a:t>
            </a:r>
            <a:r>
              <a:rPr lang="en-US" altLang="ko-KR" sz="1200" dirty="0"/>
              <a:t>KOICA (</a:t>
            </a:r>
            <a:r>
              <a:rPr lang="ko-KR" altLang="en-US" sz="1200" dirty="0"/>
              <a:t>한국국제협력단</a:t>
            </a:r>
            <a:r>
              <a:rPr lang="en-US" altLang="ko-KR" sz="1200" dirty="0"/>
              <a:t>)</a:t>
            </a:r>
            <a:endParaRPr lang="ko-KR" alt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200" b="1" dirty="0"/>
              <a:t>약정 파트너 기관 </a:t>
            </a:r>
            <a:r>
              <a:rPr lang="en-US" altLang="ko-KR" sz="1200" dirty="0"/>
              <a:t>–</a:t>
            </a:r>
            <a:r>
              <a:rPr lang="ko-KR" altLang="en-US" sz="1200" dirty="0"/>
              <a:t> 비상 베트남 법인 </a:t>
            </a:r>
            <a:endParaRPr lang="en-US" altLang="ko-KR" sz="1200" dirty="0"/>
          </a:p>
        </p:txBody>
      </p:sp>
    </p:spTree>
    <p:extLst>
      <p:ext uri="{BB962C8B-B14F-4D97-AF65-F5344CB8AC3E}">
        <p14:creationId xmlns:p14="http://schemas.microsoft.com/office/powerpoint/2010/main" val="39329697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A026408-87F4-4BD6-9E80-3DFD0DA31408}"/>
              </a:ext>
            </a:extLst>
          </p:cNvPr>
          <p:cNvSpPr txBox="1"/>
          <p:nvPr/>
        </p:nvSpPr>
        <p:spPr>
          <a:xfrm>
            <a:off x="420050" y="3075063"/>
            <a:ext cx="6832935" cy="707874"/>
          </a:xfrm>
          <a:prstGeom prst="rect">
            <a:avLst/>
          </a:prstGeom>
          <a:noFill/>
        </p:spPr>
        <p:txBody>
          <a:bodyPr wrap="square" lIns="91428" tIns="45714" rIns="91428" bIns="45714" rtlCol="0" anchor="t">
            <a:spAutoFit/>
          </a:bodyPr>
          <a:lstStyle/>
          <a:p>
            <a:r>
              <a:rPr lang="ko-KR" altLang="en-US" sz="4000" b="1" spc="-15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감사합니다</a:t>
            </a:r>
            <a:r>
              <a:rPr lang="en-US" altLang="ko-KR" sz="4000" b="1" spc="-15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99596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9">
            <a:extLst>
              <a:ext uri="{FF2B5EF4-FFF2-40B4-BE49-F238E27FC236}">
                <a16:creationId xmlns:a16="http://schemas.microsoft.com/office/drawing/2014/main" id="{88DA7482-EC77-D10F-297F-89F7AF051A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699" y="239252"/>
            <a:ext cx="9369895" cy="533400"/>
          </a:xfrm>
        </p:spPr>
        <p:txBody>
          <a:bodyPr/>
          <a:lstStyle/>
          <a:p>
            <a:r>
              <a:rPr lang="en-US" altLang="ko-KR" b="1" dirty="0">
                <a:latin typeface="+mn-lt"/>
              </a:rPr>
              <a:t>2. </a:t>
            </a:r>
            <a:r>
              <a:rPr lang="ko-KR" altLang="en-US" b="1" dirty="0">
                <a:latin typeface="+mn-lt"/>
              </a:rPr>
              <a:t>비상교육 주요 사업 </a:t>
            </a:r>
            <a:r>
              <a:rPr lang="en-US" altLang="ko-KR" b="1" dirty="0">
                <a:latin typeface="+mn-lt"/>
              </a:rPr>
              <a:t>(</a:t>
            </a:r>
            <a:r>
              <a:rPr lang="ko-KR" altLang="en-US" b="1" dirty="0">
                <a:latin typeface="+mn-lt"/>
              </a:rPr>
              <a:t>업력 </a:t>
            </a:r>
            <a:r>
              <a:rPr lang="en-US" altLang="ko-KR" b="1" dirty="0">
                <a:latin typeface="+mn-lt"/>
              </a:rPr>
              <a:t>25</a:t>
            </a:r>
            <a:r>
              <a:rPr lang="ko-KR" altLang="en-US" b="1" dirty="0">
                <a:latin typeface="+mn-lt"/>
              </a:rPr>
              <a:t>년 이상의 교육업계 중견기업</a:t>
            </a:r>
            <a:r>
              <a:rPr lang="en-US" altLang="ko-KR" b="1" dirty="0">
                <a:latin typeface="+mn-lt"/>
              </a:rPr>
              <a:t>)</a:t>
            </a:r>
          </a:p>
        </p:txBody>
      </p:sp>
      <p:pic>
        <p:nvPicPr>
          <p:cNvPr id="2" name="그림 8">
            <a:extLst>
              <a:ext uri="{FF2B5EF4-FFF2-40B4-BE49-F238E27FC236}">
                <a16:creationId xmlns:a16="http://schemas.microsoft.com/office/drawing/2014/main" id="{14C7B5DA-41F0-4244-133D-0AD915AA3B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2649" y="1039521"/>
            <a:ext cx="392112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그림 10">
            <a:extLst>
              <a:ext uri="{FF2B5EF4-FFF2-40B4-BE49-F238E27FC236}">
                <a16:creationId xmlns:a16="http://schemas.microsoft.com/office/drawing/2014/main" id="{3CA8498D-A78A-9BD6-B19D-23D39729FB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3774" y="2353177"/>
            <a:ext cx="4191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그림 12">
            <a:extLst>
              <a:ext uri="{FF2B5EF4-FFF2-40B4-BE49-F238E27FC236}">
                <a16:creationId xmlns:a16="http://schemas.microsoft.com/office/drawing/2014/main" id="{218B2DA8-D40D-AA37-00E6-0B5BCB3565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668" y="2430965"/>
            <a:ext cx="3651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그림 14">
            <a:extLst>
              <a:ext uri="{FF2B5EF4-FFF2-40B4-BE49-F238E27FC236}">
                <a16:creationId xmlns:a16="http://schemas.microsoft.com/office/drawing/2014/main" id="{58DB8877-5903-76C2-DD75-3419DB46B9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3443" y="2392865"/>
            <a:ext cx="390525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그림 18">
            <a:extLst>
              <a:ext uri="{FF2B5EF4-FFF2-40B4-BE49-F238E27FC236}">
                <a16:creationId xmlns:a16="http://schemas.microsoft.com/office/drawing/2014/main" id="{DB9C36FA-9F9D-D96E-061A-D3818F841D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262" y="3780340"/>
            <a:ext cx="4921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그림 20">
            <a:extLst>
              <a:ext uri="{FF2B5EF4-FFF2-40B4-BE49-F238E27FC236}">
                <a16:creationId xmlns:a16="http://schemas.microsoft.com/office/drawing/2014/main" id="{1240A935-5821-1324-17D5-280D0A9EA0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1055" y="3738937"/>
            <a:ext cx="4953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그림 22">
            <a:extLst>
              <a:ext uri="{FF2B5EF4-FFF2-40B4-BE49-F238E27FC236}">
                <a16:creationId xmlns:a16="http://schemas.microsoft.com/office/drawing/2014/main" id="{2416F348-F468-F61B-2B29-082FEF4D6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806" y="5223504"/>
            <a:ext cx="42703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그림 24">
            <a:extLst>
              <a:ext uri="{FF2B5EF4-FFF2-40B4-BE49-F238E27FC236}">
                <a16:creationId xmlns:a16="http://schemas.microsoft.com/office/drawing/2014/main" id="{2E811AB0-F32B-6939-E37C-97FAE4F4BF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712" y="5255254"/>
            <a:ext cx="42703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26">
            <a:extLst>
              <a:ext uri="{FF2B5EF4-FFF2-40B4-BE49-F238E27FC236}">
                <a16:creationId xmlns:a16="http://schemas.microsoft.com/office/drawing/2014/main" id="{5002E9F2-6F8E-2F6D-87F9-9D6F4F8C63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2180" y="5328279"/>
            <a:ext cx="2730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그림 30">
            <a:extLst>
              <a:ext uri="{FF2B5EF4-FFF2-40B4-BE49-F238E27FC236}">
                <a16:creationId xmlns:a16="http://schemas.microsoft.com/office/drawing/2014/main" id="{83C16845-FC87-EBF4-0B0F-0A201761F8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312" y="3824790"/>
            <a:ext cx="477837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사각형: 둥근 모서리 31">
            <a:extLst>
              <a:ext uri="{FF2B5EF4-FFF2-40B4-BE49-F238E27FC236}">
                <a16:creationId xmlns:a16="http://schemas.microsoft.com/office/drawing/2014/main" id="{10A94DC3-5631-8ECC-3D97-F9AA9546CD3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58596" y="1491972"/>
            <a:ext cx="2520000" cy="299579"/>
          </a:xfrm>
          <a:prstGeom prst="roundRect">
            <a:avLst>
              <a:gd name="adj" fmla="val 50000"/>
            </a:avLst>
          </a:prstGeom>
          <a:solidFill>
            <a:srgbClr val="FF85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latinLnBrk="1" hangingPunct="1"/>
            <a:r>
              <a:rPr kumimoji="1" lang="ko-KR" altLang="en-US" sz="1200" b="1" dirty="0">
                <a:solidFill>
                  <a:schemeClr val="bg1"/>
                </a:solidFill>
                <a:latin typeface="+mn-lt"/>
                <a:ea typeface="한컴 고딕" panose="02000500000000000000" pitchFamily="2" charset="-127"/>
              </a:rPr>
              <a:t>비상교재</a:t>
            </a:r>
          </a:p>
        </p:txBody>
      </p:sp>
      <p:sp>
        <p:nvSpPr>
          <p:cNvPr id="15" name="사각형: 둥근 모서리 31">
            <a:extLst>
              <a:ext uri="{FF2B5EF4-FFF2-40B4-BE49-F238E27FC236}">
                <a16:creationId xmlns:a16="http://schemas.microsoft.com/office/drawing/2014/main" id="{635C2734-5D08-426E-FD9F-99827FC73DF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53817" y="2892381"/>
            <a:ext cx="2520000" cy="283717"/>
          </a:xfrm>
          <a:prstGeom prst="roundRect">
            <a:avLst>
              <a:gd name="adj" fmla="val 50000"/>
            </a:avLst>
          </a:prstGeom>
          <a:solidFill>
            <a:srgbClr val="FF85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latinLnBrk="1" hangingPunct="1"/>
            <a:r>
              <a:rPr kumimoji="1" lang="ko-KR" altLang="en-US" sz="1200" b="1">
                <a:solidFill>
                  <a:schemeClr val="bg1"/>
                </a:solidFill>
                <a:latin typeface="+mn-lt"/>
                <a:ea typeface="한컴 고딕" panose="02000500000000000000" pitchFamily="2" charset="-127"/>
              </a:rPr>
              <a:t>학원사업</a:t>
            </a:r>
          </a:p>
        </p:txBody>
      </p:sp>
      <p:sp>
        <p:nvSpPr>
          <p:cNvPr id="16" name="사각형: 둥근 모서리 31">
            <a:extLst>
              <a:ext uri="{FF2B5EF4-FFF2-40B4-BE49-F238E27FC236}">
                <a16:creationId xmlns:a16="http://schemas.microsoft.com/office/drawing/2014/main" id="{BCA0916A-32EA-B8A3-C92E-0AB5EABE0B1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60175" y="4319254"/>
            <a:ext cx="2520000" cy="341873"/>
          </a:xfrm>
          <a:prstGeom prst="roundRect">
            <a:avLst>
              <a:gd name="adj" fmla="val 50000"/>
            </a:avLst>
          </a:prstGeom>
          <a:solidFill>
            <a:srgbClr val="FF85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latinLnBrk="1" hangingPunct="1"/>
            <a:r>
              <a:rPr kumimoji="1" lang="ko-KR" altLang="en-US" sz="1200" b="1" dirty="0">
                <a:solidFill>
                  <a:schemeClr val="bg1"/>
                </a:solidFill>
                <a:latin typeface="+mn-lt"/>
                <a:ea typeface="한컴 고딕" panose="02000500000000000000" pitchFamily="2" charset="-127"/>
              </a:rPr>
              <a:t>학부모교육</a:t>
            </a:r>
          </a:p>
        </p:txBody>
      </p:sp>
      <p:sp>
        <p:nvSpPr>
          <p:cNvPr id="17" name="사각형: 둥근 모서리 31">
            <a:extLst>
              <a:ext uri="{FF2B5EF4-FFF2-40B4-BE49-F238E27FC236}">
                <a16:creationId xmlns:a16="http://schemas.microsoft.com/office/drawing/2014/main" id="{30581DED-25A8-801C-E3BA-43FDEFAC101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60181" y="5750554"/>
            <a:ext cx="2520000" cy="361256"/>
          </a:xfrm>
          <a:prstGeom prst="roundRect">
            <a:avLst>
              <a:gd name="adj" fmla="val 50000"/>
            </a:avLst>
          </a:prstGeom>
          <a:solidFill>
            <a:srgbClr val="FF85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latinLnBrk="1" hangingPunct="1"/>
            <a:r>
              <a:rPr kumimoji="1" lang="ko-KR" altLang="en-US" sz="1200" b="1">
                <a:solidFill>
                  <a:schemeClr val="bg1"/>
                </a:solidFill>
                <a:latin typeface="+mn-lt"/>
                <a:ea typeface="한컴 고딕" panose="02000500000000000000" pitchFamily="2" charset="-127"/>
              </a:rPr>
              <a:t>유아교육</a:t>
            </a:r>
          </a:p>
        </p:txBody>
      </p:sp>
      <p:sp>
        <p:nvSpPr>
          <p:cNvPr id="18" name="사각형: 둥근 모서리 31">
            <a:extLst>
              <a:ext uri="{FF2B5EF4-FFF2-40B4-BE49-F238E27FC236}">
                <a16:creationId xmlns:a16="http://schemas.microsoft.com/office/drawing/2014/main" id="{B14B7181-D154-0C40-E9F8-32103DD3818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95230" y="1484814"/>
            <a:ext cx="2520000" cy="313894"/>
          </a:xfrm>
          <a:prstGeom prst="roundRect">
            <a:avLst>
              <a:gd name="adj" fmla="val 50000"/>
            </a:avLst>
          </a:prstGeom>
          <a:solidFill>
            <a:srgbClr val="25A6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latinLnBrk="1" hangingPunct="1"/>
            <a:r>
              <a:rPr kumimoji="1" lang="ko-KR" altLang="en-US" sz="1200" b="1" dirty="0">
                <a:solidFill>
                  <a:schemeClr val="bg1"/>
                </a:solidFill>
                <a:latin typeface="+mn-lt"/>
                <a:ea typeface="한컴 고딕" panose="02000500000000000000" pitchFamily="2" charset="-127"/>
              </a:rPr>
              <a:t>비상교과서</a:t>
            </a:r>
          </a:p>
        </p:txBody>
      </p:sp>
      <p:sp>
        <p:nvSpPr>
          <p:cNvPr id="54" name="사각형: 둥근 모서리 31">
            <a:extLst>
              <a:ext uri="{FF2B5EF4-FFF2-40B4-BE49-F238E27FC236}">
                <a16:creationId xmlns:a16="http://schemas.microsoft.com/office/drawing/2014/main" id="{D1EBFB44-7F3F-AE4C-D1F7-94396AAE23F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95230" y="2883463"/>
            <a:ext cx="2520000" cy="301553"/>
          </a:xfrm>
          <a:prstGeom prst="roundRect">
            <a:avLst>
              <a:gd name="adj" fmla="val 50000"/>
            </a:avLst>
          </a:prstGeom>
          <a:solidFill>
            <a:srgbClr val="25A6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latinLnBrk="1" hangingPunct="1"/>
            <a:r>
              <a:rPr kumimoji="1" lang="en-US" altLang="ko-KR" sz="1200" b="1">
                <a:solidFill>
                  <a:schemeClr val="bg1"/>
                </a:solidFill>
                <a:latin typeface="+mn-lt"/>
                <a:ea typeface="한컴 고딕" panose="02000500000000000000" pitchFamily="2" charset="-127"/>
              </a:rPr>
              <a:t>Visang </a:t>
            </a:r>
            <a:r>
              <a:rPr kumimoji="1" lang="ko-KR" altLang="en-US" sz="1200" b="1">
                <a:solidFill>
                  <a:schemeClr val="bg1"/>
                </a:solidFill>
                <a:latin typeface="+mn-lt"/>
                <a:ea typeface="한컴 고딕" panose="02000500000000000000" pitchFamily="2" charset="-127"/>
              </a:rPr>
              <a:t>모의고사</a:t>
            </a:r>
          </a:p>
        </p:txBody>
      </p:sp>
      <p:sp>
        <p:nvSpPr>
          <p:cNvPr id="55" name="사각형: 둥근 모서리 31">
            <a:extLst>
              <a:ext uri="{FF2B5EF4-FFF2-40B4-BE49-F238E27FC236}">
                <a16:creationId xmlns:a16="http://schemas.microsoft.com/office/drawing/2014/main" id="{F10235CB-75BC-2A9A-7486-A70D257894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95230" y="4309436"/>
            <a:ext cx="2520000" cy="361508"/>
          </a:xfrm>
          <a:prstGeom prst="roundRect">
            <a:avLst>
              <a:gd name="adj" fmla="val 50000"/>
            </a:avLst>
          </a:prstGeom>
          <a:solidFill>
            <a:srgbClr val="25A6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latinLnBrk="1" hangingPunct="1"/>
            <a:r>
              <a:rPr kumimoji="1" lang="ko-KR" altLang="en-US" sz="1200" b="1">
                <a:solidFill>
                  <a:schemeClr val="bg1"/>
                </a:solidFill>
                <a:latin typeface="+mn-lt"/>
                <a:ea typeface="한컴 고딕" panose="02000500000000000000" pitchFamily="2" charset="-127"/>
              </a:rPr>
              <a:t>교육플랫폼</a:t>
            </a:r>
          </a:p>
        </p:txBody>
      </p:sp>
      <p:sp>
        <p:nvSpPr>
          <p:cNvPr id="56" name="사각형: 둥근 모서리 31">
            <a:extLst>
              <a:ext uri="{FF2B5EF4-FFF2-40B4-BE49-F238E27FC236}">
                <a16:creationId xmlns:a16="http://schemas.microsoft.com/office/drawing/2014/main" id="{120FF1D3-BAEA-8493-F5C0-53B15D2283D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95230" y="5761005"/>
            <a:ext cx="2520000" cy="340354"/>
          </a:xfrm>
          <a:prstGeom prst="roundRect">
            <a:avLst>
              <a:gd name="adj" fmla="val 50000"/>
            </a:avLst>
          </a:prstGeom>
          <a:solidFill>
            <a:srgbClr val="25A6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latinLnBrk="1" hangingPunct="1"/>
            <a:r>
              <a:rPr kumimoji="1" lang="ko-KR" altLang="en-US" sz="1200" b="1">
                <a:solidFill>
                  <a:schemeClr val="bg1"/>
                </a:solidFill>
                <a:latin typeface="+mn-lt"/>
                <a:ea typeface="한컴 고딕" panose="02000500000000000000" pitchFamily="2" charset="-127"/>
              </a:rPr>
              <a:t>영어교육</a:t>
            </a:r>
          </a:p>
        </p:txBody>
      </p:sp>
      <p:sp>
        <p:nvSpPr>
          <p:cNvPr id="57" name="사각형: 둥근 모서리 31">
            <a:extLst>
              <a:ext uri="{FF2B5EF4-FFF2-40B4-BE49-F238E27FC236}">
                <a16:creationId xmlns:a16="http://schemas.microsoft.com/office/drawing/2014/main" id="{B3272035-03A8-04E2-D96B-A3BDF6A7B70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68705" y="1491972"/>
            <a:ext cx="2520000" cy="299579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lIns="36000" tIns="36000" rIns="36000" bIns="360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latinLnBrk="1" hangingPunct="1">
              <a:defRPr/>
            </a:pPr>
            <a:r>
              <a:rPr kumimoji="1" lang="ko-KR" altLang="en-US" sz="1200" b="1" dirty="0">
                <a:solidFill>
                  <a:schemeClr val="bg1"/>
                </a:solidFill>
                <a:latin typeface="+mn-lt"/>
                <a:ea typeface="한컴 고딕" panose="02000500000000000000" pitchFamily="2" charset="-127"/>
              </a:rPr>
              <a:t>온라인교육</a:t>
            </a:r>
            <a:endParaRPr kumimoji="1" lang="en-US" altLang="ko-KR" sz="1200" b="1" dirty="0">
              <a:solidFill>
                <a:schemeClr val="bg1"/>
              </a:solidFill>
              <a:latin typeface="+mn-lt"/>
              <a:ea typeface="한컴 고딕" panose="02000500000000000000" pitchFamily="2" charset="-127"/>
            </a:endParaRPr>
          </a:p>
        </p:txBody>
      </p:sp>
      <p:sp>
        <p:nvSpPr>
          <p:cNvPr id="102" name="사각형: 둥근 모서리 31">
            <a:extLst>
              <a:ext uri="{FF2B5EF4-FFF2-40B4-BE49-F238E27FC236}">
                <a16:creationId xmlns:a16="http://schemas.microsoft.com/office/drawing/2014/main" id="{ED99CDFD-7D41-899A-0EFF-E21F788AD0B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68705" y="2873876"/>
            <a:ext cx="2520000" cy="320726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lIns="36000" tIns="36000" rIns="36000" bIns="360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latinLnBrk="1" hangingPunct="1">
              <a:defRPr/>
            </a:pPr>
            <a:r>
              <a:rPr kumimoji="1" lang="ko-KR" altLang="en-US" sz="1200" b="1" dirty="0">
                <a:solidFill>
                  <a:schemeClr val="bg1"/>
                </a:solidFill>
                <a:latin typeface="+mn-lt"/>
                <a:ea typeface="한컴 고딕" panose="02000500000000000000" pitchFamily="2" charset="-127"/>
              </a:rPr>
              <a:t>강사교육</a:t>
            </a:r>
            <a:endParaRPr kumimoji="1" lang="en-US" altLang="ko-KR" sz="1200" b="1" dirty="0">
              <a:solidFill>
                <a:schemeClr val="bg1"/>
              </a:solidFill>
              <a:latin typeface="+mn-lt"/>
              <a:ea typeface="한컴 고딕" panose="02000500000000000000" pitchFamily="2" charset="-127"/>
            </a:endParaRPr>
          </a:p>
        </p:txBody>
      </p:sp>
      <p:sp>
        <p:nvSpPr>
          <p:cNvPr id="107" name="사각형: 둥근 모서리 31">
            <a:extLst>
              <a:ext uri="{FF2B5EF4-FFF2-40B4-BE49-F238E27FC236}">
                <a16:creationId xmlns:a16="http://schemas.microsoft.com/office/drawing/2014/main" id="{88E9A4CC-D2EE-3D78-81AD-FD67E64D3B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68705" y="4311358"/>
            <a:ext cx="2520000" cy="357665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lIns="36000" tIns="36000" rIns="36000" bIns="360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latinLnBrk="1" hangingPunct="1">
              <a:defRPr/>
            </a:pPr>
            <a:r>
              <a:rPr kumimoji="1" lang="ko-KR" altLang="en-US" sz="1200" b="1" dirty="0">
                <a:solidFill>
                  <a:schemeClr val="bg1"/>
                </a:solidFill>
                <a:latin typeface="+mn-lt"/>
                <a:ea typeface="한컴 고딕" panose="02000500000000000000" pitchFamily="2" charset="-127"/>
              </a:rPr>
              <a:t>한국어교육</a:t>
            </a:r>
            <a:endParaRPr kumimoji="1" lang="en-US" altLang="ko-KR" sz="1200" b="1" dirty="0">
              <a:solidFill>
                <a:schemeClr val="bg1"/>
              </a:solidFill>
              <a:latin typeface="+mn-lt"/>
              <a:ea typeface="한컴 고딕" panose="02000500000000000000" pitchFamily="2" charset="-127"/>
            </a:endParaRPr>
          </a:p>
        </p:txBody>
      </p:sp>
      <p:sp>
        <p:nvSpPr>
          <p:cNvPr id="108" name="사각형: 둥근 모서리 31">
            <a:extLst>
              <a:ext uri="{FF2B5EF4-FFF2-40B4-BE49-F238E27FC236}">
                <a16:creationId xmlns:a16="http://schemas.microsoft.com/office/drawing/2014/main" id="{87985FBF-EBA4-0021-9218-F198B13B1F0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68705" y="5750554"/>
            <a:ext cx="2520000" cy="361256"/>
          </a:xfrm>
          <a:prstGeom prst="roundRect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lIns="36000" tIns="36000" rIns="36000" bIns="360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latinLnBrk="1" hangingPunct="1">
              <a:defRPr/>
            </a:pPr>
            <a:r>
              <a:rPr kumimoji="1" lang="ko-KR" altLang="en-US" sz="1200" b="1" dirty="0">
                <a:solidFill>
                  <a:schemeClr val="bg1"/>
                </a:solidFill>
                <a:latin typeface="+mn-lt"/>
                <a:ea typeface="한컴 고딕" panose="02000500000000000000" pitchFamily="2" charset="-127"/>
              </a:rPr>
              <a:t>출판교육서비스</a:t>
            </a:r>
            <a:endParaRPr kumimoji="1" lang="en-US" altLang="ko-KR" sz="1200" b="1" dirty="0">
              <a:solidFill>
                <a:schemeClr val="bg1"/>
              </a:solidFill>
              <a:latin typeface="+mn-lt"/>
              <a:ea typeface="한컴 고딕" panose="02000500000000000000" pitchFamily="2" charset="-127"/>
            </a:endParaRPr>
          </a:p>
        </p:txBody>
      </p:sp>
      <p:pic>
        <p:nvPicPr>
          <p:cNvPr id="109" name="그래픽 16" descr="서적 윤곽선">
            <a:extLst>
              <a:ext uri="{FF2B5EF4-FFF2-40B4-BE49-F238E27FC236}">
                <a16:creationId xmlns:a16="http://schemas.microsoft.com/office/drawing/2014/main" id="{63284C2C-A873-300F-B113-D9545C4FE1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876" y="982201"/>
            <a:ext cx="466725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" name="그래픽 18" descr="펼쳐진 책 윤곽선">
            <a:extLst>
              <a:ext uri="{FF2B5EF4-FFF2-40B4-BE49-F238E27FC236}">
                <a16:creationId xmlns:a16="http://schemas.microsoft.com/office/drawing/2014/main" id="{7D2EB9E3-E827-7C08-1CF4-705A2AB888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425" y="928913"/>
            <a:ext cx="56515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" name="TextBox 1">
            <a:extLst>
              <a:ext uri="{FF2B5EF4-FFF2-40B4-BE49-F238E27FC236}">
                <a16:creationId xmlns:a16="http://schemas.microsoft.com/office/drawing/2014/main" id="{0B41F030-943C-118F-0CC0-92F295C5FE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786" y="1785125"/>
            <a:ext cx="28162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lang="ko-KR" altLang="en-US" sz="900" dirty="0">
                <a:latin typeface="+mn-lt"/>
                <a:ea typeface="+mn-ea"/>
              </a:rPr>
              <a:t>교사에게는 신뢰할 수 있는 수업 계획을</a:t>
            </a:r>
            <a:r>
              <a:rPr lang="en-US" altLang="ko-KR" sz="900" dirty="0">
                <a:latin typeface="+mn-lt"/>
                <a:ea typeface="+mn-ea"/>
              </a:rPr>
              <a:t>, </a:t>
            </a:r>
            <a:r>
              <a:rPr lang="ko-KR" altLang="en-US" sz="900" dirty="0">
                <a:latin typeface="+mn-lt"/>
                <a:ea typeface="+mn-ea"/>
              </a:rPr>
              <a:t>학생에게는 효과적인 학습 가이드를 제공하는 </a:t>
            </a:r>
            <a:endParaRPr lang="en-US" altLang="ko-KR" sz="900" dirty="0">
              <a:latin typeface="+mn-lt"/>
              <a:ea typeface="+mn-ea"/>
            </a:endParaRPr>
          </a:p>
          <a:p>
            <a:pPr algn="ctr"/>
            <a:r>
              <a:rPr lang="ko-KR" altLang="en-US" sz="900" dirty="0">
                <a:latin typeface="+mn-lt"/>
                <a:ea typeface="+mn-ea"/>
              </a:rPr>
              <a:t>한국 최고의 학습 보조 도구</a:t>
            </a:r>
          </a:p>
        </p:txBody>
      </p:sp>
      <p:sp>
        <p:nvSpPr>
          <p:cNvPr id="112" name="TextBox 2">
            <a:extLst>
              <a:ext uri="{FF2B5EF4-FFF2-40B4-BE49-F238E27FC236}">
                <a16:creationId xmlns:a16="http://schemas.microsoft.com/office/drawing/2014/main" id="{B1145B96-D08D-6BE6-C238-B254E147EB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7904" y="1795539"/>
            <a:ext cx="2816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lang="ko-KR" altLang="en-US" sz="900" dirty="0">
                <a:latin typeface="+mn-lt"/>
              </a:rPr>
              <a:t>전국 </a:t>
            </a:r>
            <a:r>
              <a:rPr lang="en-US" altLang="ko-KR" sz="900" dirty="0">
                <a:latin typeface="+mn-lt"/>
              </a:rPr>
              <a:t>11,399</a:t>
            </a:r>
            <a:r>
              <a:rPr lang="ko-KR" altLang="en-US" sz="900" dirty="0">
                <a:latin typeface="+mn-lt"/>
              </a:rPr>
              <a:t>개 학교가 선택한 </a:t>
            </a:r>
            <a:endParaRPr lang="en-US" altLang="ko-KR" sz="900" dirty="0">
              <a:latin typeface="+mn-lt"/>
            </a:endParaRPr>
          </a:p>
          <a:p>
            <a:pPr algn="ctr"/>
            <a:r>
              <a:rPr lang="ko-KR" altLang="en-US" sz="900" dirty="0">
                <a:latin typeface="+mn-lt"/>
              </a:rPr>
              <a:t>대한민국 </a:t>
            </a:r>
            <a:r>
              <a:rPr lang="en-US" altLang="ko-KR" sz="900" dirty="0">
                <a:latin typeface="+mn-lt"/>
              </a:rPr>
              <a:t>No.1 </a:t>
            </a:r>
            <a:r>
              <a:rPr lang="ko-KR" altLang="en-US" sz="900" dirty="0">
                <a:latin typeface="+mn-lt"/>
              </a:rPr>
              <a:t>교과서 브랜드</a:t>
            </a:r>
          </a:p>
        </p:txBody>
      </p:sp>
      <p:sp>
        <p:nvSpPr>
          <p:cNvPr id="113" name="TextBox 3">
            <a:extLst>
              <a:ext uri="{FF2B5EF4-FFF2-40B4-BE49-F238E27FC236}">
                <a16:creationId xmlns:a16="http://schemas.microsoft.com/office/drawing/2014/main" id="{297DAF06-35C4-BCB2-D390-74956070A5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0592" y="1786366"/>
            <a:ext cx="2816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lang="ko-KR" altLang="en-US" sz="900" dirty="0">
                <a:latin typeface="+mn-lt"/>
              </a:rPr>
              <a:t>초</a:t>
            </a:r>
            <a:r>
              <a:rPr lang="en-US" altLang="ko-KR" sz="900" dirty="0">
                <a:latin typeface="+mn-lt"/>
              </a:rPr>
              <a:t>·</a:t>
            </a:r>
            <a:r>
              <a:rPr lang="ko-KR" altLang="en-US" sz="900" dirty="0">
                <a:latin typeface="+mn-lt"/>
              </a:rPr>
              <a:t>중학생을 위한 온라인 수업 선도</a:t>
            </a:r>
            <a:r>
              <a:rPr lang="en-US" altLang="ko-KR" sz="900" dirty="0">
                <a:latin typeface="+mn-lt"/>
              </a:rPr>
              <a:t>, </a:t>
            </a:r>
          </a:p>
          <a:p>
            <a:pPr algn="ctr"/>
            <a:r>
              <a:rPr lang="ko-KR" altLang="en-US" sz="900" dirty="0">
                <a:latin typeface="+mn-lt"/>
              </a:rPr>
              <a:t>최고 선생님들의 강의 제공</a:t>
            </a:r>
          </a:p>
        </p:txBody>
      </p:sp>
      <p:sp>
        <p:nvSpPr>
          <p:cNvPr id="114" name="TextBox 4">
            <a:extLst>
              <a:ext uri="{FF2B5EF4-FFF2-40B4-BE49-F238E27FC236}">
                <a16:creationId xmlns:a16="http://schemas.microsoft.com/office/drawing/2014/main" id="{60E9CDAD-A9A4-CB43-77FB-9A370C4B97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311" y="3162802"/>
            <a:ext cx="281781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lang="ko-KR" altLang="en-US" sz="900" dirty="0">
                <a:latin typeface="+mn-lt"/>
              </a:rPr>
              <a:t>과학적인 학습 방법론을 바탕으로 </a:t>
            </a:r>
            <a:endParaRPr lang="en-US" altLang="ko-KR" sz="900" dirty="0">
              <a:latin typeface="+mn-lt"/>
            </a:endParaRPr>
          </a:p>
          <a:p>
            <a:pPr algn="ctr"/>
            <a:r>
              <a:rPr lang="ko-KR" altLang="en-US" sz="900" dirty="0">
                <a:latin typeface="+mn-lt"/>
              </a:rPr>
              <a:t>비상의 풍부한 교육 콘텐츠와 함께 </a:t>
            </a:r>
            <a:endParaRPr lang="en-US" altLang="ko-KR" sz="900" dirty="0">
              <a:latin typeface="+mn-lt"/>
            </a:endParaRPr>
          </a:p>
          <a:p>
            <a:pPr algn="ctr"/>
            <a:r>
              <a:rPr lang="ko-KR" altLang="en-US" sz="900" dirty="0">
                <a:latin typeface="+mn-lt"/>
              </a:rPr>
              <a:t>탄탄한 학습 습관 형성을 목표로 한 교육</a:t>
            </a:r>
          </a:p>
        </p:txBody>
      </p:sp>
      <p:sp>
        <p:nvSpPr>
          <p:cNvPr id="115" name="TextBox 5">
            <a:extLst>
              <a:ext uri="{FF2B5EF4-FFF2-40B4-BE49-F238E27FC236}">
                <a16:creationId xmlns:a16="http://schemas.microsoft.com/office/drawing/2014/main" id="{C845526D-9223-87B1-EA53-A6B07F9BBC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7111" y="3185027"/>
            <a:ext cx="28178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lang="ko-KR" altLang="en-US" sz="900">
                <a:latin typeface="+mn-lt"/>
              </a:rPr>
              <a:t>수능 전문가들이 만든 </a:t>
            </a:r>
            <a:endParaRPr lang="en-US" altLang="ko-KR" sz="900">
              <a:latin typeface="+mn-lt"/>
            </a:endParaRPr>
          </a:p>
          <a:p>
            <a:pPr algn="ctr"/>
            <a:r>
              <a:rPr lang="ko-KR" altLang="en-US" sz="900">
                <a:latin typeface="+mn-lt"/>
              </a:rPr>
              <a:t>모의고사 및 체계적 평가 </a:t>
            </a:r>
            <a:r>
              <a:rPr lang="en-US" altLang="ko-KR" sz="900">
                <a:latin typeface="+mn-lt"/>
              </a:rPr>
              <a:t>/ </a:t>
            </a:r>
            <a:r>
              <a:rPr lang="ko-KR" altLang="en-US" sz="900">
                <a:latin typeface="+mn-lt"/>
              </a:rPr>
              <a:t>진단 서비스</a:t>
            </a:r>
          </a:p>
        </p:txBody>
      </p:sp>
      <p:sp>
        <p:nvSpPr>
          <p:cNvPr id="116" name="TextBox 5">
            <a:extLst>
              <a:ext uri="{FF2B5EF4-FFF2-40B4-BE49-F238E27FC236}">
                <a16:creationId xmlns:a16="http://schemas.microsoft.com/office/drawing/2014/main" id="{4776E1D1-A8F7-F437-E0BA-11A5D8555B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0911" y="3191408"/>
            <a:ext cx="2816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lang="ko-KR" altLang="en-US" sz="900" dirty="0">
                <a:latin typeface="+mn-lt"/>
              </a:rPr>
              <a:t>대한민국의 모든 교사를 위한 </a:t>
            </a:r>
            <a:endParaRPr lang="en-US" altLang="ko-KR" sz="900" dirty="0">
              <a:latin typeface="+mn-lt"/>
            </a:endParaRPr>
          </a:p>
          <a:p>
            <a:pPr algn="ctr"/>
            <a:r>
              <a:rPr lang="ko-KR" altLang="en-US" sz="900" dirty="0">
                <a:latin typeface="+mn-lt"/>
              </a:rPr>
              <a:t>맞춤형 스마트 트레이닝</a:t>
            </a:r>
          </a:p>
        </p:txBody>
      </p:sp>
      <p:sp>
        <p:nvSpPr>
          <p:cNvPr id="117" name="TextBox 4">
            <a:extLst>
              <a:ext uri="{FF2B5EF4-FFF2-40B4-BE49-F238E27FC236}">
                <a16:creationId xmlns:a16="http://schemas.microsoft.com/office/drawing/2014/main" id="{E99A9714-D0C6-21BE-3F15-B857B1071C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0813" y="4690085"/>
            <a:ext cx="271050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lang="ko-KR" altLang="en-US" sz="900" dirty="0">
                <a:latin typeface="+mn-lt"/>
              </a:rPr>
              <a:t>비상교육 파트너가 제공하는 정직한 학부모교육</a:t>
            </a:r>
          </a:p>
        </p:txBody>
      </p:sp>
      <p:sp>
        <p:nvSpPr>
          <p:cNvPr id="118" name="TextBox 4">
            <a:extLst>
              <a:ext uri="{FF2B5EF4-FFF2-40B4-BE49-F238E27FC236}">
                <a16:creationId xmlns:a16="http://schemas.microsoft.com/office/drawing/2014/main" id="{512F80C3-D2C6-860D-7D9A-48A4B763DC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6324" y="4677753"/>
            <a:ext cx="28178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lang="ko-KR" altLang="en-US" sz="900" dirty="0">
                <a:latin typeface="+mn-lt"/>
              </a:rPr>
              <a:t>미래형 수업 환경에서 </a:t>
            </a:r>
            <a:endParaRPr lang="en-US" altLang="ko-KR" sz="900" dirty="0">
              <a:latin typeface="+mn-lt"/>
            </a:endParaRPr>
          </a:p>
          <a:p>
            <a:pPr algn="ctr"/>
            <a:r>
              <a:rPr lang="ko-KR" altLang="en-US" sz="900" dirty="0">
                <a:latin typeface="+mn-lt"/>
              </a:rPr>
              <a:t>학생과 교사를 위한 최고의 학습 경험을 제공</a:t>
            </a:r>
          </a:p>
        </p:txBody>
      </p:sp>
      <p:sp>
        <p:nvSpPr>
          <p:cNvPr id="119" name="TextBox 4">
            <a:extLst>
              <a:ext uri="{FF2B5EF4-FFF2-40B4-BE49-F238E27FC236}">
                <a16:creationId xmlns:a16="http://schemas.microsoft.com/office/drawing/2014/main" id="{DE2BC681-D44E-D3BB-704D-47363B3DC1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19799" y="4667752"/>
            <a:ext cx="281781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lang="ko-KR" altLang="en-US" sz="900">
                <a:latin typeface="+mn-lt"/>
              </a:rPr>
              <a:t>한국어를 배우고자 하는 전 세계인을 위해 </a:t>
            </a:r>
            <a:endParaRPr lang="en-US" altLang="ko-KR" sz="900">
              <a:latin typeface="+mn-lt"/>
            </a:endParaRPr>
          </a:p>
          <a:p>
            <a:pPr algn="ctr"/>
            <a:r>
              <a:rPr lang="ko-KR" altLang="en-US" sz="900">
                <a:latin typeface="+mn-lt"/>
              </a:rPr>
              <a:t>최고의 한국어 교육자들이 개발한 </a:t>
            </a:r>
            <a:endParaRPr lang="en-US" altLang="ko-KR" sz="900">
              <a:latin typeface="+mn-lt"/>
            </a:endParaRPr>
          </a:p>
          <a:p>
            <a:pPr algn="ctr"/>
            <a:r>
              <a:rPr lang="ko-KR" altLang="en-US" sz="900">
                <a:latin typeface="+mn-lt"/>
              </a:rPr>
              <a:t>가장 효과적인 온라인</a:t>
            </a:r>
            <a:r>
              <a:rPr lang="en-US" altLang="ko-KR" sz="900">
                <a:latin typeface="+mn-lt"/>
              </a:rPr>
              <a:t>(</a:t>
            </a:r>
            <a:r>
              <a:rPr lang="ko-KR" altLang="en-US" sz="900">
                <a:latin typeface="+mn-lt"/>
              </a:rPr>
              <a:t>플랫폼</a:t>
            </a:r>
            <a:r>
              <a:rPr lang="en-US" altLang="ko-KR" sz="900">
                <a:latin typeface="+mn-lt"/>
              </a:rPr>
              <a:t>) </a:t>
            </a:r>
            <a:r>
              <a:rPr lang="ko-KR" altLang="en-US" sz="900">
                <a:latin typeface="+mn-lt"/>
              </a:rPr>
              <a:t>수업</a:t>
            </a:r>
            <a:endParaRPr lang="ko-KR" altLang="en-US" sz="900" dirty="0">
              <a:latin typeface="+mn-lt"/>
            </a:endParaRPr>
          </a:p>
        </p:txBody>
      </p:sp>
      <p:sp>
        <p:nvSpPr>
          <p:cNvPr id="120" name="TextBox 4">
            <a:extLst>
              <a:ext uri="{FF2B5EF4-FFF2-40B4-BE49-F238E27FC236}">
                <a16:creationId xmlns:a16="http://schemas.microsoft.com/office/drawing/2014/main" id="{CF973E0E-7BD9-B170-AF64-F1C28FF2A3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311" y="6115679"/>
            <a:ext cx="28178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lang="ko-KR" altLang="en-US" sz="900">
                <a:latin typeface="+mn-lt"/>
              </a:rPr>
              <a:t>유아교육 전문가가 제작한 교육안</a:t>
            </a:r>
            <a:r>
              <a:rPr lang="en-US" altLang="ko-KR" sz="900">
                <a:latin typeface="+mn-lt"/>
              </a:rPr>
              <a:t>, </a:t>
            </a:r>
            <a:r>
              <a:rPr lang="ko-KR" altLang="en-US" sz="900">
                <a:latin typeface="+mn-lt"/>
              </a:rPr>
              <a:t>무료 자료</a:t>
            </a:r>
            <a:r>
              <a:rPr lang="en-US" altLang="ko-KR" sz="900">
                <a:latin typeface="+mn-lt"/>
              </a:rPr>
              <a:t>, </a:t>
            </a:r>
          </a:p>
          <a:p>
            <a:pPr algn="ctr"/>
            <a:r>
              <a:rPr lang="ko-KR" altLang="en-US" sz="900">
                <a:latin typeface="+mn-lt"/>
              </a:rPr>
              <a:t>교사 간 공유 정보 등 누리과정 교재 지원</a:t>
            </a:r>
          </a:p>
        </p:txBody>
      </p:sp>
      <p:sp>
        <p:nvSpPr>
          <p:cNvPr id="121" name="TextBox 4">
            <a:extLst>
              <a:ext uri="{FF2B5EF4-FFF2-40B4-BE49-F238E27FC236}">
                <a16:creationId xmlns:a16="http://schemas.microsoft.com/office/drawing/2014/main" id="{6D67482D-E471-AF1E-6066-FEA530941C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7094" y="6110917"/>
            <a:ext cx="28178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lang="ko-KR" altLang="en-US" sz="900">
                <a:latin typeface="+mn-lt"/>
              </a:rPr>
              <a:t>해외에 가지 않고도 </a:t>
            </a:r>
            <a:r>
              <a:rPr lang="en-US" altLang="ko-KR" sz="900">
                <a:latin typeface="+mn-lt"/>
              </a:rPr>
              <a:t>"</a:t>
            </a:r>
            <a:r>
              <a:rPr lang="ko-KR" altLang="en-US" sz="900">
                <a:latin typeface="+mn-lt"/>
              </a:rPr>
              <a:t>진짜 영어</a:t>
            </a:r>
            <a:r>
              <a:rPr lang="en-US" altLang="ko-KR" sz="900">
                <a:latin typeface="+mn-lt"/>
              </a:rPr>
              <a:t>"</a:t>
            </a:r>
            <a:r>
              <a:rPr lang="ko-KR" altLang="en-US" sz="900">
                <a:latin typeface="+mn-lt"/>
              </a:rPr>
              <a:t>를 배우는 </a:t>
            </a:r>
            <a:endParaRPr lang="en-US" altLang="ko-KR" sz="900">
              <a:latin typeface="+mn-lt"/>
            </a:endParaRPr>
          </a:p>
          <a:p>
            <a:pPr algn="ctr"/>
            <a:r>
              <a:rPr lang="ko-KR" altLang="en-US" sz="900">
                <a:latin typeface="+mn-lt"/>
              </a:rPr>
              <a:t>자기주도 영어 학습 시스템</a:t>
            </a:r>
          </a:p>
        </p:txBody>
      </p:sp>
      <p:sp>
        <p:nvSpPr>
          <p:cNvPr id="122" name="TextBox 4">
            <a:extLst>
              <a:ext uri="{FF2B5EF4-FFF2-40B4-BE49-F238E27FC236}">
                <a16:creationId xmlns:a16="http://schemas.microsoft.com/office/drawing/2014/main" id="{F2AC7B5F-89BC-9AB9-A925-4C76E73047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5362" y="6110917"/>
            <a:ext cx="2817812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lang="ko-KR" altLang="en-US" sz="900" dirty="0">
                <a:latin typeface="+mn-lt"/>
              </a:rPr>
              <a:t>최첨단 장비와 첨단 기술로 제판에서 인쇄</a:t>
            </a:r>
            <a:r>
              <a:rPr lang="en-US" altLang="ko-KR" sz="900" dirty="0">
                <a:latin typeface="+mn-lt"/>
              </a:rPr>
              <a:t>, </a:t>
            </a:r>
            <a:r>
              <a:rPr lang="ko-KR" altLang="en-US" sz="900" dirty="0">
                <a:latin typeface="+mn-lt"/>
              </a:rPr>
              <a:t>제본</a:t>
            </a:r>
            <a:endParaRPr lang="en-US" altLang="ko-KR" sz="900" dirty="0">
              <a:latin typeface="+mn-lt"/>
            </a:endParaRPr>
          </a:p>
          <a:p>
            <a:pPr algn="ctr"/>
            <a:r>
              <a:rPr lang="ko-KR" altLang="en-US" sz="900" dirty="0">
                <a:latin typeface="+mn-lt"/>
              </a:rPr>
              <a:t>까지 원스톱 서비스를 제공하는 </a:t>
            </a:r>
            <a:endParaRPr lang="en-US" altLang="ko-KR" sz="900" dirty="0">
              <a:latin typeface="+mn-lt"/>
            </a:endParaRPr>
          </a:p>
          <a:p>
            <a:pPr algn="ctr"/>
            <a:r>
              <a:rPr lang="ko-KR" altLang="en-US" sz="900" dirty="0">
                <a:latin typeface="+mn-lt"/>
              </a:rPr>
              <a:t>대한민국 인쇄산업의 선두주자</a:t>
            </a:r>
          </a:p>
        </p:txBody>
      </p:sp>
      <p:sp>
        <p:nvSpPr>
          <p:cNvPr id="123" name="직사각형 122">
            <a:extLst>
              <a:ext uri="{FF2B5EF4-FFF2-40B4-BE49-F238E27FC236}">
                <a16:creationId xmlns:a16="http://schemas.microsoft.com/office/drawing/2014/main" id="{54A152B0-ECEF-8942-65CD-7E658930C97C}"/>
              </a:ext>
            </a:extLst>
          </p:cNvPr>
          <p:cNvSpPr/>
          <p:nvPr/>
        </p:nvSpPr>
        <p:spPr bwMode="auto">
          <a:xfrm>
            <a:off x="8264236" y="3568680"/>
            <a:ext cx="2928938" cy="1613422"/>
          </a:xfrm>
          <a:prstGeom prst="rect">
            <a:avLst/>
          </a:prstGeom>
          <a:noFill/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ea typeface="돋움" panose="020B0600000101010101" pitchFamily="50" charset="-127"/>
            </a:endParaRPr>
          </a:p>
        </p:txBody>
      </p:sp>
      <p:sp>
        <p:nvSpPr>
          <p:cNvPr id="124" name="직사각형 123">
            <a:extLst>
              <a:ext uri="{FF2B5EF4-FFF2-40B4-BE49-F238E27FC236}">
                <a16:creationId xmlns:a16="http://schemas.microsoft.com/office/drawing/2014/main" id="{C14275B2-D085-3FDA-FA95-79A207D528EF}"/>
              </a:ext>
            </a:extLst>
          </p:cNvPr>
          <p:cNvSpPr/>
          <p:nvPr/>
        </p:nvSpPr>
        <p:spPr bwMode="auto">
          <a:xfrm>
            <a:off x="8400092" y="3670802"/>
            <a:ext cx="2665071" cy="150495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ea typeface="돋움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97658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9">
            <a:extLst>
              <a:ext uri="{FF2B5EF4-FFF2-40B4-BE49-F238E27FC236}">
                <a16:creationId xmlns:a16="http://schemas.microsoft.com/office/drawing/2014/main" id="{88DA7482-EC77-D10F-297F-89F7AF051A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699" y="239252"/>
            <a:ext cx="9369895" cy="533400"/>
          </a:xfrm>
        </p:spPr>
        <p:txBody>
          <a:bodyPr/>
          <a:lstStyle/>
          <a:p>
            <a:r>
              <a:rPr lang="en-US" altLang="ko-KR" b="1" dirty="0"/>
              <a:t>3. </a:t>
            </a:r>
            <a:r>
              <a:rPr lang="ko-KR" altLang="en-US" b="1" dirty="0"/>
              <a:t>비상교육 주요 브랜드 </a:t>
            </a:r>
            <a:endParaRPr lang="en-US" altLang="ko-KR" b="1" dirty="0"/>
          </a:p>
        </p:txBody>
      </p:sp>
      <p:sp>
        <p:nvSpPr>
          <p:cNvPr id="20" name="텍스트 개체 틀 2">
            <a:extLst>
              <a:ext uri="{FF2B5EF4-FFF2-40B4-BE49-F238E27FC236}">
                <a16:creationId xmlns:a16="http://schemas.microsoft.com/office/drawing/2014/main" id="{46CE59C3-6FCA-B65B-7777-6DD40A0074B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61595" y="1140663"/>
            <a:ext cx="943995" cy="533400"/>
          </a:xfrm>
        </p:spPr>
        <p:txBody>
          <a:bodyPr>
            <a:normAutofit/>
          </a:bodyPr>
          <a:lstStyle/>
          <a:p>
            <a:r>
              <a:rPr lang="ko-KR" altLang="en-US" sz="1400" b="1" dirty="0"/>
              <a:t>유아</a:t>
            </a:r>
            <a:endParaRPr lang="en-US" altLang="ko-KR" sz="1600" b="1" dirty="0"/>
          </a:p>
        </p:txBody>
      </p:sp>
      <p:grpSp>
        <p:nvGrpSpPr>
          <p:cNvPr id="72" name="그룹 71">
            <a:extLst>
              <a:ext uri="{FF2B5EF4-FFF2-40B4-BE49-F238E27FC236}">
                <a16:creationId xmlns:a16="http://schemas.microsoft.com/office/drawing/2014/main" id="{3DE3EB78-CA60-6731-58B3-77A33B399A5D}"/>
              </a:ext>
            </a:extLst>
          </p:cNvPr>
          <p:cNvGrpSpPr/>
          <p:nvPr/>
        </p:nvGrpSpPr>
        <p:grpSpPr>
          <a:xfrm>
            <a:off x="2138177" y="996787"/>
            <a:ext cx="7524662" cy="821152"/>
            <a:chOff x="946786" y="1007932"/>
            <a:chExt cx="10498455" cy="1104333"/>
          </a:xfrm>
        </p:grpSpPr>
        <p:pic>
          <p:nvPicPr>
            <p:cNvPr id="19" name="그림 18">
              <a:extLst>
                <a:ext uri="{FF2B5EF4-FFF2-40B4-BE49-F238E27FC236}">
                  <a16:creationId xmlns:a16="http://schemas.microsoft.com/office/drawing/2014/main" id="{D85CA850-5D89-97C3-D2E6-3F937096E7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46786" y="1012507"/>
              <a:ext cx="1494698" cy="1099758"/>
            </a:xfrm>
            <a:prstGeom prst="rect">
              <a:avLst/>
            </a:prstGeom>
          </p:spPr>
        </p:pic>
        <p:pic>
          <p:nvPicPr>
            <p:cNvPr id="22" name="그림 21">
              <a:extLst>
                <a:ext uri="{FF2B5EF4-FFF2-40B4-BE49-F238E27FC236}">
                  <a16:creationId xmlns:a16="http://schemas.microsoft.com/office/drawing/2014/main" id="{F5E66917-DB57-EF6D-4418-EE57083C5A4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20732" y="1007934"/>
              <a:ext cx="1347180" cy="1099758"/>
            </a:xfrm>
            <a:prstGeom prst="rect">
              <a:avLst/>
            </a:prstGeom>
          </p:spPr>
        </p:pic>
        <p:pic>
          <p:nvPicPr>
            <p:cNvPr id="24" name="그림 23">
              <a:extLst>
                <a:ext uri="{FF2B5EF4-FFF2-40B4-BE49-F238E27FC236}">
                  <a16:creationId xmlns:a16="http://schemas.microsoft.com/office/drawing/2014/main" id="{CA52130D-FD74-E6C6-C031-E33196B2BC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47160" y="1007934"/>
              <a:ext cx="1310173" cy="1099758"/>
            </a:xfrm>
            <a:prstGeom prst="rect">
              <a:avLst/>
            </a:prstGeom>
          </p:spPr>
        </p:pic>
        <p:pic>
          <p:nvPicPr>
            <p:cNvPr id="26" name="그림 25">
              <a:extLst>
                <a:ext uri="{FF2B5EF4-FFF2-40B4-BE49-F238E27FC236}">
                  <a16:creationId xmlns:a16="http://schemas.microsoft.com/office/drawing/2014/main" id="{36107B48-6FFF-F2C3-3497-733EB482B9B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36581" y="1007934"/>
              <a:ext cx="1310173" cy="1099758"/>
            </a:xfrm>
            <a:prstGeom prst="rect">
              <a:avLst/>
            </a:prstGeom>
          </p:spPr>
        </p:pic>
        <p:pic>
          <p:nvPicPr>
            <p:cNvPr id="28" name="그림 27">
              <a:extLst>
                <a:ext uri="{FF2B5EF4-FFF2-40B4-BE49-F238E27FC236}">
                  <a16:creationId xmlns:a16="http://schemas.microsoft.com/office/drawing/2014/main" id="{D4755231-DD51-8E23-48BD-63F1500D9C3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26002" y="1007933"/>
              <a:ext cx="1494699" cy="1099759"/>
            </a:xfrm>
            <a:prstGeom prst="rect">
              <a:avLst/>
            </a:prstGeom>
          </p:spPr>
        </p:pic>
        <p:pic>
          <p:nvPicPr>
            <p:cNvPr id="30" name="그림 29">
              <a:extLst>
                <a:ext uri="{FF2B5EF4-FFF2-40B4-BE49-F238E27FC236}">
                  <a16:creationId xmlns:a16="http://schemas.microsoft.com/office/drawing/2014/main" id="{6815A28A-22FB-534A-924F-A020E7D6B60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299950" y="1007932"/>
              <a:ext cx="1494698" cy="1099759"/>
            </a:xfrm>
            <a:prstGeom prst="rect">
              <a:avLst/>
            </a:prstGeom>
          </p:spPr>
        </p:pic>
        <p:pic>
          <p:nvPicPr>
            <p:cNvPr id="32" name="그림 31">
              <a:extLst>
                <a:ext uri="{FF2B5EF4-FFF2-40B4-BE49-F238E27FC236}">
                  <a16:creationId xmlns:a16="http://schemas.microsoft.com/office/drawing/2014/main" id="{89AE00FD-2F97-BC06-3F9A-9D8C48F3D04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873897" y="1007932"/>
              <a:ext cx="1571344" cy="1099759"/>
            </a:xfrm>
            <a:prstGeom prst="rect">
              <a:avLst/>
            </a:prstGeom>
          </p:spPr>
        </p:pic>
      </p:grpSp>
      <p:sp>
        <p:nvSpPr>
          <p:cNvPr id="33" name="텍스트 개체 틀 2">
            <a:extLst>
              <a:ext uri="{FF2B5EF4-FFF2-40B4-BE49-F238E27FC236}">
                <a16:creationId xmlns:a16="http://schemas.microsoft.com/office/drawing/2014/main" id="{C86E5C60-8D56-6568-FB0B-3FC11E789DA4}"/>
              </a:ext>
            </a:extLst>
          </p:cNvPr>
          <p:cNvSpPr txBox="1">
            <a:spLocks/>
          </p:cNvSpPr>
          <p:nvPr/>
        </p:nvSpPr>
        <p:spPr>
          <a:xfrm>
            <a:off x="1084206" y="2046594"/>
            <a:ext cx="943995" cy="150516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/>
              <a:t>초등</a:t>
            </a:r>
            <a:endParaRPr lang="en-US" altLang="ko-KR" sz="1400" b="1" dirty="0"/>
          </a:p>
          <a:p>
            <a:r>
              <a:rPr lang="ko-KR" altLang="en-US" sz="1400" b="1" dirty="0"/>
              <a:t>중등</a:t>
            </a:r>
            <a:endParaRPr lang="en-US" altLang="ko-KR" sz="1400" b="1" dirty="0"/>
          </a:p>
          <a:p>
            <a:r>
              <a:rPr lang="ko-KR" altLang="en-US" sz="1400" b="1" dirty="0"/>
              <a:t>고등</a:t>
            </a:r>
            <a:endParaRPr lang="en-US" altLang="ko-KR" sz="1400" b="1" dirty="0"/>
          </a:p>
        </p:txBody>
      </p:sp>
      <p:grpSp>
        <p:nvGrpSpPr>
          <p:cNvPr id="73" name="그룹 72">
            <a:extLst>
              <a:ext uri="{FF2B5EF4-FFF2-40B4-BE49-F238E27FC236}">
                <a16:creationId xmlns:a16="http://schemas.microsoft.com/office/drawing/2014/main" id="{2ED37A66-D3C6-268F-1F69-9E110E6249B9}"/>
              </a:ext>
            </a:extLst>
          </p:cNvPr>
          <p:cNvGrpSpPr/>
          <p:nvPr/>
        </p:nvGrpSpPr>
        <p:grpSpPr>
          <a:xfrm>
            <a:off x="2160507" y="2012083"/>
            <a:ext cx="7333252" cy="817751"/>
            <a:chOff x="950089" y="2386297"/>
            <a:chExt cx="10271606" cy="1125409"/>
          </a:xfrm>
        </p:grpSpPr>
        <p:pic>
          <p:nvPicPr>
            <p:cNvPr id="35" name="그림 34">
              <a:extLst>
                <a:ext uri="{FF2B5EF4-FFF2-40B4-BE49-F238E27FC236}">
                  <a16:creationId xmlns:a16="http://schemas.microsoft.com/office/drawing/2014/main" id="{F2E4194F-D660-5833-84BD-ABCEA152F67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50089" y="2390870"/>
              <a:ext cx="1494699" cy="1099758"/>
            </a:xfrm>
            <a:prstGeom prst="rect">
              <a:avLst/>
            </a:prstGeom>
          </p:spPr>
        </p:pic>
        <p:pic>
          <p:nvPicPr>
            <p:cNvPr id="37" name="그림 36">
              <a:extLst>
                <a:ext uri="{FF2B5EF4-FFF2-40B4-BE49-F238E27FC236}">
                  <a16:creationId xmlns:a16="http://schemas.microsoft.com/office/drawing/2014/main" id="{E9B75A14-38F2-C666-5610-6DD1439128F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444788" y="2386297"/>
              <a:ext cx="1500421" cy="1104331"/>
            </a:xfrm>
            <a:prstGeom prst="rect">
              <a:avLst/>
            </a:prstGeom>
          </p:spPr>
        </p:pic>
        <p:pic>
          <p:nvPicPr>
            <p:cNvPr id="39" name="그림 38">
              <a:extLst>
                <a:ext uri="{FF2B5EF4-FFF2-40B4-BE49-F238E27FC236}">
                  <a16:creationId xmlns:a16="http://schemas.microsoft.com/office/drawing/2014/main" id="{FDEA1ACC-7DAD-26A7-BD4F-95C56A13C8B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950464" y="2390870"/>
              <a:ext cx="1310173" cy="1095186"/>
            </a:xfrm>
            <a:prstGeom prst="rect">
              <a:avLst/>
            </a:prstGeom>
          </p:spPr>
        </p:pic>
        <p:pic>
          <p:nvPicPr>
            <p:cNvPr id="41" name="그림 40">
              <a:extLst>
                <a:ext uri="{FF2B5EF4-FFF2-40B4-BE49-F238E27FC236}">
                  <a16:creationId xmlns:a16="http://schemas.microsoft.com/office/drawing/2014/main" id="{D08BBEC4-0D6E-5A42-B1C0-8D9CF9995F5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339886" y="2416520"/>
              <a:ext cx="1386116" cy="1095186"/>
            </a:xfrm>
            <a:prstGeom prst="rect">
              <a:avLst/>
            </a:prstGeom>
          </p:spPr>
        </p:pic>
        <p:pic>
          <p:nvPicPr>
            <p:cNvPr id="43" name="그림 42">
              <a:extLst>
                <a:ext uri="{FF2B5EF4-FFF2-40B4-BE49-F238E27FC236}">
                  <a16:creationId xmlns:a16="http://schemas.microsoft.com/office/drawing/2014/main" id="{C5A2214F-274A-4E34-B694-0AB0F0B500C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805251" y="2416519"/>
              <a:ext cx="1418754" cy="1064963"/>
            </a:xfrm>
            <a:prstGeom prst="rect">
              <a:avLst/>
            </a:prstGeom>
          </p:spPr>
        </p:pic>
        <p:pic>
          <p:nvPicPr>
            <p:cNvPr id="45" name="그림 44">
              <a:extLst>
                <a:ext uri="{FF2B5EF4-FFF2-40B4-BE49-F238E27FC236}">
                  <a16:creationId xmlns:a16="http://schemas.microsoft.com/office/drawing/2014/main" id="{50742FEB-B0DC-31B0-21C5-83A7AA36F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8303254" y="2416519"/>
              <a:ext cx="1418754" cy="1064963"/>
            </a:xfrm>
            <a:prstGeom prst="rect">
              <a:avLst/>
            </a:prstGeom>
          </p:spPr>
        </p:pic>
        <p:pic>
          <p:nvPicPr>
            <p:cNvPr id="47" name="그림 46">
              <a:extLst>
                <a:ext uri="{FF2B5EF4-FFF2-40B4-BE49-F238E27FC236}">
                  <a16:creationId xmlns:a16="http://schemas.microsoft.com/office/drawing/2014/main" id="{E31BDDA4-6B38-14F7-6C06-D0D6264DFC06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9797953" y="2390871"/>
              <a:ext cx="1423742" cy="1090612"/>
            </a:xfrm>
            <a:prstGeom prst="rect">
              <a:avLst/>
            </a:prstGeom>
          </p:spPr>
        </p:pic>
      </p:grpSp>
      <p:grpSp>
        <p:nvGrpSpPr>
          <p:cNvPr id="74" name="그룹 73">
            <a:extLst>
              <a:ext uri="{FF2B5EF4-FFF2-40B4-BE49-F238E27FC236}">
                <a16:creationId xmlns:a16="http://schemas.microsoft.com/office/drawing/2014/main" id="{B0535684-D724-C74C-439A-78F2463A45B4}"/>
              </a:ext>
            </a:extLst>
          </p:cNvPr>
          <p:cNvGrpSpPr/>
          <p:nvPr/>
        </p:nvGrpSpPr>
        <p:grpSpPr>
          <a:xfrm>
            <a:off x="2138177" y="2945400"/>
            <a:ext cx="5132104" cy="816049"/>
            <a:chOff x="944367" y="3549366"/>
            <a:chExt cx="7355583" cy="1104330"/>
          </a:xfrm>
        </p:grpSpPr>
        <p:pic>
          <p:nvPicPr>
            <p:cNvPr id="50" name="그림 49">
              <a:extLst>
                <a:ext uri="{FF2B5EF4-FFF2-40B4-BE49-F238E27FC236}">
                  <a16:creationId xmlns:a16="http://schemas.microsoft.com/office/drawing/2014/main" id="{D84EE997-230C-D2CF-7D02-18EF60757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944367" y="3553938"/>
              <a:ext cx="1500421" cy="1099758"/>
            </a:xfrm>
            <a:prstGeom prst="rect">
              <a:avLst/>
            </a:prstGeom>
          </p:spPr>
        </p:pic>
        <p:pic>
          <p:nvPicPr>
            <p:cNvPr id="52" name="그림 51">
              <a:extLst>
                <a:ext uri="{FF2B5EF4-FFF2-40B4-BE49-F238E27FC236}">
                  <a16:creationId xmlns:a16="http://schemas.microsoft.com/office/drawing/2014/main" id="{0F39A881-6F47-A60A-03E7-41C225F4D64A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2524036" y="3549366"/>
              <a:ext cx="1347179" cy="1099758"/>
            </a:xfrm>
            <a:prstGeom prst="rect">
              <a:avLst/>
            </a:prstGeom>
          </p:spPr>
        </p:pic>
        <p:pic>
          <p:nvPicPr>
            <p:cNvPr id="58" name="그림 57">
              <a:extLst>
                <a:ext uri="{FF2B5EF4-FFF2-40B4-BE49-F238E27FC236}">
                  <a16:creationId xmlns:a16="http://schemas.microsoft.com/office/drawing/2014/main" id="{62EE0066-83B7-D8F9-8AD2-BBD76AE532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3945209" y="3563084"/>
              <a:ext cx="1310173" cy="1086040"/>
            </a:xfrm>
            <a:prstGeom prst="rect">
              <a:avLst/>
            </a:prstGeom>
          </p:spPr>
        </p:pic>
        <p:pic>
          <p:nvPicPr>
            <p:cNvPr id="62" name="그림 61">
              <a:extLst>
                <a:ext uri="{FF2B5EF4-FFF2-40B4-BE49-F238E27FC236}">
                  <a16:creationId xmlns:a16="http://schemas.microsoft.com/office/drawing/2014/main" id="{69413B87-A2BD-1192-BF0D-6F40C8C798FB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5329123" y="3584162"/>
              <a:ext cx="1494699" cy="1064963"/>
            </a:xfrm>
            <a:prstGeom prst="rect">
              <a:avLst/>
            </a:prstGeom>
          </p:spPr>
        </p:pic>
        <p:pic>
          <p:nvPicPr>
            <p:cNvPr id="64" name="그림 63">
              <a:extLst>
                <a:ext uri="{FF2B5EF4-FFF2-40B4-BE49-F238E27FC236}">
                  <a16:creationId xmlns:a16="http://schemas.microsoft.com/office/drawing/2014/main" id="{11ADBF97-6653-CEF7-2C87-B506280275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6936621" y="3549367"/>
              <a:ext cx="1363329" cy="1099758"/>
            </a:xfrm>
            <a:prstGeom prst="rect">
              <a:avLst/>
            </a:prstGeom>
          </p:spPr>
        </p:pic>
      </p:grpSp>
      <p:sp>
        <p:nvSpPr>
          <p:cNvPr id="65" name="텍스트 개체 틀 2">
            <a:extLst>
              <a:ext uri="{FF2B5EF4-FFF2-40B4-BE49-F238E27FC236}">
                <a16:creationId xmlns:a16="http://schemas.microsoft.com/office/drawing/2014/main" id="{76EB3ECB-5519-10A4-2F3C-88816A035EFD}"/>
              </a:ext>
            </a:extLst>
          </p:cNvPr>
          <p:cNvSpPr txBox="1">
            <a:spLocks/>
          </p:cNvSpPr>
          <p:nvPr/>
        </p:nvSpPr>
        <p:spPr>
          <a:xfrm>
            <a:off x="1100513" y="3917923"/>
            <a:ext cx="943995" cy="78525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/>
              <a:t>교사</a:t>
            </a:r>
            <a:endParaRPr lang="en-US" altLang="ko-KR" sz="1400" b="1" dirty="0"/>
          </a:p>
          <a:p>
            <a:r>
              <a:rPr lang="ko-KR" altLang="en-US" sz="1400" b="1" dirty="0"/>
              <a:t>학부모</a:t>
            </a:r>
            <a:endParaRPr lang="en-US" altLang="ko-KR" sz="1400" b="1" dirty="0"/>
          </a:p>
        </p:txBody>
      </p:sp>
      <p:grpSp>
        <p:nvGrpSpPr>
          <p:cNvPr id="75" name="그룹 74">
            <a:extLst>
              <a:ext uri="{FF2B5EF4-FFF2-40B4-BE49-F238E27FC236}">
                <a16:creationId xmlns:a16="http://schemas.microsoft.com/office/drawing/2014/main" id="{8D1B3436-E6A3-D5F4-69ED-8165A621E806}"/>
              </a:ext>
            </a:extLst>
          </p:cNvPr>
          <p:cNvGrpSpPr/>
          <p:nvPr/>
        </p:nvGrpSpPr>
        <p:grpSpPr>
          <a:xfrm>
            <a:off x="2079313" y="3980329"/>
            <a:ext cx="3099779" cy="810837"/>
            <a:chOff x="944367" y="4819018"/>
            <a:chExt cx="4311015" cy="1104333"/>
          </a:xfrm>
        </p:grpSpPr>
        <p:pic>
          <p:nvPicPr>
            <p:cNvPr id="67" name="그림 66">
              <a:extLst>
                <a:ext uri="{FF2B5EF4-FFF2-40B4-BE49-F238E27FC236}">
                  <a16:creationId xmlns:a16="http://schemas.microsoft.com/office/drawing/2014/main" id="{3204E00D-3B45-3E4C-C97E-F37FDF497A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944367" y="4823593"/>
              <a:ext cx="1497117" cy="1099758"/>
            </a:xfrm>
            <a:prstGeom prst="rect">
              <a:avLst/>
            </a:prstGeom>
          </p:spPr>
        </p:pic>
        <p:pic>
          <p:nvPicPr>
            <p:cNvPr id="69" name="그림 68">
              <a:extLst>
                <a:ext uri="{FF2B5EF4-FFF2-40B4-BE49-F238E27FC236}">
                  <a16:creationId xmlns:a16="http://schemas.microsoft.com/office/drawing/2014/main" id="{E8D389C6-805D-1A2E-28B7-92715FE5C0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2520732" y="4819019"/>
              <a:ext cx="1347179" cy="1104331"/>
            </a:xfrm>
            <a:prstGeom prst="rect">
              <a:avLst/>
            </a:prstGeom>
          </p:spPr>
        </p:pic>
        <p:pic>
          <p:nvPicPr>
            <p:cNvPr id="71" name="그림 70">
              <a:extLst>
                <a:ext uri="{FF2B5EF4-FFF2-40B4-BE49-F238E27FC236}">
                  <a16:creationId xmlns:a16="http://schemas.microsoft.com/office/drawing/2014/main" id="{7D9538ED-1A00-197E-45EE-345E96BDA6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3945210" y="4819018"/>
              <a:ext cx="1310172" cy="1104331"/>
            </a:xfrm>
            <a:prstGeom prst="rect">
              <a:avLst/>
            </a:prstGeom>
          </p:spPr>
        </p:pic>
      </p:grpSp>
      <p:sp>
        <p:nvSpPr>
          <p:cNvPr id="76" name="텍스트 개체 틀 2">
            <a:extLst>
              <a:ext uri="{FF2B5EF4-FFF2-40B4-BE49-F238E27FC236}">
                <a16:creationId xmlns:a16="http://schemas.microsoft.com/office/drawing/2014/main" id="{B3014F16-D2DA-7ED9-2A66-71C5F21A4E6E}"/>
              </a:ext>
            </a:extLst>
          </p:cNvPr>
          <p:cNvSpPr txBox="1">
            <a:spLocks/>
          </p:cNvSpPr>
          <p:nvPr/>
        </p:nvSpPr>
        <p:spPr>
          <a:xfrm>
            <a:off x="1037332" y="5340264"/>
            <a:ext cx="943995" cy="78525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/>
              <a:t>글로벌</a:t>
            </a:r>
            <a:endParaRPr lang="en-US" altLang="ko-KR" sz="1400" b="1" dirty="0"/>
          </a:p>
        </p:txBody>
      </p:sp>
      <p:pic>
        <p:nvPicPr>
          <p:cNvPr id="78" name="그림 77">
            <a:extLst>
              <a:ext uri="{FF2B5EF4-FFF2-40B4-BE49-F238E27FC236}">
                <a16:creationId xmlns:a16="http://schemas.microsoft.com/office/drawing/2014/main" id="{04ECF302-915E-F178-2537-64C819362F43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2028201" y="4946072"/>
            <a:ext cx="1313241" cy="807478"/>
          </a:xfrm>
          <a:prstGeom prst="rect">
            <a:avLst/>
          </a:prstGeom>
        </p:spPr>
      </p:pic>
      <p:pic>
        <p:nvPicPr>
          <p:cNvPr id="80" name="그림 79">
            <a:extLst>
              <a:ext uri="{FF2B5EF4-FFF2-40B4-BE49-F238E27FC236}">
                <a16:creationId xmlns:a16="http://schemas.microsoft.com/office/drawing/2014/main" id="{B6A55824-C484-FDE0-7697-0AFE09801E43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542220" y="4946072"/>
            <a:ext cx="1313241" cy="812671"/>
          </a:xfrm>
          <a:prstGeom prst="rect">
            <a:avLst/>
          </a:prstGeom>
        </p:spPr>
      </p:pic>
      <p:pic>
        <p:nvPicPr>
          <p:cNvPr id="82" name="그림 81">
            <a:extLst>
              <a:ext uri="{FF2B5EF4-FFF2-40B4-BE49-F238E27FC236}">
                <a16:creationId xmlns:a16="http://schemas.microsoft.com/office/drawing/2014/main" id="{24FF105D-6EB9-B636-0F1E-A065339D1F8A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5056240" y="4946072"/>
            <a:ext cx="1198552" cy="810836"/>
          </a:xfrm>
          <a:prstGeom prst="rect">
            <a:avLst/>
          </a:prstGeom>
        </p:spPr>
      </p:pic>
      <p:pic>
        <p:nvPicPr>
          <p:cNvPr id="84" name="그림 83">
            <a:extLst>
              <a:ext uri="{FF2B5EF4-FFF2-40B4-BE49-F238E27FC236}">
                <a16:creationId xmlns:a16="http://schemas.microsoft.com/office/drawing/2014/main" id="{B1771F71-6198-B4B9-C324-54BA53199512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6455571" y="4946072"/>
            <a:ext cx="1367358" cy="864790"/>
          </a:xfrm>
          <a:prstGeom prst="rect">
            <a:avLst/>
          </a:prstGeom>
        </p:spPr>
      </p:pic>
      <p:pic>
        <p:nvPicPr>
          <p:cNvPr id="86" name="그림 85">
            <a:extLst>
              <a:ext uri="{FF2B5EF4-FFF2-40B4-BE49-F238E27FC236}">
                <a16:creationId xmlns:a16="http://schemas.microsoft.com/office/drawing/2014/main" id="{5CE9AA85-B316-34C3-3F47-3779087D5FF9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8023707" y="4946072"/>
            <a:ext cx="1367357" cy="864790"/>
          </a:xfrm>
          <a:prstGeom prst="rect">
            <a:avLst/>
          </a:prstGeom>
        </p:spPr>
      </p:pic>
      <p:pic>
        <p:nvPicPr>
          <p:cNvPr id="88" name="그림 87">
            <a:extLst>
              <a:ext uri="{FF2B5EF4-FFF2-40B4-BE49-F238E27FC236}">
                <a16:creationId xmlns:a16="http://schemas.microsoft.com/office/drawing/2014/main" id="{1CF1CA0C-8287-75F2-C8A4-820865289415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8192886" y="5908406"/>
            <a:ext cx="1024419" cy="864791"/>
          </a:xfrm>
          <a:prstGeom prst="rect">
            <a:avLst/>
          </a:prstGeom>
        </p:spPr>
      </p:pic>
      <p:pic>
        <p:nvPicPr>
          <p:cNvPr id="90" name="그림 89">
            <a:extLst>
              <a:ext uri="{FF2B5EF4-FFF2-40B4-BE49-F238E27FC236}">
                <a16:creationId xmlns:a16="http://schemas.microsoft.com/office/drawing/2014/main" id="{D120FAD3-28B1-4498-F95A-C694F26D77C1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9330275" y="5908566"/>
            <a:ext cx="1047129" cy="877132"/>
          </a:xfrm>
          <a:prstGeom prst="rect">
            <a:avLst/>
          </a:prstGeom>
        </p:spPr>
      </p:pic>
      <p:pic>
        <p:nvPicPr>
          <p:cNvPr id="92" name="그림 91">
            <a:extLst>
              <a:ext uri="{FF2B5EF4-FFF2-40B4-BE49-F238E27FC236}">
                <a16:creationId xmlns:a16="http://schemas.microsoft.com/office/drawing/2014/main" id="{CFC108A5-A12C-4A27-09BF-3BE691493442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2028201" y="5931591"/>
            <a:ext cx="1200269" cy="807478"/>
          </a:xfrm>
          <a:prstGeom prst="rect">
            <a:avLst/>
          </a:prstGeom>
        </p:spPr>
      </p:pic>
      <p:pic>
        <p:nvPicPr>
          <p:cNvPr id="94" name="그림 93">
            <a:extLst>
              <a:ext uri="{FF2B5EF4-FFF2-40B4-BE49-F238E27FC236}">
                <a16:creationId xmlns:a16="http://schemas.microsoft.com/office/drawing/2014/main" id="{4C78FDCB-A038-4702-D676-11DC1D63CC14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3341442" y="5958982"/>
            <a:ext cx="1129456" cy="814215"/>
          </a:xfrm>
          <a:prstGeom prst="rect">
            <a:avLst/>
          </a:prstGeom>
        </p:spPr>
      </p:pic>
      <p:pic>
        <p:nvPicPr>
          <p:cNvPr id="96" name="그림 95">
            <a:extLst>
              <a:ext uri="{FF2B5EF4-FFF2-40B4-BE49-F238E27FC236}">
                <a16:creationId xmlns:a16="http://schemas.microsoft.com/office/drawing/2014/main" id="{0F183C7B-25D9-903A-FFC6-C5757E6D86C3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4583870" y="5937584"/>
            <a:ext cx="1024419" cy="801485"/>
          </a:xfrm>
          <a:prstGeom prst="rect">
            <a:avLst/>
          </a:prstGeom>
        </p:spPr>
      </p:pic>
      <p:pic>
        <p:nvPicPr>
          <p:cNvPr id="98" name="그림 97">
            <a:extLst>
              <a:ext uri="{FF2B5EF4-FFF2-40B4-BE49-F238E27FC236}">
                <a16:creationId xmlns:a16="http://schemas.microsoft.com/office/drawing/2014/main" id="{6E8E306D-0A63-CE7C-7CE1-B4650257C93E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5721261" y="5985644"/>
            <a:ext cx="1198552" cy="812671"/>
          </a:xfrm>
          <a:prstGeom prst="rect">
            <a:avLst/>
          </a:prstGeom>
        </p:spPr>
      </p:pic>
      <p:pic>
        <p:nvPicPr>
          <p:cNvPr id="100" name="그림 99">
            <a:extLst>
              <a:ext uri="{FF2B5EF4-FFF2-40B4-BE49-F238E27FC236}">
                <a16:creationId xmlns:a16="http://schemas.microsoft.com/office/drawing/2014/main" id="{4C39C5AE-B007-21A7-6AB1-F14720CB258F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7032785" y="5971750"/>
            <a:ext cx="1047129" cy="801486"/>
          </a:xfrm>
          <a:prstGeom prst="rect">
            <a:avLst/>
          </a:prstGeom>
        </p:spPr>
      </p:pic>
      <p:cxnSp>
        <p:nvCxnSpPr>
          <p:cNvPr id="101" name="Google Shape;175;p2">
            <a:extLst>
              <a:ext uri="{FF2B5EF4-FFF2-40B4-BE49-F238E27FC236}">
                <a16:creationId xmlns:a16="http://schemas.microsoft.com/office/drawing/2014/main" id="{85D931F9-6B37-3539-1969-C132C647D96F}"/>
              </a:ext>
            </a:extLst>
          </p:cNvPr>
          <p:cNvCxnSpPr>
            <a:cxnSpLocks/>
          </p:cNvCxnSpPr>
          <p:nvPr/>
        </p:nvCxnSpPr>
        <p:spPr bwMode="auto">
          <a:xfrm>
            <a:off x="660585" y="1932686"/>
            <a:ext cx="10700142" cy="0"/>
          </a:xfrm>
          <a:prstGeom prst="straightConnector1">
            <a:avLst/>
          </a:prstGeom>
          <a:noFill/>
          <a:ln w="9525">
            <a:solidFill>
              <a:srgbClr val="595959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5" name="직사각형 3">
            <a:extLst>
              <a:ext uri="{FF2B5EF4-FFF2-40B4-BE49-F238E27FC236}">
                <a16:creationId xmlns:a16="http://schemas.microsoft.com/office/drawing/2014/main" id="{F4BB24DD-5CBF-B2DE-5D6B-8E72DAF713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6952" y="4895977"/>
            <a:ext cx="7489926" cy="940768"/>
          </a:xfrm>
          <a:prstGeom prst="rect">
            <a:avLst/>
          </a:prstGeom>
          <a:solidFill>
            <a:srgbClr val="FFFF00">
              <a:alpha val="12157"/>
            </a:srgbClr>
          </a:solidFill>
          <a:ln w="38100" algn="ctr">
            <a:solidFill>
              <a:srgbClr val="FFC000"/>
            </a:solidFill>
            <a:round/>
            <a:headEnd/>
            <a:tailEnd/>
          </a:ln>
        </p:spPr>
        <p:txBody>
          <a:bodyPr lIns="36000" tIns="36000" rIns="36000" bIns="360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/>
            <a:endParaRPr kumimoji="1" lang="ko-KR" altLang="en-US" sz="1200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E5B7A5E7-5DF0-A31C-C099-F9164BE25647}"/>
              </a:ext>
            </a:extLst>
          </p:cNvPr>
          <p:cNvSpPr txBox="1"/>
          <p:nvPr/>
        </p:nvSpPr>
        <p:spPr>
          <a:xfrm>
            <a:off x="7652589" y="4081283"/>
            <a:ext cx="3793482" cy="584775"/>
          </a:xfrm>
          <a:prstGeom prst="rect">
            <a:avLst/>
          </a:prstGeom>
          <a:solidFill>
            <a:srgbClr val="FFCC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글로벌 한국어 교육 </a:t>
            </a:r>
            <a:endParaRPr lang="en-US" altLang="ko-KR" sz="16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플랫폼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솔루션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이러닝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잡서칭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브랜드</a:t>
            </a:r>
          </a:p>
        </p:txBody>
      </p:sp>
      <p:cxnSp>
        <p:nvCxnSpPr>
          <p:cNvPr id="13" name="Google Shape;175;p2">
            <a:extLst>
              <a:ext uri="{FF2B5EF4-FFF2-40B4-BE49-F238E27FC236}">
                <a16:creationId xmlns:a16="http://schemas.microsoft.com/office/drawing/2014/main" id="{E764E7A9-460F-E53A-8A2D-11A798FA7CC8}"/>
              </a:ext>
            </a:extLst>
          </p:cNvPr>
          <p:cNvCxnSpPr>
            <a:cxnSpLocks/>
          </p:cNvCxnSpPr>
          <p:nvPr/>
        </p:nvCxnSpPr>
        <p:spPr bwMode="auto">
          <a:xfrm>
            <a:off x="745929" y="3758071"/>
            <a:ext cx="10700142" cy="0"/>
          </a:xfrm>
          <a:prstGeom prst="straightConnector1">
            <a:avLst/>
          </a:prstGeom>
          <a:noFill/>
          <a:ln w="9525">
            <a:solidFill>
              <a:srgbClr val="595959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Google Shape;175;p2">
            <a:extLst>
              <a:ext uri="{FF2B5EF4-FFF2-40B4-BE49-F238E27FC236}">
                <a16:creationId xmlns:a16="http://schemas.microsoft.com/office/drawing/2014/main" id="{9D213B51-7569-70E9-4AA0-8D12C85C7874}"/>
              </a:ext>
            </a:extLst>
          </p:cNvPr>
          <p:cNvCxnSpPr>
            <a:cxnSpLocks/>
          </p:cNvCxnSpPr>
          <p:nvPr/>
        </p:nvCxnSpPr>
        <p:spPr bwMode="auto">
          <a:xfrm>
            <a:off x="745929" y="4791165"/>
            <a:ext cx="10700142" cy="0"/>
          </a:xfrm>
          <a:prstGeom prst="straightConnector1">
            <a:avLst/>
          </a:prstGeom>
          <a:noFill/>
          <a:ln w="9525">
            <a:solidFill>
              <a:srgbClr val="595959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연결선: 꺾임 15">
            <a:extLst>
              <a:ext uri="{FF2B5EF4-FFF2-40B4-BE49-F238E27FC236}">
                <a16:creationId xmlns:a16="http://schemas.microsoft.com/office/drawing/2014/main" id="{31DB5C2D-E985-39CE-0EE6-0C2672A57C81}"/>
              </a:ext>
            </a:extLst>
          </p:cNvPr>
          <p:cNvCxnSpPr>
            <a:cxnSpLocks/>
            <a:stCxn id="125" idx="0"/>
            <a:endCxn id="127" idx="1"/>
          </p:cNvCxnSpPr>
          <p:nvPr/>
        </p:nvCxnSpPr>
        <p:spPr>
          <a:xfrm rot="5400000" flipH="1" flipV="1">
            <a:off x="6436099" y="3679487"/>
            <a:ext cx="522306" cy="1910674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2331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C298DCF9-85A4-92D6-AC44-8998DE9196AB}"/>
              </a:ext>
            </a:extLst>
          </p:cNvPr>
          <p:cNvSpPr/>
          <p:nvPr/>
        </p:nvSpPr>
        <p:spPr>
          <a:xfrm>
            <a:off x="260396" y="1876769"/>
            <a:ext cx="11620556" cy="4549803"/>
          </a:xfrm>
          <a:prstGeom prst="roundRect">
            <a:avLst/>
          </a:prstGeom>
          <a:solidFill>
            <a:srgbClr val="465BC7">
              <a:alpha val="20000"/>
            </a:srgbClr>
          </a:solidFill>
          <a:ln>
            <a:solidFill>
              <a:schemeClr val="accent1">
                <a:shade val="15000"/>
                <a:alpha val="54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텍스트 개체 틀 9">
            <a:extLst>
              <a:ext uri="{FF2B5EF4-FFF2-40B4-BE49-F238E27FC236}">
                <a16:creationId xmlns:a16="http://schemas.microsoft.com/office/drawing/2014/main" id="{88DA7482-EC77-D10F-297F-89F7AF051A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699" y="239252"/>
            <a:ext cx="9369895" cy="533400"/>
          </a:xfrm>
        </p:spPr>
        <p:txBody>
          <a:bodyPr/>
          <a:lstStyle/>
          <a:p>
            <a:r>
              <a:rPr lang="en-US" altLang="ko-KR" b="1" dirty="0"/>
              <a:t>4. </a:t>
            </a:r>
            <a:r>
              <a:rPr lang="ko-KR" altLang="en-US" b="1" dirty="0"/>
              <a:t>비상교육 한국어교육 대표 서비스 </a:t>
            </a:r>
            <a:r>
              <a:rPr lang="en-US" altLang="ko-KR" b="1" dirty="0" err="1"/>
              <a:t>masterTOPIK</a:t>
            </a:r>
            <a:r>
              <a:rPr lang="ko-KR" altLang="en-US" b="1" dirty="0"/>
              <a:t> </a:t>
            </a:r>
            <a:endParaRPr lang="en-US" altLang="ko-KR" b="1" dirty="0"/>
          </a:p>
        </p:txBody>
      </p:sp>
      <p:sp>
        <p:nvSpPr>
          <p:cNvPr id="4" name="제목 2">
            <a:extLst>
              <a:ext uri="{FF2B5EF4-FFF2-40B4-BE49-F238E27FC236}">
                <a16:creationId xmlns:a16="http://schemas.microsoft.com/office/drawing/2014/main" id="{9C09523F-05B7-EEC7-5974-4EBC86B40C9F}"/>
              </a:ext>
            </a:extLst>
          </p:cNvPr>
          <p:cNvSpPr txBox="1">
            <a:spLocks/>
          </p:cNvSpPr>
          <p:nvPr/>
        </p:nvSpPr>
        <p:spPr>
          <a:xfrm>
            <a:off x="266699" y="877794"/>
            <a:ext cx="6956137" cy="533400"/>
          </a:xfrm>
          <a:prstGeom prst="rect">
            <a:avLst/>
          </a:prstGeom>
          <a:effectLst/>
        </p:spPr>
        <p:txBody>
          <a:bodyPr anchor="ctr"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ko-KR" altLang="en-US" sz="18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최고의 전문가와 함께 하는 이러닝 </a:t>
            </a:r>
            <a:r>
              <a:rPr lang="ko-KR" altLang="en-US" sz="1800" b="1" dirty="0" err="1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구독제</a:t>
            </a:r>
            <a:r>
              <a:rPr lang="ko-KR" altLang="en-US" sz="18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 서비스</a:t>
            </a:r>
            <a:endParaRPr lang="ko-KR" altLang="en-US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+mj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4FD865-61B1-D353-B8E9-B366A6565B51}"/>
              </a:ext>
            </a:extLst>
          </p:cNvPr>
          <p:cNvSpPr txBox="1"/>
          <p:nvPr/>
        </p:nvSpPr>
        <p:spPr>
          <a:xfrm>
            <a:off x="6069212" y="2193819"/>
            <a:ext cx="46857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b="1" kern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b="1" kern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다국어 콘텐츠 제작 </a:t>
            </a:r>
            <a:r>
              <a:rPr lang="en-US" altLang="ko-KR" b="1" kern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b="1" kern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글로벌 수강생 타겟</a:t>
            </a:r>
            <a:r>
              <a:rPr lang="en-US" altLang="ko-KR" b="1" kern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b="1" kern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6C76D8E0-7AB4-FFCA-799E-9C200D89A26B}"/>
              </a:ext>
            </a:extLst>
          </p:cNvPr>
          <p:cNvSpPr/>
          <p:nvPr/>
        </p:nvSpPr>
        <p:spPr>
          <a:xfrm>
            <a:off x="210084" y="1238227"/>
            <a:ext cx="8544912" cy="4893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en-US" altLang="ko-KR" sz="14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TOPIK, </a:t>
            </a:r>
            <a:r>
              <a:rPr lang="ko-KR" altLang="en-US" sz="14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문법</a:t>
            </a:r>
            <a:r>
              <a:rPr lang="en-US" altLang="ko-KR" sz="14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어휘</a:t>
            </a:r>
            <a:r>
              <a:rPr lang="en-US" altLang="ko-KR" sz="14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회화</a:t>
            </a:r>
            <a:r>
              <a:rPr lang="en-US" altLang="ko-KR" sz="14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기초한국어</a:t>
            </a:r>
            <a:r>
              <a:rPr lang="en-US" altLang="ko-KR" sz="14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여행한국어 등 다양한 콘텐츠 제공 </a:t>
            </a:r>
            <a:r>
              <a:rPr lang="en-US" altLang="ko-KR" sz="14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(https://www.mastertopik.com)</a:t>
            </a:r>
            <a:endParaRPr lang="ko-KR" altLang="en-US" sz="1400" dirty="0">
              <a:solidFill>
                <a:schemeClr val="tx1"/>
              </a:solidFill>
              <a:highlight>
                <a:srgbClr val="FFFF00"/>
              </a:highligh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9F0FCA-8574-38EE-93F6-5D18A6FB5915}"/>
              </a:ext>
            </a:extLst>
          </p:cNvPr>
          <p:cNvSpPr txBox="1"/>
          <p:nvPr/>
        </p:nvSpPr>
        <p:spPr>
          <a:xfrm>
            <a:off x="6104138" y="3385456"/>
            <a:ext cx="47063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b="1" kern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2. TOPIK / EPS TOPIK </a:t>
            </a:r>
            <a:r>
              <a:rPr lang="ko-KR" altLang="en-US" b="1" kern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핵심 전략 콘텐츠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E195210-0349-F20D-F303-6BF484A18AB5}"/>
              </a:ext>
            </a:extLst>
          </p:cNvPr>
          <p:cNvSpPr txBox="1"/>
          <p:nvPr/>
        </p:nvSpPr>
        <p:spPr>
          <a:xfrm>
            <a:off x="6104138" y="5156212"/>
            <a:ext cx="4650792" cy="369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b="1" kern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b="1" kern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일반 한국어 콘텐츠</a:t>
            </a:r>
          </a:p>
        </p:txBody>
      </p:sp>
      <p:grpSp>
        <p:nvGrpSpPr>
          <p:cNvPr id="13" name="그룹 19">
            <a:extLst>
              <a:ext uri="{FF2B5EF4-FFF2-40B4-BE49-F238E27FC236}">
                <a16:creationId xmlns:a16="http://schemas.microsoft.com/office/drawing/2014/main" id="{8269EC31-7687-A8E2-1892-CC230CE27CD2}"/>
              </a:ext>
            </a:extLst>
          </p:cNvPr>
          <p:cNvGrpSpPr>
            <a:grpSpLocks/>
          </p:cNvGrpSpPr>
          <p:nvPr/>
        </p:nvGrpSpPr>
        <p:grpSpPr bwMode="auto">
          <a:xfrm>
            <a:off x="555821" y="2616690"/>
            <a:ext cx="5054709" cy="3565045"/>
            <a:chOff x="954888" y="2261939"/>
            <a:chExt cx="5057962" cy="3608034"/>
          </a:xfrm>
        </p:grpSpPr>
        <p:pic>
          <p:nvPicPr>
            <p:cNvPr id="14" name="그림 32">
              <a:extLst>
                <a:ext uri="{FF2B5EF4-FFF2-40B4-BE49-F238E27FC236}">
                  <a16:creationId xmlns:a16="http://schemas.microsoft.com/office/drawing/2014/main" id="{339615F7-F291-58D0-36F2-B90366A7DA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7545" y="2261939"/>
              <a:ext cx="2525305" cy="146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그림 34">
              <a:extLst>
                <a:ext uri="{FF2B5EF4-FFF2-40B4-BE49-F238E27FC236}">
                  <a16:creationId xmlns:a16="http://schemas.microsoft.com/office/drawing/2014/main" id="{9EAF79AC-14A4-26C4-B235-031D35C947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4096" y="4107579"/>
              <a:ext cx="2500165" cy="1513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35">
              <a:extLst>
                <a:ext uri="{FF2B5EF4-FFF2-40B4-BE49-F238E27FC236}">
                  <a16:creationId xmlns:a16="http://schemas.microsoft.com/office/drawing/2014/main" id="{99E5C0EE-46EB-C3A8-DC71-395254CAB5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4888" y="3729731"/>
              <a:ext cx="227156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9pPr>
            </a:lstStyle>
            <a:p>
              <a:pPr algn="ctr"/>
              <a:r>
                <a:rPr lang="en-US" altLang="ko-KR" sz="10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TOPIK </a:t>
              </a:r>
              <a:r>
                <a: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시험 대비 핵심 전략 강의</a:t>
              </a:r>
            </a:p>
          </p:txBody>
        </p:sp>
        <p:sp>
          <p:nvSpPr>
            <p:cNvPr id="18" name="TextBox 36">
              <a:extLst>
                <a:ext uri="{FF2B5EF4-FFF2-40B4-BE49-F238E27FC236}">
                  <a16:creationId xmlns:a16="http://schemas.microsoft.com/office/drawing/2014/main" id="{D40FDCE8-2DE6-AB6B-D38C-949F469810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94097" y="3736053"/>
              <a:ext cx="2369418" cy="257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9pPr>
            </a:lstStyle>
            <a:p>
              <a:pPr algn="ctr"/>
              <a:r>
                <a:rPr lang="ko-KR" altLang="en-US" sz="1000" b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일반 한국어 </a:t>
              </a:r>
              <a:r>
                <a:rPr lang="en-US" altLang="ko-KR" sz="1000" b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1000" b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비상 한국어 교재 내용</a:t>
              </a:r>
              <a:r>
                <a:rPr lang="en-US" altLang="ko-KR" sz="1000" b="1"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endParaRPr lang="ko-KR" altLang="en-US" sz="1000" b="1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1" name="TextBox 37">
              <a:extLst>
                <a:ext uri="{FF2B5EF4-FFF2-40B4-BE49-F238E27FC236}">
                  <a16:creationId xmlns:a16="http://schemas.microsoft.com/office/drawing/2014/main" id="{89BCC39B-8BEB-C958-CD98-77B22B8951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36506" y="5620783"/>
              <a:ext cx="2271562" cy="249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9pPr>
            </a:lstStyle>
            <a:p>
              <a:pPr algn="ctr"/>
              <a:r>
                <a:rPr lang="en-US" altLang="ko-KR" sz="10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EPS TOPIK </a:t>
              </a:r>
              <a:r>
                <a: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읽기</a:t>
              </a:r>
              <a:r>
                <a:rPr lang="en-US" altLang="ko-KR" sz="10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/</a:t>
              </a:r>
              <a:r>
                <a: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듣기 개념 특강</a:t>
              </a:r>
            </a:p>
          </p:txBody>
        </p:sp>
        <p:sp>
          <p:nvSpPr>
            <p:cNvPr id="23" name="TextBox 38">
              <a:extLst>
                <a:ext uri="{FF2B5EF4-FFF2-40B4-BE49-F238E27FC236}">
                  <a16:creationId xmlns:a16="http://schemas.microsoft.com/office/drawing/2014/main" id="{36AC8A24-BE8E-FA00-F2EA-64C1CA8F06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3405" y="5620783"/>
              <a:ext cx="227156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돋움" panose="020B0600000101010101" pitchFamily="50" charset="-127"/>
                </a:defRPr>
              </a:lvl9pPr>
            </a:lstStyle>
            <a:p>
              <a:pPr algn="ctr"/>
              <a:r>
                <a: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기초 한국어 강의 </a:t>
              </a:r>
              <a:r>
                <a:rPr lang="en-US" altLang="ko-KR" sz="10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회화</a:t>
              </a:r>
              <a:r>
                <a:rPr lang="en-US" altLang="ko-KR" sz="1000" b="1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endPara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D627D4E7-A0BD-1926-1E68-2B8234F68825}"/>
              </a:ext>
            </a:extLst>
          </p:cNvPr>
          <p:cNvSpPr txBox="1"/>
          <p:nvPr/>
        </p:nvSpPr>
        <p:spPr>
          <a:xfrm>
            <a:off x="1373798" y="2095939"/>
            <a:ext cx="3136937" cy="3381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ko-KR" altLang="en-US" sz="1600" b="1" kern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마스터토픽</a:t>
            </a:r>
            <a:r>
              <a:rPr lang="ko-KR" altLang="en-US" sz="1600" b="1" kern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이러닝 콘텐츠 </a:t>
            </a:r>
            <a:r>
              <a:rPr lang="en-US" altLang="ko-KR" sz="1600" b="1" kern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600" b="1" kern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예시</a:t>
            </a:r>
            <a:r>
              <a:rPr lang="en-US" altLang="ko-KR" sz="1600" b="1" kern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600" b="1" kern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9" name="그림 2">
            <a:extLst>
              <a:ext uri="{FF2B5EF4-FFF2-40B4-BE49-F238E27FC236}">
                <a16:creationId xmlns:a16="http://schemas.microsoft.com/office/drawing/2014/main" id="{4A82EE9D-3CC5-50C0-BB8D-D76492DDB0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491" y="2616690"/>
            <a:ext cx="2421375" cy="1445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직사각형 30">
            <a:extLst>
              <a:ext uri="{FF2B5EF4-FFF2-40B4-BE49-F238E27FC236}">
                <a16:creationId xmlns:a16="http://schemas.microsoft.com/office/drawing/2014/main" id="{EF51EAAC-D93E-429D-7CCB-B746F1601FB5}"/>
              </a:ext>
            </a:extLst>
          </p:cNvPr>
          <p:cNvSpPr/>
          <p:nvPr/>
        </p:nvSpPr>
        <p:spPr>
          <a:xfrm>
            <a:off x="6104138" y="2588859"/>
            <a:ext cx="5594427" cy="610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주로 기초나 초급 단계 위주로 주요 강의를 다국어로 제작하여 </a:t>
            </a:r>
            <a:r>
              <a:rPr kumimoji="1"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>
              <a:lnSpc>
                <a:spcPct val="150000"/>
              </a:lnSpc>
              <a:defRPr/>
            </a:pP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한국어 실력 초보 수강생들의 시청과 선택의 편의성 강화</a:t>
            </a:r>
            <a:endParaRPr kumimoji="1" lang="en-US" altLang="ko-KR" sz="12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9DC4FBFA-1CBF-C2AC-EBFD-EAD6C3086FB5}"/>
              </a:ext>
            </a:extLst>
          </p:cNvPr>
          <p:cNvSpPr/>
          <p:nvPr/>
        </p:nvSpPr>
        <p:spPr>
          <a:xfrm>
            <a:off x="6076950" y="3802471"/>
            <a:ext cx="5593727" cy="1164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kumimoji="1"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TOPIK </a:t>
            </a: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시험 점수를</a:t>
            </a:r>
            <a:r>
              <a:rPr kumimoji="1"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단기간에 고득점으로 높일 수 있는 핵심 전략을 선정하여</a:t>
            </a:r>
            <a:r>
              <a:rPr kumimoji="1"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</a:p>
          <a:p>
            <a:pPr>
              <a:lnSpc>
                <a:spcPct val="150000"/>
              </a:lnSpc>
              <a:defRPr/>
            </a:pPr>
            <a:r>
              <a:rPr kumimoji="1"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편리하게 선택 학습</a:t>
            </a:r>
            <a:r>
              <a:rPr kumimoji="1"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(</a:t>
            </a: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예습 및 복습 등에 유용</a:t>
            </a:r>
            <a:r>
              <a:rPr kumimoji="1"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kumimoji="1"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TOPIK 1~6</a:t>
            </a: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급 읽기와 듣기 각 영역별 세부 강의 제공 </a:t>
            </a:r>
            <a:r>
              <a:rPr kumimoji="1"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 Speaking </a:t>
            </a: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콘텐츠 제공</a:t>
            </a:r>
            <a:endParaRPr kumimoji="1" lang="en-US" altLang="ko-KR" sz="12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한국 취업 희망 근로자를 위한 </a:t>
            </a:r>
            <a:r>
              <a:rPr kumimoji="1" lang="en-US" altLang="ko-KR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EPS TOPIK</a:t>
            </a:r>
            <a:r>
              <a:rPr kumimoji="1"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강의 제공</a:t>
            </a:r>
            <a:endParaRPr kumimoji="1" lang="en-US" altLang="ko-KR" sz="12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6" name="직사각형 18">
            <a:extLst>
              <a:ext uri="{FF2B5EF4-FFF2-40B4-BE49-F238E27FC236}">
                <a16:creationId xmlns:a16="http://schemas.microsoft.com/office/drawing/2014/main" id="{2D8C40E5-5FD4-2BFD-BAFB-9E07CFED86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5571119"/>
            <a:ext cx="5574677" cy="610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ko-KR" altLang="en-US" sz="12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비상 한국어 교재에 기반한 실생활 위주의 단계별 체계적 강의 제공</a:t>
            </a:r>
            <a:endParaRPr kumimoji="1" lang="en-US" altLang="ko-KR" sz="120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ko-KR" altLang="en-US" sz="12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문법</a:t>
            </a:r>
            <a:r>
              <a:rPr kumimoji="1" lang="en-US" altLang="ko-KR" sz="12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1" lang="ko-KR" altLang="en-US" sz="12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어휘</a:t>
            </a:r>
            <a:r>
              <a:rPr kumimoji="1" lang="en-US" altLang="ko-KR" sz="12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1" lang="ko-KR" altLang="en-US" sz="12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회화</a:t>
            </a:r>
            <a:r>
              <a:rPr kumimoji="1" lang="en-US" altLang="ko-KR" sz="12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1" lang="ko-KR" altLang="en-US" sz="12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그 외 다양한 콘텐츠를 </a:t>
            </a:r>
            <a:r>
              <a:rPr kumimoji="1" lang="ko-KR" altLang="en-US" sz="120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제공함으로서</a:t>
            </a:r>
            <a:r>
              <a:rPr kumimoji="1" lang="ko-KR" altLang="en-US" sz="12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풍성한 자가학습 가능 </a:t>
            </a:r>
            <a:endParaRPr kumimoji="1" lang="en-US" altLang="ko-KR" sz="120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0" name="그림 39">
            <a:extLst>
              <a:ext uri="{FF2B5EF4-FFF2-40B4-BE49-F238E27FC236}">
                <a16:creationId xmlns:a16="http://schemas.microsoft.com/office/drawing/2014/main" id="{72E3C7EA-67BC-8877-DBEE-730E044BA0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2527" y="956416"/>
            <a:ext cx="2638425" cy="371475"/>
          </a:xfrm>
          <a:prstGeom prst="rect">
            <a:avLst/>
          </a:prstGeom>
        </p:spPr>
      </p:pic>
      <p:pic>
        <p:nvPicPr>
          <p:cNvPr id="44" name="그림 43">
            <a:extLst>
              <a:ext uri="{FF2B5EF4-FFF2-40B4-BE49-F238E27FC236}">
                <a16:creationId xmlns:a16="http://schemas.microsoft.com/office/drawing/2014/main" id="{B6EDFF0D-2533-B139-5D40-68448460CD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491" y="4452329"/>
            <a:ext cx="2421375" cy="1495175"/>
          </a:xfrm>
          <a:prstGeom prst="rect">
            <a:avLst/>
          </a:prstGeom>
        </p:spPr>
      </p:pic>
      <p:cxnSp>
        <p:nvCxnSpPr>
          <p:cNvPr id="33" name="직선 연결선 32">
            <a:extLst>
              <a:ext uri="{FF2B5EF4-FFF2-40B4-BE49-F238E27FC236}">
                <a16:creationId xmlns:a16="http://schemas.microsoft.com/office/drawing/2014/main" id="{42CDD68A-1424-FC6D-735E-11792C7AF075}"/>
              </a:ext>
            </a:extLst>
          </p:cNvPr>
          <p:cNvCxnSpPr>
            <a:cxnSpLocks/>
          </p:cNvCxnSpPr>
          <p:nvPr/>
        </p:nvCxnSpPr>
        <p:spPr>
          <a:xfrm>
            <a:off x="275469" y="1327891"/>
            <a:ext cx="5166397" cy="0"/>
          </a:xfrm>
          <a:prstGeom prst="line">
            <a:avLst/>
          </a:prstGeom>
          <a:ln>
            <a:solidFill>
              <a:srgbClr val="465B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148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5994EE31-E43D-B0FC-10FF-98CA716990CA}"/>
              </a:ext>
            </a:extLst>
          </p:cNvPr>
          <p:cNvSpPr/>
          <p:nvPr/>
        </p:nvSpPr>
        <p:spPr>
          <a:xfrm>
            <a:off x="260396" y="1876769"/>
            <a:ext cx="11620556" cy="4549803"/>
          </a:xfrm>
          <a:prstGeom prst="roundRect">
            <a:avLst/>
          </a:prstGeom>
          <a:solidFill>
            <a:srgbClr val="465BC7">
              <a:alpha val="20000"/>
            </a:srgbClr>
          </a:solidFill>
          <a:ln>
            <a:solidFill>
              <a:schemeClr val="accent1">
                <a:shade val="15000"/>
                <a:alpha val="54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텍스트 개체 틀 9">
            <a:extLst>
              <a:ext uri="{FF2B5EF4-FFF2-40B4-BE49-F238E27FC236}">
                <a16:creationId xmlns:a16="http://schemas.microsoft.com/office/drawing/2014/main" id="{88DA7482-EC77-D10F-297F-89F7AF051A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699" y="239252"/>
            <a:ext cx="9369895" cy="533400"/>
          </a:xfrm>
        </p:spPr>
        <p:txBody>
          <a:bodyPr/>
          <a:lstStyle/>
          <a:p>
            <a:r>
              <a:rPr lang="en-US" altLang="ko-KR" b="1" dirty="0"/>
              <a:t>4. </a:t>
            </a:r>
            <a:r>
              <a:rPr lang="ko-KR" altLang="en-US" b="1" dirty="0"/>
              <a:t>비상교육 한국어교육 대표 서비스 </a:t>
            </a:r>
            <a:r>
              <a:rPr lang="en-US" altLang="ko-KR" b="1" dirty="0" err="1"/>
              <a:t>masterTOPIK</a:t>
            </a:r>
            <a:r>
              <a:rPr lang="ko-KR" altLang="en-US" b="1" dirty="0"/>
              <a:t> </a:t>
            </a:r>
            <a:endParaRPr lang="en-US" altLang="ko-KR" b="1" dirty="0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BA3BAF92-5701-D61D-4599-E26D94F06A71}"/>
              </a:ext>
            </a:extLst>
          </p:cNvPr>
          <p:cNvSpPr/>
          <p:nvPr/>
        </p:nvSpPr>
        <p:spPr>
          <a:xfrm>
            <a:off x="6269574" y="2423251"/>
            <a:ext cx="5167308" cy="61061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171450" marR="0" lvl="0" indent="-1714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ko-KR" sz="1200" dirty="0">
                <a:latin typeface="맑은 고딕"/>
                <a:ea typeface="맑은 고딕"/>
              </a:rPr>
              <a:t>PC</a:t>
            </a:r>
            <a:r>
              <a:rPr kumimoji="1" lang="ko-KR" altLang="en-US" sz="1200" dirty="0">
                <a:latin typeface="맑은 고딕"/>
                <a:ea typeface="맑은 고딕"/>
              </a:rPr>
              <a:t> 및 모바일 기기에 구애 받지 않는 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맑은 고딕"/>
                <a:ea typeface="맑은 고딕"/>
              </a:rPr>
              <a:t>스트리밍 이러닝 서비스</a:t>
            </a:r>
            <a:endParaRPr kumimoji="1" lang="en-US" altLang="ko-KR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맑은 고딕"/>
              <a:ea typeface="맑은 고딕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1200" dirty="0">
                <a:latin typeface="맑은 고딕"/>
                <a:ea typeface="맑은 고딕"/>
              </a:rPr>
              <a:t>별도의 동영상 플레이어 설치 없이 로그인 시 편리하게 수강 가능 </a:t>
            </a:r>
            <a:endParaRPr lang="ko-KR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맑은 고딕"/>
              <a:ea typeface="맑은 고딕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C72597-FFDE-51E2-6C6E-A41863608211}"/>
              </a:ext>
            </a:extLst>
          </p:cNvPr>
          <p:cNvSpPr txBox="1"/>
          <p:nvPr/>
        </p:nvSpPr>
        <p:spPr>
          <a:xfrm>
            <a:off x="6269574" y="2099374"/>
            <a:ext cx="5147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b="1" kern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1. 24</a:t>
            </a:r>
            <a:r>
              <a:rPr lang="ko-KR" altLang="en-US" b="1" kern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시간 언제 어디서나 자유롭게 무제한 시청</a:t>
            </a: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6CF4B94-8660-2413-B50D-7B3296C15C54}"/>
              </a:ext>
            </a:extLst>
          </p:cNvPr>
          <p:cNvSpPr txBox="1"/>
          <p:nvPr/>
        </p:nvSpPr>
        <p:spPr>
          <a:xfrm>
            <a:off x="6253471" y="3145377"/>
            <a:ext cx="48693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2. 10</a:t>
            </a:r>
            <a:r>
              <a:rPr kumimoji="0" lang="ko-KR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 이상 업력 기반의 이러닝 전문 서비스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2D887AEA-7671-2204-8691-C874775C05B0}"/>
              </a:ext>
            </a:extLst>
          </p:cNvPr>
          <p:cNvSpPr/>
          <p:nvPr/>
        </p:nvSpPr>
        <p:spPr>
          <a:xfrm>
            <a:off x="6253979" y="3453235"/>
            <a:ext cx="5219924" cy="61061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kumimoji="1" lang="en-US" altLang="ko-KR" sz="1200" dirty="0">
                <a:latin typeface="맑은 고딕"/>
                <a:ea typeface="맑은 고딕"/>
              </a:rPr>
              <a:t>2013</a:t>
            </a:r>
            <a:r>
              <a:rPr kumimoji="1" lang="ko-KR" altLang="en-US" sz="1200" dirty="0">
                <a:latin typeface="맑은 고딕"/>
                <a:ea typeface="맑은 고딕"/>
              </a:rPr>
              <a:t>년 첫 이러닝 서비스 시작 이후로 </a:t>
            </a:r>
            <a:r>
              <a:rPr kumimoji="1" lang="en-US" altLang="ko-KR" sz="1200" dirty="0">
                <a:latin typeface="맑은 고딕"/>
                <a:ea typeface="맑은 고딕"/>
              </a:rPr>
              <a:t>10</a:t>
            </a:r>
            <a:r>
              <a:rPr kumimoji="1" lang="ko-KR" altLang="en-US" sz="1200" dirty="0">
                <a:latin typeface="맑은 고딕"/>
                <a:ea typeface="맑은 고딕"/>
              </a:rPr>
              <a:t>년 이상 서비스 운영 노하우</a:t>
            </a:r>
            <a:endParaRPr kumimoji="1" lang="en-US" altLang="ko-KR" sz="1200" dirty="0">
              <a:latin typeface="맑은 고딕"/>
              <a:ea typeface="맑은 고딕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kumimoji="1" lang="ko-KR" altLang="en-US" sz="1200" dirty="0">
                <a:latin typeface="맑은 고딕"/>
                <a:ea typeface="맑은 고딕"/>
              </a:rPr>
              <a:t>대학교 및 공기관 등 </a:t>
            </a:r>
            <a:r>
              <a:rPr kumimoji="1" lang="en-US" altLang="ko-KR" sz="1200" dirty="0">
                <a:latin typeface="맑은 고딕"/>
                <a:ea typeface="맑은 고딕"/>
              </a:rPr>
              <a:t>B2B B2G </a:t>
            </a:r>
            <a:r>
              <a:rPr kumimoji="1" lang="ko-KR" altLang="en-US" sz="1200" dirty="0">
                <a:latin typeface="맑은 고딕"/>
                <a:ea typeface="맑은 고딕"/>
              </a:rPr>
              <a:t>단체 이용 이력 다수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9C607BA-7FA1-D039-2BC1-791ED2D04492}"/>
              </a:ext>
            </a:extLst>
          </p:cNvPr>
          <p:cNvSpPr txBox="1"/>
          <p:nvPr/>
        </p:nvSpPr>
        <p:spPr>
          <a:xfrm>
            <a:off x="6197472" y="4207336"/>
            <a:ext cx="5147526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ko-KR" altLang="en-US" b="1" kern="0" dirty="0">
                <a:latin typeface="맑은 고딕"/>
                <a:ea typeface="맑은 고딕"/>
              </a:rPr>
              <a:t> </a:t>
            </a:r>
            <a:r>
              <a:rPr lang="en-US" altLang="ko-KR" b="1" kern="0" dirty="0">
                <a:latin typeface="맑은 고딕"/>
                <a:ea typeface="맑은 고딕"/>
              </a:rPr>
              <a:t>3. TOPIK </a:t>
            </a:r>
            <a:r>
              <a:rPr lang="ko-KR" altLang="en-US" b="1" kern="0" dirty="0">
                <a:latin typeface="맑은 고딕"/>
                <a:ea typeface="맑은 고딕"/>
              </a:rPr>
              <a:t>모의고사 제공 </a:t>
            </a:r>
            <a:r>
              <a:rPr lang="en-US" altLang="ko-KR" b="1" kern="0" dirty="0">
                <a:latin typeface="맑은 고딕"/>
                <a:ea typeface="맑은 고딕"/>
              </a:rPr>
              <a:t>(Premium </a:t>
            </a:r>
            <a:r>
              <a:rPr lang="ko-KR" altLang="en-US" b="1" kern="0" dirty="0">
                <a:latin typeface="맑은 고딕"/>
                <a:ea typeface="맑은 고딕"/>
              </a:rPr>
              <a:t>상품 한정</a:t>
            </a:r>
            <a:r>
              <a:rPr lang="en-US" altLang="ko-KR" b="1" kern="0" dirty="0">
                <a:latin typeface="맑은 고딕"/>
                <a:ea typeface="맑은 고딕"/>
              </a:rPr>
              <a:t>)</a:t>
            </a: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맑은 고딕"/>
              <a:ea typeface="맑은 고딕"/>
            </a:endParaRPr>
          </a:p>
        </p:txBody>
      </p:sp>
      <p:sp>
        <p:nvSpPr>
          <p:cNvPr id="28" name="직사각형 18">
            <a:extLst>
              <a:ext uri="{FF2B5EF4-FFF2-40B4-BE49-F238E27FC236}">
                <a16:creationId xmlns:a16="http://schemas.microsoft.com/office/drawing/2014/main" id="{92848B3B-C24A-A34D-114A-9CFE327C71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5278" y="4481554"/>
            <a:ext cx="5219923" cy="610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marL="1714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kumimoji="1" lang="ko-KR" altLang="en-US" sz="1200" dirty="0">
                <a:solidFill>
                  <a:srgbClr val="000000"/>
                </a:solidFill>
                <a:latin typeface="맑은 고딕"/>
                <a:ea typeface="맑은 고딕"/>
              </a:rPr>
              <a:t>출제 문항</a:t>
            </a:r>
            <a:r>
              <a:rPr kumimoji="1" lang="en-US" altLang="ko-KR" sz="1200" dirty="0">
                <a:solidFill>
                  <a:srgbClr val="000000"/>
                </a:solidFill>
                <a:latin typeface="맑은 고딕"/>
                <a:ea typeface="맑은 고딕"/>
              </a:rPr>
              <a:t>, </a:t>
            </a:r>
            <a:r>
              <a:rPr kumimoji="1" lang="ko-KR" altLang="en-US" sz="1200" dirty="0">
                <a:solidFill>
                  <a:srgbClr val="000000"/>
                </a:solidFill>
                <a:latin typeface="맑은 고딕"/>
                <a:ea typeface="맑은 고딕"/>
              </a:rPr>
              <a:t>주제</a:t>
            </a:r>
            <a:r>
              <a:rPr kumimoji="1" lang="en-US" altLang="ko-KR" sz="1200" dirty="0">
                <a:solidFill>
                  <a:srgbClr val="000000"/>
                </a:solidFill>
                <a:latin typeface="맑은 고딕"/>
                <a:ea typeface="맑은 고딕"/>
              </a:rPr>
              <a:t>, </a:t>
            </a:r>
            <a:r>
              <a:rPr kumimoji="1" lang="ko-KR" altLang="en-US" sz="1200" dirty="0">
                <a:solidFill>
                  <a:srgbClr val="000000"/>
                </a:solidFill>
                <a:latin typeface="맑은 고딕"/>
                <a:ea typeface="맑은 고딕"/>
              </a:rPr>
              <a:t>트렌드를 반영한 온라인 모의고사 응시 가능 </a:t>
            </a:r>
            <a:r>
              <a:rPr kumimoji="1" lang="en-US" altLang="ko-KR" sz="1200" dirty="0">
                <a:solidFill>
                  <a:srgbClr val="000000"/>
                </a:solidFill>
                <a:latin typeface="맑은 고딕"/>
                <a:ea typeface="맑은 고딕"/>
              </a:rPr>
              <a:t>(</a:t>
            </a:r>
            <a:r>
              <a:rPr kumimoji="1" lang="ko-KR" altLang="en-US" sz="1200" dirty="0">
                <a:solidFill>
                  <a:srgbClr val="000000"/>
                </a:solidFill>
                <a:latin typeface="맑은 고딕"/>
                <a:ea typeface="맑은 고딕"/>
              </a:rPr>
              <a:t>월 </a:t>
            </a:r>
            <a:r>
              <a:rPr kumimoji="1" lang="en-US" altLang="ko-KR" sz="1200" dirty="0">
                <a:solidFill>
                  <a:srgbClr val="000000"/>
                </a:solidFill>
                <a:latin typeface="맑은 고딕"/>
                <a:ea typeface="맑은 고딕"/>
              </a:rPr>
              <a:t>1</a:t>
            </a:r>
            <a:r>
              <a:rPr kumimoji="1" lang="ko-KR" altLang="en-US" sz="1200" dirty="0">
                <a:solidFill>
                  <a:srgbClr val="000000"/>
                </a:solidFill>
                <a:latin typeface="맑은 고딕"/>
                <a:ea typeface="맑은 고딕"/>
              </a:rPr>
              <a:t>회</a:t>
            </a:r>
            <a:r>
              <a:rPr kumimoji="1" lang="en-US" altLang="ko-KR" sz="1200" dirty="0">
                <a:solidFill>
                  <a:srgbClr val="000000"/>
                </a:solidFill>
                <a:latin typeface="맑은 고딕"/>
                <a:ea typeface="맑은 고딕"/>
              </a:rPr>
              <a:t>)</a:t>
            </a:r>
            <a:r>
              <a:rPr kumimoji="1" lang="ko-KR" altLang="en-US" sz="1200" dirty="0">
                <a:solidFill>
                  <a:srgbClr val="000000"/>
                </a:solidFill>
                <a:latin typeface="맑은 고딕"/>
                <a:ea typeface="맑은 고딕"/>
              </a:rPr>
              <a:t> </a:t>
            </a:r>
            <a:endParaRPr kumimoji="1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ko-KR" altLang="en-US" sz="1200" dirty="0">
                <a:solidFill>
                  <a:srgbClr val="000000"/>
                </a:solidFill>
                <a:latin typeface="맑은 고딕"/>
                <a:ea typeface="맑은 고딕"/>
              </a:rPr>
              <a:t>지속적인 업데이트 진행</a:t>
            </a:r>
            <a:r>
              <a:rPr lang="en-US" altLang="ko-KR" sz="1200" dirty="0">
                <a:solidFill>
                  <a:srgbClr val="000000"/>
                </a:solidFill>
                <a:latin typeface="맑은 고딕"/>
                <a:ea typeface="맑은 고딕"/>
              </a:rPr>
              <a:t>,</a:t>
            </a:r>
            <a:r>
              <a:rPr lang="ko-KR" altLang="en-US" sz="1200" dirty="0">
                <a:solidFill>
                  <a:srgbClr val="000000"/>
                </a:solidFill>
                <a:latin typeface="맑은 고딕"/>
                <a:ea typeface="맑은 고딕"/>
              </a:rPr>
              <a:t> 최신 콘텐츠 제공하여 학습 수준 체크 가능 </a:t>
            </a:r>
            <a:endParaRPr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F70DB73-D3EF-A11E-3FF4-19B327E34DFF}"/>
              </a:ext>
            </a:extLst>
          </p:cNvPr>
          <p:cNvSpPr txBox="1"/>
          <p:nvPr/>
        </p:nvSpPr>
        <p:spPr>
          <a:xfrm>
            <a:off x="6223628" y="5200245"/>
            <a:ext cx="4929067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ko-KR" altLang="en-US" b="1" kern="0" dirty="0">
                <a:latin typeface="맑은 고딕"/>
                <a:ea typeface="맑은 고딕"/>
              </a:rPr>
              <a:t> </a:t>
            </a:r>
            <a:r>
              <a:rPr lang="en-US" altLang="ko-KR" b="1" kern="0" dirty="0">
                <a:latin typeface="맑은 고딕"/>
                <a:ea typeface="맑은 고딕"/>
              </a:rPr>
              <a:t>4. </a:t>
            </a:r>
            <a:r>
              <a:rPr lang="ko-KR" altLang="en-US" b="1" kern="0" dirty="0">
                <a:latin typeface="맑은 고딕"/>
                <a:ea typeface="맑은 고딕"/>
              </a:rPr>
              <a:t>다국어 강좌 </a:t>
            </a:r>
            <a:r>
              <a:rPr lang="en-US" altLang="ko-KR" b="1" kern="0" dirty="0">
                <a:latin typeface="맑은 고딕"/>
                <a:ea typeface="맑은 고딕"/>
              </a:rPr>
              <a:t>+ AI SPEAK </a:t>
            </a:r>
            <a:r>
              <a:rPr lang="ko-KR" altLang="en-US" b="1" kern="0" dirty="0">
                <a:latin typeface="맑은 고딕"/>
                <a:ea typeface="맑은 고딕"/>
              </a:rPr>
              <a:t>등 기능 제공</a:t>
            </a: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맑은 고딕"/>
              <a:ea typeface="맑은 고딕"/>
            </a:endParaRPr>
          </a:p>
        </p:txBody>
      </p:sp>
      <p:sp>
        <p:nvSpPr>
          <p:cNvPr id="45" name="직사각형 18">
            <a:extLst>
              <a:ext uri="{FF2B5EF4-FFF2-40B4-BE49-F238E27FC236}">
                <a16:creationId xmlns:a16="http://schemas.microsoft.com/office/drawing/2014/main" id="{5CFFD780-9C63-275C-AB14-28A8088DA6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5278" y="5504594"/>
            <a:ext cx="5135501" cy="610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marL="1714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kumimoji="1" lang="ko-KR" altLang="en-US" sz="1200" dirty="0">
                <a:solidFill>
                  <a:srgbClr val="000000"/>
                </a:solidFill>
                <a:latin typeface="맑은 고딕"/>
                <a:ea typeface="맑은 고딕"/>
              </a:rPr>
              <a:t>주요 강좌의 경우 다국어 버전 제작하여 수강생들의 선택의 폭 강화 </a:t>
            </a:r>
            <a:endParaRPr kumimoji="1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/>
              <a:ea typeface="맑은 고딕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ko-KR" sz="1200" dirty="0">
                <a:solidFill>
                  <a:srgbClr val="000000"/>
                </a:solidFill>
                <a:latin typeface="맑은 고딕"/>
                <a:ea typeface="맑은 고딕"/>
              </a:rPr>
              <a:t>AI SPEAK, </a:t>
            </a:r>
            <a:r>
              <a:rPr lang="ko-KR" altLang="en-US" sz="1200" dirty="0">
                <a:solidFill>
                  <a:srgbClr val="000000"/>
                </a:solidFill>
                <a:latin typeface="맑은 고딕"/>
                <a:ea typeface="맑은 고딕"/>
              </a:rPr>
              <a:t>단어 카드</a:t>
            </a:r>
            <a:r>
              <a:rPr lang="en-US" altLang="ko-KR" sz="1200" dirty="0">
                <a:solidFill>
                  <a:srgbClr val="000000"/>
                </a:solidFill>
                <a:latin typeface="맑은 고딕"/>
                <a:ea typeface="맑은 고딕"/>
              </a:rPr>
              <a:t>, </a:t>
            </a:r>
            <a:r>
              <a:rPr lang="ko-KR" altLang="en-US" sz="1200" dirty="0">
                <a:solidFill>
                  <a:srgbClr val="000000"/>
                </a:solidFill>
                <a:latin typeface="맑은 고딕"/>
                <a:ea typeface="맑은 고딕"/>
              </a:rPr>
              <a:t>학습 자료</a:t>
            </a:r>
            <a:r>
              <a:rPr lang="en-US" altLang="ko-KR" sz="1200" dirty="0">
                <a:solidFill>
                  <a:srgbClr val="000000"/>
                </a:solidFill>
                <a:latin typeface="맑은 고딕"/>
                <a:ea typeface="맑은 고딕"/>
              </a:rPr>
              <a:t>, </a:t>
            </a:r>
            <a:r>
              <a:rPr lang="ko-KR" altLang="en-US" sz="1200" dirty="0">
                <a:solidFill>
                  <a:srgbClr val="000000"/>
                </a:solidFill>
                <a:latin typeface="맑은 고딕"/>
                <a:ea typeface="맑은 고딕"/>
              </a:rPr>
              <a:t>나만의 커리큘럼 등 제공</a:t>
            </a:r>
            <a:endParaRPr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A41F124-BE5F-7C70-6822-3FA77BB6B859}"/>
              </a:ext>
            </a:extLst>
          </p:cNvPr>
          <p:cNvSpPr txBox="1"/>
          <p:nvPr/>
        </p:nvSpPr>
        <p:spPr>
          <a:xfrm>
            <a:off x="578887" y="2111999"/>
            <a:ext cx="4991100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1600" b="1" kern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마스터토픽</a:t>
            </a:r>
            <a:r>
              <a:rPr lang="ko-KR" altLang="en-US" sz="1600" b="1" kern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주요 제공 서비스</a:t>
            </a:r>
          </a:p>
        </p:txBody>
      </p:sp>
      <p:grpSp>
        <p:nvGrpSpPr>
          <p:cNvPr id="69" name="그룹 68">
            <a:extLst>
              <a:ext uri="{FF2B5EF4-FFF2-40B4-BE49-F238E27FC236}">
                <a16:creationId xmlns:a16="http://schemas.microsoft.com/office/drawing/2014/main" id="{F412C6DC-1B1A-5328-CF5A-06D62833159D}"/>
              </a:ext>
            </a:extLst>
          </p:cNvPr>
          <p:cNvGrpSpPr/>
          <p:nvPr/>
        </p:nvGrpSpPr>
        <p:grpSpPr>
          <a:xfrm>
            <a:off x="517017" y="2602559"/>
            <a:ext cx="5225934" cy="3578758"/>
            <a:chOff x="517017" y="2545832"/>
            <a:chExt cx="5225934" cy="3030604"/>
          </a:xfrm>
        </p:grpSpPr>
        <p:grpSp>
          <p:nvGrpSpPr>
            <p:cNvPr id="49" name="그룹 19">
              <a:extLst>
                <a:ext uri="{FF2B5EF4-FFF2-40B4-BE49-F238E27FC236}">
                  <a16:creationId xmlns:a16="http://schemas.microsoft.com/office/drawing/2014/main" id="{FC434151-6E69-0F63-8B3A-0CC2E9244A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8294" y="3759175"/>
              <a:ext cx="5114657" cy="1817261"/>
              <a:chOff x="910246" y="3807322"/>
              <a:chExt cx="5117948" cy="1839175"/>
            </a:xfrm>
          </p:grpSpPr>
          <p:sp>
            <p:nvSpPr>
              <p:cNvPr id="52" name="TextBox 35">
                <a:extLst>
                  <a:ext uri="{FF2B5EF4-FFF2-40B4-BE49-F238E27FC236}">
                    <a16:creationId xmlns:a16="http://schemas.microsoft.com/office/drawing/2014/main" id="{61B0299B-6C8A-B718-84FD-04E33990D5C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36439" y="3807322"/>
                <a:ext cx="2179956" cy="2110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9pPr>
              </a:lstStyle>
              <a:p>
                <a:pPr algn="ctr"/>
                <a:r>
                  <a:rPr lang="ko-KR" altLang="en-US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이러닝 자유 수강 </a:t>
                </a:r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(PC + </a:t>
                </a:r>
                <a:r>
                  <a:rPr lang="ko-KR" altLang="en-US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모바일</a:t>
                </a:r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)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53" name="TextBox 36">
                <a:extLst>
                  <a:ext uri="{FF2B5EF4-FFF2-40B4-BE49-F238E27FC236}">
                    <a16:creationId xmlns:a16="http://schemas.microsoft.com/office/drawing/2014/main" id="{37C70CE9-6940-08B9-D194-2A2658E1EF1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57963" y="3807815"/>
                <a:ext cx="2670231" cy="249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9pPr>
              </a:lstStyle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TOPIK </a:t>
                </a:r>
                <a:r>
                  <a:rPr lang="ko-KR" altLang="en-US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모의고사 응시 </a:t>
                </a:r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(Premium </a:t>
                </a:r>
                <a:r>
                  <a:rPr lang="ko-KR" altLang="en-US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상품 한정</a:t>
                </a:r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)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54" name="TextBox 37">
                <a:extLst>
                  <a:ext uri="{FF2B5EF4-FFF2-40B4-BE49-F238E27FC236}">
                    <a16:creationId xmlns:a16="http://schemas.microsoft.com/office/drawing/2014/main" id="{B6BBD8C6-09A6-B4C9-52A3-C3E0785D172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0246" y="5397307"/>
                <a:ext cx="2271562" cy="249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9pPr>
              </a:lstStyle>
              <a:p>
                <a:pPr algn="ctr"/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AI SPEAK </a:t>
                </a:r>
                <a:r>
                  <a:rPr lang="ko-KR" altLang="en-US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발음 연습 </a:t>
                </a:r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(</a:t>
                </a:r>
                <a:r>
                  <a:rPr lang="ko-KR" altLang="en-US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초급</a:t>
                </a:r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1, </a:t>
                </a:r>
                <a:r>
                  <a:rPr lang="ko-KR" altLang="en-US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초급</a:t>
                </a:r>
                <a:r>
                  <a:rPr lang="en-US" altLang="ko-KR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2)</a:t>
                </a:r>
                <a:endParaRPr lang="ko-KR" altLang="en-US" sz="1000" b="1" dirty="0"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55" name="TextBox 38">
                <a:extLst>
                  <a:ext uri="{FF2B5EF4-FFF2-40B4-BE49-F238E27FC236}">
                    <a16:creationId xmlns:a16="http://schemas.microsoft.com/office/drawing/2014/main" id="{B6F26AB8-F92B-B7AB-F4B8-1BB01DE7AF7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07572" y="5397307"/>
                <a:ext cx="2271562" cy="249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돋움" panose="020B0600000101010101" pitchFamily="50" charset="-127"/>
                  </a:defRPr>
                </a:lvl9pPr>
              </a:lstStyle>
              <a:p>
                <a:pPr algn="ctr"/>
                <a:r>
                  <a:rPr lang="ko-KR" altLang="en-US" sz="1000" b="1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단어카드 및 학습자료 제공</a:t>
                </a:r>
              </a:p>
            </p:txBody>
          </p:sp>
        </p:grpSp>
        <p:pic>
          <p:nvPicPr>
            <p:cNvPr id="61" name="그림 60">
              <a:extLst>
                <a:ext uri="{FF2B5EF4-FFF2-40B4-BE49-F238E27FC236}">
                  <a16:creationId xmlns:a16="http://schemas.microsoft.com/office/drawing/2014/main" id="{5A22524D-88C8-4565-4DC3-CE37A440CA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7017" y="2557799"/>
              <a:ext cx="2454848" cy="1208753"/>
            </a:xfrm>
            <a:prstGeom prst="rect">
              <a:avLst/>
            </a:prstGeom>
          </p:spPr>
        </p:pic>
        <p:pic>
          <p:nvPicPr>
            <p:cNvPr id="63" name="그림 62">
              <a:extLst>
                <a:ext uri="{FF2B5EF4-FFF2-40B4-BE49-F238E27FC236}">
                  <a16:creationId xmlns:a16="http://schemas.microsoft.com/office/drawing/2014/main" id="{4318DA5B-02FC-1E9A-96CA-C916DB805E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31577" y="2545832"/>
              <a:ext cx="2454848" cy="1220719"/>
            </a:xfrm>
            <a:prstGeom prst="rect">
              <a:avLst/>
            </a:prstGeom>
          </p:spPr>
        </p:pic>
        <p:pic>
          <p:nvPicPr>
            <p:cNvPr id="66" name="그림 65">
              <a:extLst>
                <a:ext uri="{FF2B5EF4-FFF2-40B4-BE49-F238E27FC236}">
                  <a16:creationId xmlns:a16="http://schemas.microsoft.com/office/drawing/2014/main" id="{1331906C-6A0F-662D-4A66-8C12968911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7018" y="4090840"/>
              <a:ext cx="2454848" cy="1208754"/>
            </a:xfrm>
            <a:prstGeom prst="rect">
              <a:avLst/>
            </a:prstGeom>
          </p:spPr>
        </p:pic>
        <p:pic>
          <p:nvPicPr>
            <p:cNvPr id="68" name="그림 67">
              <a:extLst>
                <a:ext uri="{FF2B5EF4-FFF2-40B4-BE49-F238E27FC236}">
                  <a16:creationId xmlns:a16="http://schemas.microsoft.com/office/drawing/2014/main" id="{51465715-AECF-CDC1-F782-60A67F05DDA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44408" y="4070033"/>
              <a:ext cx="2454848" cy="1229561"/>
            </a:xfrm>
            <a:prstGeom prst="rect">
              <a:avLst/>
            </a:prstGeom>
          </p:spPr>
        </p:pic>
      </p:grpSp>
      <p:pic>
        <p:nvPicPr>
          <p:cNvPr id="71" name="그림 70">
            <a:extLst>
              <a:ext uri="{FF2B5EF4-FFF2-40B4-BE49-F238E27FC236}">
                <a16:creationId xmlns:a16="http://schemas.microsoft.com/office/drawing/2014/main" id="{8134D955-097A-BF0B-4B0F-3D12F6D69E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42527" y="956416"/>
            <a:ext cx="2638425" cy="371475"/>
          </a:xfrm>
          <a:prstGeom prst="rect">
            <a:avLst/>
          </a:prstGeom>
        </p:spPr>
      </p:pic>
      <p:sp>
        <p:nvSpPr>
          <p:cNvPr id="7" name="제목 2">
            <a:extLst>
              <a:ext uri="{FF2B5EF4-FFF2-40B4-BE49-F238E27FC236}">
                <a16:creationId xmlns:a16="http://schemas.microsoft.com/office/drawing/2014/main" id="{12148EFB-7D5C-6F12-53CE-530CB3DDDD3A}"/>
              </a:ext>
            </a:extLst>
          </p:cNvPr>
          <p:cNvSpPr txBox="1">
            <a:spLocks/>
          </p:cNvSpPr>
          <p:nvPr/>
        </p:nvSpPr>
        <p:spPr>
          <a:xfrm>
            <a:off x="266699" y="877794"/>
            <a:ext cx="6956137" cy="533400"/>
          </a:xfrm>
          <a:prstGeom prst="rect">
            <a:avLst/>
          </a:prstGeom>
          <a:effectLst/>
        </p:spPr>
        <p:txBody>
          <a:bodyPr anchor="ctr"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ko-KR" altLang="en-US" sz="1800" b="1" dirty="0" err="1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마스터토픽</a:t>
            </a:r>
            <a:r>
              <a:rPr lang="ko-KR" altLang="en-US" sz="18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 서비스의 주요 특징</a:t>
            </a:r>
            <a:endParaRPr lang="ko-KR" altLang="en-US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+mj-ea"/>
            </a:endParaRP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61F57923-FC8A-8497-F2C1-FB7602291F3E}"/>
              </a:ext>
            </a:extLst>
          </p:cNvPr>
          <p:cNvCxnSpPr>
            <a:cxnSpLocks/>
          </p:cNvCxnSpPr>
          <p:nvPr/>
        </p:nvCxnSpPr>
        <p:spPr>
          <a:xfrm>
            <a:off x="275469" y="1327891"/>
            <a:ext cx="5166397" cy="0"/>
          </a:xfrm>
          <a:prstGeom prst="line">
            <a:avLst/>
          </a:prstGeom>
          <a:ln>
            <a:solidFill>
              <a:srgbClr val="465B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3149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9">
            <a:extLst>
              <a:ext uri="{FF2B5EF4-FFF2-40B4-BE49-F238E27FC236}">
                <a16:creationId xmlns:a16="http://schemas.microsoft.com/office/drawing/2014/main" id="{88DA7482-EC77-D10F-297F-89F7AF051A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699" y="239252"/>
            <a:ext cx="9369895" cy="533400"/>
          </a:xfrm>
        </p:spPr>
        <p:txBody>
          <a:bodyPr/>
          <a:lstStyle/>
          <a:p>
            <a:r>
              <a:rPr lang="en-US" altLang="ko-KR" b="1" dirty="0"/>
              <a:t>4. </a:t>
            </a:r>
            <a:r>
              <a:rPr lang="ko-KR" altLang="en-US" b="1" dirty="0"/>
              <a:t>비상교육 한국어교육 대표 서비스 </a:t>
            </a:r>
            <a:r>
              <a:rPr lang="en-US" altLang="ko-KR" b="1" dirty="0" err="1"/>
              <a:t>masterTOPIK</a:t>
            </a:r>
            <a:r>
              <a:rPr lang="ko-KR" altLang="en-US" b="1" dirty="0"/>
              <a:t> </a:t>
            </a:r>
            <a:endParaRPr lang="en-US" altLang="ko-KR" b="1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5423CF42-FAC7-D919-39F9-404CECC62E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428" y="1516336"/>
            <a:ext cx="8329804" cy="3579087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061C313B-B579-B602-F07E-6986949566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4232" y="1516336"/>
            <a:ext cx="2836107" cy="3579087"/>
          </a:xfrm>
          <a:prstGeom prst="rect">
            <a:avLst/>
          </a:prstGeom>
        </p:spPr>
      </p:pic>
      <p:sp>
        <p:nvSpPr>
          <p:cNvPr id="14" name="TextBox 35">
            <a:extLst>
              <a:ext uri="{FF2B5EF4-FFF2-40B4-BE49-F238E27FC236}">
                <a16:creationId xmlns:a16="http://schemas.microsoft.com/office/drawing/2014/main" id="{62F35AEF-AAB5-3860-5D3A-34DB8AF82E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428" y="5200565"/>
            <a:ext cx="2861692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lang="ko-KR" altLang="en-US" sz="11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천성옥</a:t>
            </a:r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강사</a:t>
            </a:r>
            <a:endParaRPr lang="en-US" altLang="ko-KR" sz="11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경력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]</a:t>
            </a: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이화여자대학교 한국어교육 석사</a:t>
            </a: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한국외국어대학교 </a:t>
            </a:r>
            <a:r>
              <a:rPr lang="ko-KR" altLang="en-US" sz="10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글로벌문화콘텐츠학과</a:t>
            </a:r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박사</a:t>
            </a: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한국국제교류재단</a:t>
            </a:r>
            <a:r>
              <a:rPr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(KF) </a:t>
            </a:r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한국어교실 팀장</a:t>
            </a:r>
          </a:p>
        </p:txBody>
      </p:sp>
      <p:sp>
        <p:nvSpPr>
          <p:cNvPr id="16" name="TextBox 35">
            <a:extLst>
              <a:ext uri="{FF2B5EF4-FFF2-40B4-BE49-F238E27FC236}">
                <a16:creationId xmlns:a16="http://schemas.microsoft.com/office/drawing/2014/main" id="{8C6009F2-613B-DE05-700B-6526B87123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4308" y="5200564"/>
            <a:ext cx="2861692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김미숙 강사</a:t>
            </a:r>
            <a:endParaRPr lang="en-US" altLang="ko-KR" sz="11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경력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]</a:t>
            </a: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이화여자대학교 교육학 석사 </a:t>
            </a:r>
            <a:r>
              <a:rPr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한국학 박사</a:t>
            </a: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서울대학교 한국어교육센터 전임 강사</a:t>
            </a: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동국대학교 한국어교육원 전임 교원</a:t>
            </a:r>
          </a:p>
        </p:txBody>
      </p:sp>
      <p:sp>
        <p:nvSpPr>
          <p:cNvPr id="17" name="TextBox 35">
            <a:extLst>
              <a:ext uri="{FF2B5EF4-FFF2-40B4-BE49-F238E27FC236}">
                <a16:creationId xmlns:a16="http://schemas.microsoft.com/office/drawing/2014/main" id="{9FCB5B06-BA9B-7CA8-934E-0F773B65B8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36003" y="5200563"/>
            <a:ext cx="2861692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lang="ko-KR" altLang="en-US" sz="11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구다영</a:t>
            </a:r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강사</a:t>
            </a:r>
            <a:endParaRPr lang="en-US" altLang="ko-KR" sz="11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경력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]</a:t>
            </a: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경희대학교 </a:t>
            </a:r>
            <a:r>
              <a:rPr lang="ko-KR" altLang="en-US" sz="10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국제한국언어문화</a:t>
            </a:r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석사</a:t>
            </a: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인천대학교 글로벌언어문화원 주임 강사</a:t>
            </a: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부천대학교 국제교류원 담임 강사</a:t>
            </a: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청운대학교 한국어학원 부담임 강사</a:t>
            </a: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0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용인송담대학교</a:t>
            </a:r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국제협력단 부담임강사</a:t>
            </a:r>
          </a:p>
        </p:txBody>
      </p:sp>
      <p:sp>
        <p:nvSpPr>
          <p:cNvPr id="18" name="TextBox 35">
            <a:extLst>
              <a:ext uri="{FF2B5EF4-FFF2-40B4-BE49-F238E27FC236}">
                <a16:creationId xmlns:a16="http://schemas.microsoft.com/office/drawing/2014/main" id="{B4E7F397-4A18-0872-8095-FC1EF8217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5883" y="5200563"/>
            <a:ext cx="3012154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lang="ko-KR" altLang="en-US" sz="11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최이신</a:t>
            </a:r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강사</a:t>
            </a:r>
            <a:endParaRPr lang="en-US" altLang="ko-KR" sz="11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경력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]</a:t>
            </a: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한국외국어대학교 </a:t>
            </a:r>
            <a:r>
              <a:rPr lang="ko-KR" altLang="en-US" sz="10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외국어로서의한국어교육</a:t>
            </a:r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석사</a:t>
            </a: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태국 </a:t>
            </a:r>
            <a:r>
              <a:rPr lang="ko-KR" altLang="en-US" sz="10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짜뚜랏위타야카학교</a:t>
            </a:r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한국어 강사</a:t>
            </a: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태국 </a:t>
            </a:r>
            <a:r>
              <a:rPr lang="ko-KR" altLang="en-US" sz="10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송클라대학교</a:t>
            </a:r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한국어 강사</a:t>
            </a:r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id="{1E4C32C1-5EB0-4C69-EA9A-A3851ACE69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2527" y="956416"/>
            <a:ext cx="2638425" cy="371475"/>
          </a:xfrm>
          <a:prstGeom prst="rect">
            <a:avLst/>
          </a:prstGeom>
        </p:spPr>
      </p:pic>
      <p:sp>
        <p:nvSpPr>
          <p:cNvPr id="2" name="제목 2">
            <a:extLst>
              <a:ext uri="{FF2B5EF4-FFF2-40B4-BE49-F238E27FC236}">
                <a16:creationId xmlns:a16="http://schemas.microsoft.com/office/drawing/2014/main" id="{F9E3D48F-8A2F-B65C-C1E5-21D863041F9D}"/>
              </a:ext>
            </a:extLst>
          </p:cNvPr>
          <p:cNvSpPr txBox="1">
            <a:spLocks/>
          </p:cNvSpPr>
          <p:nvPr/>
        </p:nvSpPr>
        <p:spPr>
          <a:xfrm>
            <a:off x="266699" y="877794"/>
            <a:ext cx="6956137" cy="533400"/>
          </a:xfrm>
          <a:prstGeom prst="rect">
            <a:avLst/>
          </a:prstGeom>
          <a:effectLst/>
        </p:spPr>
        <p:txBody>
          <a:bodyPr anchor="ctr"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ko-KR" altLang="en-US" sz="1800" b="1" dirty="0" err="1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마스터토픽</a:t>
            </a:r>
            <a:r>
              <a:rPr lang="ko-KR" altLang="en-US" sz="18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 주요 강사진</a:t>
            </a:r>
            <a:endParaRPr lang="ko-KR" altLang="en-US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+mj-ea"/>
            </a:endParaRPr>
          </a:p>
        </p:txBody>
      </p:sp>
      <p:cxnSp>
        <p:nvCxnSpPr>
          <p:cNvPr id="3" name="직선 연결선 2">
            <a:extLst>
              <a:ext uri="{FF2B5EF4-FFF2-40B4-BE49-F238E27FC236}">
                <a16:creationId xmlns:a16="http://schemas.microsoft.com/office/drawing/2014/main" id="{15272FEE-3354-8EAC-9C70-75A16804E5C7}"/>
              </a:ext>
            </a:extLst>
          </p:cNvPr>
          <p:cNvCxnSpPr>
            <a:cxnSpLocks/>
          </p:cNvCxnSpPr>
          <p:nvPr/>
        </p:nvCxnSpPr>
        <p:spPr>
          <a:xfrm>
            <a:off x="275469" y="1327891"/>
            <a:ext cx="5166397" cy="0"/>
          </a:xfrm>
          <a:prstGeom prst="line">
            <a:avLst/>
          </a:prstGeom>
          <a:ln>
            <a:solidFill>
              <a:srgbClr val="465B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42800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9">
            <a:extLst>
              <a:ext uri="{FF2B5EF4-FFF2-40B4-BE49-F238E27FC236}">
                <a16:creationId xmlns:a16="http://schemas.microsoft.com/office/drawing/2014/main" id="{88DA7482-EC77-D10F-297F-89F7AF051A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699" y="239252"/>
            <a:ext cx="9369895" cy="533400"/>
          </a:xfrm>
        </p:spPr>
        <p:txBody>
          <a:bodyPr/>
          <a:lstStyle/>
          <a:p>
            <a:r>
              <a:rPr lang="en-US" altLang="ko-KR" b="1" dirty="0"/>
              <a:t>4. </a:t>
            </a:r>
            <a:r>
              <a:rPr lang="ko-KR" altLang="en-US" b="1" dirty="0"/>
              <a:t>비상교육 한국어교육 대표 서비스 </a:t>
            </a:r>
            <a:r>
              <a:rPr lang="en-US" altLang="ko-KR" b="1" dirty="0" err="1"/>
              <a:t>masterTOPIK</a:t>
            </a:r>
            <a:r>
              <a:rPr lang="ko-KR" altLang="en-US" b="1" dirty="0"/>
              <a:t> </a:t>
            </a:r>
            <a:endParaRPr lang="en-US" altLang="ko-KR" b="1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AE6EE80-F6BD-37F5-6D08-E4E9B782E2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428" y="1497778"/>
            <a:ext cx="5559172" cy="3597646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720B72DF-4410-1C0C-CC91-3B9D2BE9FB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8209" y="1497777"/>
            <a:ext cx="5674672" cy="3597646"/>
          </a:xfrm>
          <a:prstGeom prst="rect">
            <a:avLst/>
          </a:prstGeom>
        </p:spPr>
      </p:pic>
      <p:sp>
        <p:nvSpPr>
          <p:cNvPr id="8" name="TextBox 35">
            <a:extLst>
              <a:ext uri="{FF2B5EF4-FFF2-40B4-BE49-F238E27FC236}">
                <a16:creationId xmlns:a16="http://schemas.microsoft.com/office/drawing/2014/main" id="{6F19831F-CAAE-623E-7A16-828942CE89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428" y="5200565"/>
            <a:ext cx="2861692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조유진 강사</a:t>
            </a:r>
            <a:endParaRPr lang="en-US" altLang="ko-KR" sz="11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경력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]</a:t>
            </a: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연세대학교 국어국문학과 석사 </a:t>
            </a:r>
            <a:r>
              <a:rPr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박사 재학 중</a:t>
            </a: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미국 </a:t>
            </a:r>
            <a:r>
              <a:rPr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Emory University </a:t>
            </a:r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전임 강사</a:t>
            </a: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0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애틀란타</a:t>
            </a:r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한국교육원 강사</a:t>
            </a: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성균관대학교 성균어학원 한국어 강사</a:t>
            </a: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천재교육 </a:t>
            </a:r>
            <a:r>
              <a:rPr lang="ko-KR" altLang="en-US" sz="10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밀크티</a:t>
            </a:r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표준한국어 강사</a:t>
            </a:r>
          </a:p>
        </p:txBody>
      </p:sp>
      <p:sp>
        <p:nvSpPr>
          <p:cNvPr id="9" name="TextBox 35">
            <a:extLst>
              <a:ext uri="{FF2B5EF4-FFF2-40B4-BE49-F238E27FC236}">
                <a16:creationId xmlns:a16="http://schemas.microsoft.com/office/drawing/2014/main" id="{B7D91C0A-F8E2-F26E-3F0F-F7FE80180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4308" y="5200564"/>
            <a:ext cx="2861692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lang="ko-KR" altLang="en-US" sz="11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왕유나</a:t>
            </a:r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강사</a:t>
            </a:r>
            <a:endParaRPr lang="en-US" altLang="ko-KR" sz="11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경력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]</a:t>
            </a: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고려대학교 한국어교육 석사 </a:t>
            </a: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한국외국어대학교 국제입학관리부서 근무</a:t>
            </a: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경희대학교 국제교육원 근무</a:t>
            </a:r>
          </a:p>
        </p:txBody>
      </p:sp>
      <p:sp>
        <p:nvSpPr>
          <p:cNvPr id="12" name="TextBox 35">
            <a:extLst>
              <a:ext uri="{FF2B5EF4-FFF2-40B4-BE49-F238E27FC236}">
                <a16:creationId xmlns:a16="http://schemas.microsoft.com/office/drawing/2014/main" id="{36B7A252-D9E2-8332-2AD3-BD60450D84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5628" y="5202132"/>
            <a:ext cx="2861692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김지혜 강사</a:t>
            </a:r>
            <a:endParaRPr lang="en-US" altLang="ko-KR" sz="11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경력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]</a:t>
            </a: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일본 고베대학교 언어커뮤니케이션 박사 </a:t>
            </a: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성균관대학교 성균어학원 한국어 강사</a:t>
            </a: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부천대학교 국제교류원 한국어 강사</a:t>
            </a:r>
          </a:p>
        </p:txBody>
      </p:sp>
      <p:sp>
        <p:nvSpPr>
          <p:cNvPr id="13" name="TextBox 35">
            <a:extLst>
              <a:ext uri="{FF2B5EF4-FFF2-40B4-BE49-F238E27FC236}">
                <a16:creationId xmlns:a16="http://schemas.microsoft.com/office/drawing/2014/main" id="{9D658654-285F-9EB9-46EF-6E98C26F2F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37320" y="5200564"/>
            <a:ext cx="2861692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타 </a:t>
            </a:r>
            <a:r>
              <a:rPr lang="ko-KR" altLang="en-US" sz="11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티아나</a:t>
            </a:r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강사</a:t>
            </a:r>
            <a:endParaRPr lang="en-US" altLang="ko-KR" sz="11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경력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]</a:t>
            </a: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한국외국어대학교 국제학부 졸업 </a:t>
            </a: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2018 </a:t>
            </a:r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평창 동계 올림픽 한</a:t>
            </a:r>
            <a:r>
              <a:rPr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러 번역 담당</a:t>
            </a: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5F08D86C-7198-7131-8749-5633EFE53C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2527" y="956416"/>
            <a:ext cx="2638425" cy="371475"/>
          </a:xfrm>
          <a:prstGeom prst="rect">
            <a:avLst/>
          </a:prstGeom>
        </p:spPr>
      </p:pic>
      <p:sp>
        <p:nvSpPr>
          <p:cNvPr id="2" name="제목 2">
            <a:extLst>
              <a:ext uri="{FF2B5EF4-FFF2-40B4-BE49-F238E27FC236}">
                <a16:creationId xmlns:a16="http://schemas.microsoft.com/office/drawing/2014/main" id="{D3C831EF-A32D-F3D6-432C-DC4E96BFC81C}"/>
              </a:ext>
            </a:extLst>
          </p:cNvPr>
          <p:cNvSpPr txBox="1">
            <a:spLocks/>
          </p:cNvSpPr>
          <p:nvPr/>
        </p:nvSpPr>
        <p:spPr>
          <a:xfrm>
            <a:off x="266699" y="877794"/>
            <a:ext cx="6956137" cy="533400"/>
          </a:xfrm>
          <a:prstGeom prst="rect">
            <a:avLst/>
          </a:prstGeom>
          <a:effectLst/>
        </p:spPr>
        <p:txBody>
          <a:bodyPr anchor="ctr"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ko-KR" altLang="en-US" sz="1800" b="1" dirty="0" err="1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마스터토픽</a:t>
            </a:r>
            <a:r>
              <a:rPr lang="ko-KR" altLang="en-US" sz="18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 전문 강사진</a:t>
            </a:r>
            <a:endParaRPr lang="ko-KR" altLang="en-US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+mj-ea"/>
            </a:endParaRP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DCAA29F5-5411-B623-29DF-2FFED2608F7A}"/>
              </a:ext>
            </a:extLst>
          </p:cNvPr>
          <p:cNvCxnSpPr>
            <a:cxnSpLocks/>
          </p:cNvCxnSpPr>
          <p:nvPr/>
        </p:nvCxnSpPr>
        <p:spPr>
          <a:xfrm>
            <a:off x="275469" y="1327891"/>
            <a:ext cx="5166397" cy="0"/>
          </a:xfrm>
          <a:prstGeom prst="line">
            <a:avLst/>
          </a:prstGeom>
          <a:ln>
            <a:solidFill>
              <a:srgbClr val="465B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4234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9">
            <a:extLst>
              <a:ext uri="{FF2B5EF4-FFF2-40B4-BE49-F238E27FC236}">
                <a16:creationId xmlns:a16="http://schemas.microsoft.com/office/drawing/2014/main" id="{88DA7482-EC77-D10F-297F-89F7AF051A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6699" y="239252"/>
            <a:ext cx="9369895" cy="533400"/>
          </a:xfrm>
        </p:spPr>
        <p:txBody>
          <a:bodyPr/>
          <a:lstStyle/>
          <a:p>
            <a:r>
              <a:rPr lang="en-US" altLang="ko-KR" b="1" dirty="0"/>
              <a:t>4. </a:t>
            </a:r>
            <a:r>
              <a:rPr lang="ko-KR" altLang="en-US" b="1" dirty="0"/>
              <a:t>비상교육 한국어교육 대표 서비스 </a:t>
            </a:r>
            <a:r>
              <a:rPr lang="en-US" altLang="ko-KR" b="1" dirty="0" err="1"/>
              <a:t>masterTOPIK</a:t>
            </a:r>
            <a:r>
              <a:rPr lang="ko-KR" altLang="en-US" b="1" dirty="0"/>
              <a:t> </a:t>
            </a:r>
            <a:endParaRPr lang="en-US" altLang="ko-KR" b="1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ED2F3CD7-003C-8B32-5D5E-43B413C5FA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428" y="1516336"/>
            <a:ext cx="2724532" cy="3572596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207124F6-C22A-D4CB-1965-CC4F734EA3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8960" y="1492088"/>
            <a:ext cx="8531352" cy="3596844"/>
          </a:xfrm>
          <a:prstGeom prst="rect">
            <a:avLst/>
          </a:prstGeom>
        </p:spPr>
      </p:pic>
      <p:sp>
        <p:nvSpPr>
          <p:cNvPr id="12" name="TextBox 35">
            <a:extLst>
              <a:ext uri="{FF2B5EF4-FFF2-40B4-BE49-F238E27FC236}">
                <a16:creationId xmlns:a16="http://schemas.microsoft.com/office/drawing/2014/main" id="{45387E84-0972-349C-6730-AD944CDDFD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428" y="5200565"/>
            <a:ext cx="2861692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권민규 강사</a:t>
            </a:r>
            <a:endParaRPr lang="en-US" altLang="ko-KR" sz="11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경력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]</a:t>
            </a: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한국외국어대학교 한국어교육과 </a:t>
            </a: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(2022) MBC </a:t>
            </a:r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대한외국인</a:t>
            </a:r>
            <a:r>
              <a:rPr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0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별다리유니버스</a:t>
            </a:r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출연</a:t>
            </a: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(2020) </a:t>
            </a:r>
            <a:r>
              <a:rPr lang="ko-KR" altLang="en-US" sz="10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어서와</a:t>
            </a:r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한국은 처음이지</a:t>
            </a:r>
            <a:r>
              <a:rPr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? </a:t>
            </a:r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출연</a:t>
            </a:r>
          </a:p>
        </p:txBody>
      </p:sp>
      <p:sp>
        <p:nvSpPr>
          <p:cNvPr id="13" name="TextBox 35">
            <a:extLst>
              <a:ext uri="{FF2B5EF4-FFF2-40B4-BE49-F238E27FC236}">
                <a16:creationId xmlns:a16="http://schemas.microsoft.com/office/drawing/2014/main" id="{A98FD293-FC98-4479-50CA-F65DB883EC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6120" y="5198027"/>
            <a:ext cx="2956180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lang="ko-KR" altLang="en-US" sz="11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실비아</a:t>
            </a:r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1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리아디나</a:t>
            </a:r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1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데위</a:t>
            </a:r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강사</a:t>
            </a:r>
            <a:endParaRPr lang="en-US" altLang="ko-KR" sz="11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경력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]</a:t>
            </a: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숙명여자대학교 국제한국어 박사 </a:t>
            </a:r>
            <a:r>
              <a:rPr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 </a:t>
            </a:r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국어학 석사 </a:t>
            </a: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국립 인도네시아대학교 한국어학과 학사</a:t>
            </a: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국립 인도네시아대학교 한국어학과 출강</a:t>
            </a:r>
          </a:p>
        </p:txBody>
      </p:sp>
      <p:sp>
        <p:nvSpPr>
          <p:cNvPr id="14" name="TextBox 35">
            <a:extLst>
              <a:ext uri="{FF2B5EF4-FFF2-40B4-BE49-F238E27FC236}">
                <a16:creationId xmlns:a16="http://schemas.microsoft.com/office/drawing/2014/main" id="{4AA525D4-BC2D-0E72-680E-EC20BA8257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7225" y="5195489"/>
            <a:ext cx="2956180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마가렛 </a:t>
            </a:r>
            <a:r>
              <a:rPr lang="ko-KR" altLang="en-US" sz="11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테레시아</a:t>
            </a:r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강사</a:t>
            </a:r>
            <a:endParaRPr lang="en-US" altLang="ko-KR" sz="11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경력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]</a:t>
            </a: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경희대학교 국어국문학과 박사 및 석사 </a:t>
            </a: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국립 인도네시아대학교 한국어학과 학사</a:t>
            </a:r>
          </a:p>
        </p:txBody>
      </p:sp>
      <p:sp>
        <p:nvSpPr>
          <p:cNvPr id="15" name="TextBox 35">
            <a:extLst>
              <a:ext uri="{FF2B5EF4-FFF2-40B4-BE49-F238E27FC236}">
                <a16:creationId xmlns:a16="http://schemas.microsoft.com/office/drawing/2014/main" id="{F854DC84-514D-DB7F-1D72-1E3DD75DE6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8330" y="5169826"/>
            <a:ext cx="2956180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/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위 </a:t>
            </a:r>
            <a:r>
              <a:rPr lang="ko-KR" altLang="en-US" sz="1100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스누</a:t>
            </a:r>
            <a:r>
              <a:rPr lang="ko-KR" altLang="en-US" sz="11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강사</a:t>
            </a:r>
            <a:endParaRPr lang="en-US" altLang="ko-KR" sz="11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0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경력</a:t>
            </a:r>
            <a:r>
              <a:rPr lang="en-US" altLang="ko-KR" sz="10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]</a:t>
            </a:r>
          </a:p>
          <a:p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서울과학기술대학교 박사 및 석사 </a:t>
            </a:r>
            <a:endParaRPr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0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주한인도네시아유학생모임</a:t>
            </a:r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0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남서울대학교</a:t>
            </a:r>
            <a:r>
              <a:rPr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대표</a:t>
            </a: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AE93EF51-FDF7-EFD5-A072-E5A8B14218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2527" y="956416"/>
            <a:ext cx="2638425" cy="371475"/>
          </a:xfrm>
          <a:prstGeom prst="rect">
            <a:avLst/>
          </a:prstGeom>
        </p:spPr>
      </p:pic>
      <p:sp>
        <p:nvSpPr>
          <p:cNvPr id="2" name="제목 2">
            <a:extLst>
              <a:ext uri="{FF2B5EF4-FFF2-40B4-BE49-F238E27FC236}">
                <a16:creationId xmlns:a16="http://schemas.microsoft.com/office/drawing/2014/main" id="{C7DD9FD9-0D4F-DA45-AB0B-9F3DBAF3E717}"/>
              </a:ext>
            </a:extLst>
          </p:cNvPr>
          <p:cNvSpPr txBox="1">
            <a:spLocks/>
          </p:cNvSpPr>
          <p:nvPr/>
        </p:nvSpPr>
        <p:spPr>
          <a:xfrm>
            <a:off x="266699" y="877794"/>
            <a:ext cx="6956137" cy="533400"/>
          </a:xfrm>
          <a:prstGeom prst="rect">
            <a:avLst/>
          </a:prstGeom>
          <a:effectLst/>
        </p:spPr>
        <p:txBody>
          <a:bodyPr anchor="ctr"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ko-KR" altLang="en-US" sz="1800" b="1" dirty="0" err="1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마스터토픽</a:t>
            </a:r>
            <a:r>
              <a:rPr lang="ko-KR" altLang="en-US" sz="1800" b="1" dirty="0">
                <a:latin typeface="맑은 고딕" panose="020B0503020000020004" pitchFamily="50" charset="-127"/>
                <a:ea typeface="맑은 고딕" panose="020B0503020000020004" pitchFamily="50" charset="-127"/>
                <a:sym typeface="맑은 고딕" panose="020B0503020000020004" pitchFamily="50" charset="-127"/>
              </a:rPr>
              <a:t> 전문 강사진</a:t>
            </a:r>
            <a:endParaRPr lang="ko-KR" altLang="en-US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+mj-ea"/>
            </a:endParaRPr>
          </a:p>
        </p:txBody>
      </p:sp>
      <p:cxnSp>
        <p:nvCxnSpPr>
          <p:cNvPr id="3" name="직선 연결선 2">
            <a:extLst>
              <a:ext uri="{FF2B5EF4-FFF2-40B4-BE49-F238E27FC236}">
                <a16:creationId xmlns:a16="http://schemas.microsoft.com/office/drawing/2014/main" id="{A00F7806-B0CC-32E5-F17D-B603721D62BD}"/>
              </a:ext>
            </a:extLst>
          </p:cNvPr>
          <p:cNvCxnSpPr>
            <a:cxnSpLocks/>
          </p:cNvCxnSpPr>
          <p:nvPr/>
        </p:nvCxnSpPr>
        <p:spPr>
          <a:xfrm>
            <a:off x="275469" y="1327891"/>
            <a:ext cx="5166397" cy="0"/>
          </a:xfrm>
          <a:prstGeom prst="line">
            <a:avLst/>
          </a:prstGeom>
          <a:ln>
            <a:solidFill>
              <a:srgbClr val="465B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1782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46E78356B870DB48996E3DB26F1B54FD" ma:contentTypeVersion="13" ma:contentTypeDescription="새 문서를 만듭니다." ma:contentTypeScope="" ma:versionID="9f8e8e4549e33a2337762d8526a3d02b">
  <xsd:schema xmlns:xsd="http://www.w3.org/2001/XMLSchema" xmlns:xs="http://www.w3.org/2001/XMLSchema" xmlns:p="http://schemas.microsoft.com/office/2006/metadata/properties" xmlns:ns2="eb859ef4-68c0-4a0d-b390-d5f08efca66b" xmlns:ns3="bb861d37-5c8a-48fb-90fd-09cc61f2bd71" targetNamespace="http://schemas.microsoft.com/office/2006/metadata/properties" ma:root="true" ma:fieldsID="31b0df9ba072f2bb101d2256e8c1cb8a" ns2:_="" ns3:_="">
    <xsd:import namespace="eb859ef4-68c0-4a0d-b390-d5f08efca66b"/>
    <xsd:import namespace="bb861d37-5c8a-48fb-90fd-09cc61f2bd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859ef4-68c0-4a0d-b390-d5f08efca6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이미지 태그" ma:readOnly="false" ma:fieldId="{5cf76f15-5ced-4ddc-b409-7134ff3c332f}" ma:taxonomyMulti="true" ma:sspId="1af7e10e-6c05-47e7-9f2a-c37a57261e2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861d37-5c8a-48fb-90fd-09cc61f2bd71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공유 대상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세부 정보 공유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b859ef4-68c0-4a0d-b390-d5f08efca66b">
      <Terms xmlns="http://schemas.microsoft.com/office/infopath/2007/PartnerControls"/>
    </lcf76f155ced4ddcb4097134ff3c332f>
    <SharedWithUsers xmlns="bb861d37-5c8a-48fb-90fd-09cc61f2bd71">
      <UserInfo>
        <DisplayName>한국어영업 Cell 구성원</DisplayName>
        <AccountId>12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07383125-E762-47C8-9512-177F7B9462E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8820054-70B8-4E6A-9B24-08C48327E4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859ef4-68c0-4a0d-b390-d5f08efca66b"/>
    <ds:schemaRef ds:uri="bb861d37-5c8a-48fb-90fd-09cc61f2bd7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5D03A02-FE70-4B5E-A1EF-06D4C1A12CC3}">
  <ds:schemaRefs>
    <ds:schemaRef ds:uri="http://schemas.microsoft.com/office/2006/metadata/properties"/>
    <ds:schemaRef ds:uri="http://www.w3.org/2000/xmlns/"/>
    <ds:schemaRef ds:uri="20405234-01ec-4b84-86a2-d6c41b0e1a27"/>
    <ds:schemaRef ds:uri="http://www.w3.org/2001/XMLSchema-instance"/>
    <ds:schemaRef ds:uri="http://schemas.microsoft.com/office/infopath/2007/PartnerControls"/>
    <ds:schemaRef ds:uri="69f0295d-0d77-4a9e-a1b4-bdff5e485dfa"/>
    <ds:schemaRef ds:uri="eb859ef4-68c0-4a0d-b390-d5f08efca66b"/>
    <ds:schemaRef ds:uri="bb861d37-5c8a-48fb-90fd-09cc61f2bd7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3027</TotalTime>
  <Words>2875</Words>
  <Application>Microsoft Office PowerPoint</Application>
  <PresentationFormat>와이드스크린</PresentationFormat>
  <Paragraphs>873</Paragraphs>
  <Slides>21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2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이세진 플랫폼BM개발1 Core</dc:creator>
  <cp:lastModifiedBy>김수빈 한국어영업 Cell</cp:lastModifiedBy>
  <cp:revision>1223</cp:revision>
  <dcterms:created xsi:type="dcterms:W3CDTF">2022-09-13T06:47:15Z</dcterms:created>
  <dcterms:modified xsi:type="dcterms:W3CDTF">2024-08-01T04:59:20Z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ContentTypeId" pid="4">
    <vt:lpwstr>0x01010046E78356B870DB48996E3DB26F1B54FD</vt:lpwstr>
  </property>
  <property fmtid="{D5CDD505-2E9C-101B-9397-08002B2CF9AE}" name="Fasoo_Trace_ID" pid="5">
    <vt:lpwstr>eyJub2RlMSI6eyJkc2QiOiIwMTAwMDAwMDAwMDAxNTgyIiwibG9nVGltZSI6IjIwMjQtMTAtMjlUMDc6MTQ6NDVaIiwicElEIjoxLCJwcm9jZXNzSWQiOjExNDE2LCJwcm9jZXNzTmFtZSI6ImZfYmF0bWdyLmV4ZSIsInRyYWNlSWQiOiJCREYyRThENkYwM0U0NjAxODBBQ0M3RDNEQjczNTc0RCIsInVzZXJDb2RlIjoiMTYwMzIifSwibm9kZTIiOnsiZHNkIjoiMDEwMDAwMDAwMDAwMTU4MiIsImxvZ1RpbWUiOiIyMDI0LTEwLTI5VDA3OjE0OjQ1WiIsInBJRCI6MSwicHJvY2Vzc0lkIjoxMTQxNiwicHJvY2Vzc05hbWUiOiJmX2JhdG1nci5leGUiLCJ0cmFjZUlkIjoiQkRGMkU4RDZGMDNFNDYwMTgwQUNDN0QzREI3MzU3NEQiLCJ1c2VyQ29kZSI6IjE2MDMyIn0sIm5vZGUzIjp7ImRzZCI6IjAxMDAwMDAwMDAwMDE1ODIiLCJsb2dUaW1lIjoiMjAyNC0xMC0yOVQwNzoxNDo0NVoiLCJwSUQiOjEsInByb2Nlc3NJZCI6MTE0MTYsInByb2Nlc3NOYW1lIjoiZl9iYXRtZ3IuZXhlIiwidHJhY2VJZCI6IkJERjJFOEQ2RjAzRTQ2MDE4MEFDQzdEM0RCNzM1NzREIiwidXNlckNvZGUiOiIxNjAzMiJ9LCJub2RlNCI6eyJkc2QiOiIwMTAwMDAwMDAwMDAxNTgyIiwibG9nVGltZSI6IjIwMjQtMTAtMjlUMDc6MTQ6NDVaIiwicElEIjoxLCJwcm9jZXNzSWQiOjExNDE2LCJwcm9jZXNzTmFtZSI6ImZfYmF0bWdyLmV4ZSIsInRyYWNlSWQiOiJCREYyRThENkYwM0U0NjAxODBBQ0M3RDNEQjczNTc0RCIsInVzZXJDb2RlIjoiMTYwMzIifSwibm9kZTUiOnsiZHNkIjoiMDAwMDAwMDAwMDAwMDAwMCIsImxvZ1RpbWUiOiIyMDI0LTEwLTI5VDA5OjA4OjA0WiIsInBJRCI6MjA0OCwicHJvY2Vzc0lkIjoxMTQxNiwicHJvY2Vzc05hbWUiOiJmX2JhdG1nci5leGUiLCJ0cmFjZUlkIjoiNjgyNURDQzg1MTBFNEExREI1RDkwM0RERkNDNjU3RDgiLCJ1c2VyQ29kZSI6IjE2MDMyIn0sIm5vZGVDb3VudCI6Miwicm9vdFRyYWNlSWQiOiJCREYyRThENkYwM0U0NjAxODBBQ0M3RDNEQjczNTc0RCJ9</vt:lpwstr>
  </property>
</Properties>
</file>