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61" r:id="rId4"/>
    <p:sldId id="271" r:id="rId5"/>
    <p:sldId id="260" r:id="rId6"/>
    <p:sldId id="272" r:id="rId7"/>
    <p:sldId id="264" r:id="rId8"/>
    <p:sldId id="26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5" d="100"/>
          <a:sy n="75" d="100"/>
        </p:scale>
        <p:origin x="-68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9825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9005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0433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780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048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2377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8176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0006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965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4065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0077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201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3563" name="Picture 11" descr="C:\Users\안은선\Desktop\제목 없음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471" y="0"/>
            <a:ext cx="11327030" cy="6858000"/>
          </a:xfrm>
          <a:prstGeom prst="rect">
            <a:avLst/>
          </a:prstGeom>
          <a:noFill/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3558" name="_x153112192" descr="EMB000031b42741"/>
          <p:cNvPicPr>
            <a:picLocks noChangeAspect="1" noChangeArrowheads="1"/>
          </p:cNvPicPr>
          <p:nvPr/>
        </p:nvPicPr>
        <p:blipFill>
          <a:blip r:embed="rId3" cstate="print"/>
          <a:srcRect t="24431" b="59682"/>
          <a:stretch>
            <a:fillRect/>
          </a:stretch>
        </p:blipFill>
        <p:spPr bwMode="auto">
          <a:xfrm>
            <a:off x="362464" y="6207810"/>
            <a:ext cx="5865341" cy="650190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7" name="_x153112192" descr="EMB000031b42741"/>
          <p:cNvPicPr>
            <a:picLocks noChangeAspect="1" noChangeArrowheads="1"/>
          </p:cNvPicPr>
          <p:nvPr/>
        </p:nvPicPr>
        <p:blipFill>
          <a:blip r:embed="rId3" cstate="print"/>
          <a:srcRect t="24431" b="59682"/>
          <a:stretch>
            <a:fillRect/>
          </a:stretch>
        </p:blipFill>
        <p:spPr bwMode="auto">
          <a:xfrm>
            <a:off x="5923005" y="6207810"/>
            <a:ext cx="5865341" cy="650190"/>
          </a:xfrm>
          <a:prstGeom prst="rect">
            <a:avLst/>
          </a:prstGeom>
          <a:noFill/>
        </p:spPr>
      </p:pic>
      <p:grpSp>
        <p:nvGrpSpPr>
          <p:cNvPr id="20" name="그룹 19"/>
          <p:cNvGrpSpPr/>
          <p:nvPr/>
        </p:nvGrpSpPr>
        <p:grpSpPr>
          <a:xfrm>
            <a:off x="2841835" y="1194487"/>
            <a:ext cx="6162123" cy="5025081"/>
            <a:chOff x="3113683" y="1736387"/>
            <a:chExt cx="6162123" cy="4150574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13683" y="1736387"/>
              <a:ext cx="6050770" cy="4150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제목 4"/>
            <p:cNvSpPr txBox="1">
              <a:spLocks/>
            </p:cNvSpPr>
            <p:nvPr/>
          </p:nvSpPr>
          <p:spPr>
            <a:xfrm>
              <a:off x="3723502" y="4362816"/>
              <a:ext cx="4967417" cy="138882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rmAutofit fontScale="85000" lnSpcReduction="20000"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lvl="0"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Bolakay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#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interfaollik#tilni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rivojlantirish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reklama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roligi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.</a:t>
              </a:r>
            </a:p>
            <a:p>
              <a:pPr lvl="0"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1.ro'molcha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bilan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o'ynash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.</a:t>
              </a:r>
            </a:p>
            <a:p>
              <a:pPr lvl="0"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1-1.lug'at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va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3200" b="1" spc="150" dirty="0" err="1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jumlalar</a:t>
              </a:r>
              <a:r>
                <a:rPr lang="en-US" altLang="ko-KR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.</a:t>
              </a:r>
              <a:endParaRPr kumimoji="0" lang="ko-KR" altLang="en-US" sz="3200" b="1" i="0" u="none" strike="noStrike" kern="1200" cap="none" spc="150" normalizeH="0" baseline="0" noProof="0" dirty="0">
                <a:ln w="1143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나눔스퀘어_ac Bold" pitchFamily="50" charset="-127"/>
                <a:ea typeface="나눔스퀘어_ac Bold" pitchFamily="50" charset="-127"/>
                <a:cs typeface="+mn-cs"/>
              </a:endParaRPr>
            </a:p>
          </p:txBody>
        </p:sp>
        <p:pic>
          <p:nvPicPr>
            <p:cNvPr id="18" name="_x259634912" descr="EMB0000168806f6"/>
            <p:cNvPicPr>
              <a:picLocks noChangeAspect="1" noChangeArrowheads="1"/>
            </p:cNvPicPr>
            <p:nvPr/>
          </p:nvPicPr>
          <p:blipFill>
            <a:blip r:embed="rId5" cstate="print"/>
            <a:srcRect l="12135" t="36607" r="37065" b="36081"/>
            <a:stretch>
              <a:fillRect/>
            </a:stretch>
          </p:blipFill>
          <p:spPr bwMode="auto">
            <a:xfrm rot="19944758">
              <a:off x="3226833" y="2335610"/>
              <a:ext cx="2564366" cy="688376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</p:pic>
        <p:pic>
          <p:nvPicPr>
            <p:cNvPr id="19" name="_x259634912" descr="EMB0000168806f6"/>
            <p:cNvPicPr>
              <a:picLocks noChangeAspect="1" noChangeArrowheads="1"/>
            </p:cNvPicPr>
            <p:nvPr/>
          </p:nvPicPr>
          <p:blipFill>
            <a:blip r:embed="rId5" cstate="print"/>
            <a:srcRect l="12135" t="36607" r="37065" b="36081"/>
            <a:stretch>
              <a:fillRect/>
            </a:stretch>
          </p:blipFill>
          <p:spPr bwMode="auto">
            <a:xfrm rot="1627515">
              <a:off x="6711440" y="2374344"/>
              <a:ext cx="2564366" cy="688376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/>
          <p:cNvSpPr/>
          <p:nvPr/>
        </p:nvSpPr>
        <p:spPr>
          <a:xfrm>
            <a:off x="0" y="4580238"/>
            <a:ext cx="9877168" cy="2059459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1. </a:t>
            </a:r>
            <a:r>
              <a:rPr lang="en-US" altLang="ko-KR" dirty="0" err="1" smtClean="0">
                <a:solidFill>
                  <a:schemeClr val="tx1"/>
                </a:solidFill>
              </a:rPr>
              <a:t>Ro'molcha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tortish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o'yini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1" y="926072"/>
            <a:ext cx="9835978" cy="3225797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</a:rPr>
              <a:t>1.Bolalar </a:t>
            </a:r>
            <a:r>
              <a:rPr lang="en-US" altLang="ko-KR" dirty="0" err="1" smtClean="0">
                <a:solidFill>
                  <a:schemeClr val="tx1"/>
                </a:solidFill>
              </a:rPr>
              <a:t>ulg'aygach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bog'cha</a:t>
            </a:r>
            <a:r>
              <a:rPr lang="en-US" altLang="ko-KR" dirty="0" smtClean="0">
                <a:solidFill>
                  <a:schemeClr val="tx1"/>
                </a:solidFill>
              </a:rPr>
              <a:t>  </a:t>
            </a:r>
            <a:r>
              <a:rPr lang="en-US" altLang="ko-KR" dirty="0" err="1" smtClean="0">
                <a:solidFill>
                  <a:schemeClr val="tx1"/>
                </a:solidFill>
              </a:rPr>
              <a:t>maktab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kunduzgi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parvarish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markazlari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ularning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hayotlarida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muhim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ahamiyatga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egadir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dirty="0" err="1" smtClean="0">
                <a:solidFill>
                  <a:schemeClr val="tx1"/>
                </a:solidFill>
              </a:rPr>
              <a:t>Aqlan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va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jismonan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kuchli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tengdoshlari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o'rtasidagi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munosabatlar,do'stlik</a:t>
            </a:r>
            <a:r>
              <a:rPr lang="en-US" altLang="ko-KR" dirty="0" smtClean="0">
                <a:solidFill>
                  <a:schemeClr val="tx1"/>
                </a:solidFill>
              </a:rPr>
              <a:t> ,</a:t>
            </a:r>
            <a:r>
              <a:rPr lang="en-US" altLang="ko-KR" dirty="0" err="1" smtClean="0">
                <a:solidFill>
                  <a:schemeClr val="tx1"/>
                </a:solidFill>
              </a:rPr>
              <a:t>til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topish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bolalik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davrida</a:t>
            </a:r>
            <a:r>
              <a:rPr lang="en-US" altLang="ko-KR" dirty="0" smtClean="0">
                <a:solidFill>
                  <a:schemeClr val="tx1"/>
                </a:solidFill>
              </a:rPr>
              <a:t>  </a:t>
            </a:r>
            <a:r>
              <a:rPr lang="en-US" altLang="ko-KR" dirty="0" err="1" smtClean="0">
                <a:solidFill>
                  <a:schemeClr val="tx1"/>
                </a:solidFill>
              </a:rPr>
              <a:t>tarbiyachilar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tomonidan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yaxshi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yo'lga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qoyilgandan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hosil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bo'ladi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dirty="0" err="1" smtClean="0">
                <a:solidFill>
                  <a:schemeClr val="tx1"/>
                </a:solidFill>
              </a:rPr>
              <a:t>Quyida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keltirilgan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tartibda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ota-onalar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yoki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tarbiyachi</a:t>
            </a:r>
            <a:r>
              <a:rPr lang="en-US" altLang="ko-KR" dirty="0" smtClean="0">
                <a:solidFill>
                  <a:schemeClr val="tx1"/>
                </a:solidFill>
              </a:rPr>
              <a:t>  </a:t>
            </a:r>
            <a:r>
              <a:rPr lang="en-US" altLang="ko-KR" dirty="0" err="1" smtClean="0">
                <a:solidFill>
                  <a:schemeClr val="tx1"/>
                </a:solidFill>
              </a:rPr>
              <a:t>opalar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bilan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o'ynang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US" altLang="ko-KR" dirty="0" err="1" smtClean="0">
                <a:solidFill>
                  <a:schemeClr val="tx1"/>
                </a:solidFill>
              </a:rPr>
              <a:t>Uyda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oson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topish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mumkin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bo'lgan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narsalardan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foydalanamiz.Oila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a'zolaringiz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bilan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o'ynasangiz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yanafa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qiziqarli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bo'ladi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charset="0"/>
              <a:buChar char="•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370103" y="988964"/>
            <a:ext cx="4786096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O'ZARO TA'SIRNING AHAMIYATI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383252" y="4741643"/>
            <a:ext cx="2601248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BIRINCHI O'YIN.</a:t>
            </a:r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776150" y="0"/>
            <a:ext cx="9415849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Bolakay#interfaollik#tilni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rivojlantirish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bo'yicha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faoliyat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.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806700" cy="84772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61776" y="2603158"/>
            <a:ext cx="2330224" cy="425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그룹 9"/>
          <p:cNvGrpSpPr/>
          <p:nvPr/>
        </p:nvGrpSpPr>
        <p:grpSpPr>
          <a:xfrm>
            <a:off x="395416" y="1549401"/>
            <a:ext cx="11440984" cy="4052330"/>
            <a:chOff x="0" y="794266"/>
            <a:chExt cx="11063416" cy="3530599"/>
          </a:xfrm>
        </p:grpSpPr>
        <p:sp>
          <p:nvSpPr>
            <p:cNvPr id="36" name="직사각형 35"/>
            <p:cNvSpPr/>
            <p:nvPr/>
          </p:nvSpPr>
          <p:spPr>
            <a:xfrm>
              <a:off x="0" y="794266"/>
              <a:ext cx="11063416" cy="353059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>
                <a:buAutoNum type="arabicPeriod"/>
              </a:pPr>
              <a:endParaRPr lang="en-US" altLang="ko-KR" dirty="0" smtClean="0">
                <a:solidFill>
                  <a:schemeClr val="tx1"/>
                </a:solidFill>
              </a:endParaRPr>
            </a:p>
            <a:p>
              <a:pPr marL="342900" indent="-342900"/>
              <a:endParaRPr lang="en-US" altLang="ko-KR" dirty="0" smtClean="0">
                <a:solidFill>
                  <a:schemeClr val="tx1"/>
                </a:solidFill>
              </a:endParaRPr>
            </a:p>
            <a:p>
              <a:pPr marL="342900" indent="-342900">
                <a:buFontTx/>
                <a:buAutoNum type="arabicPeriod"/>
              </a:pPr>
              <a:r>
                <a:rPr lang="sv-SE" altLang="ko-KR" dirty="0" smtClean="0">
                  <a:solidFill>
                    <a:schemeClr val="tx1"/>
                  </a:solidFill>
                </a:rPr>
                <a:t>Bolaga narsalar va  o'yin tartiblarini tushuntiring.</a:t>
              </a:r>
            </a:p>
            <a:p>
              <a:pPr marL="342900" indent="-342900">
                <a:buAutoNum type="arabicPeriod"/>
              </a:pPr>
              <a:r>
                <a:rPr lang="en-US" altLang="ko-KR" dirty="0" err="1" smtClean="0">
                  <a:solidFill>
                    <a:schemeClr val="tx1"/>
                  </a:solidFill>
                </a:rPr>
                <a:t>Toza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romolcha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tayyorlang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(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toza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bo'lishi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juda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muhim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chunki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siz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uni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tishlab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o'ynaysiz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).</a:t>
              </a:r>
            </a:p>
            <a:p>
              <a:pPr marL="342900" indent="-342900">
                <a:buAutoNum type="arabicPeriod"/>
              </a:pPr>
              <a:r>
                <a:rPr lang="en-US" altLang="ko-KR" dirty="0" err="1" smtClean="0">
                  <a:solidFill>
                    <a:schemeClr val="tx1"/>
                  </a:solidFill>
                </a:rPr>
                <a:t>Bolaga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yaqinroq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o'tiring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(bola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va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ishtirokchilarning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orqa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tomoniga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yostiq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qo'ying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baxtsiz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voqeani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oldini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olish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uchun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).</a:t>
              </a:r>
            </a:p>
            <a:p>
              <a:pPr marL="342900" indent="-342900">
                <a:buAutoNum type="arabicPeriod"/>
              </a:pPr>
              <a:r>
                <a:rPr lang="en-US" altLang="ko-KR" dirty="0" err="1" smtClean="0">
                  <a:solidFill>
                    <a:schemeClr val="tx1"/>
                  </a:solidFill>
                </a:rPr>
                <a:t>Romolchani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keng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yoyip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aji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kukku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dep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bolani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qiziqtiring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va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kulip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qarang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.  D. (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ko'urishtirish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bilan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ro'molcha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ko'tarib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tushiring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).</a:t>
              </a:r>
            </a:p>
            <a:p>
              <a:pPr marL="342900" indent="-342900">
                <a:buAutoNum type="arabicPeriod"/>
              </a:pPr>
              <a:r>
                <a:rPr lang="en-US" altLang="ko-KR" dirty="0" smtClean="0">
                  <a:solidFill>
                    <a:schemeClr val="tx1"/>
                  </a:solidFill>
                </a:rPr>
                <a:t>Agar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bolakay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tayyor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bo'lsa,ro'molcha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chetidan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o'zaro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tishlab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kurashga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o'ting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.</a:t>
              </a:r>
            </a:p>
            <a:p>
              <a:pPr marL="342900" indent="-342900">
                <a:buAutoNum type="arabicPeriod"/>
              </a:pPr>
              <a:r>
                <a:rPr lang="en-US" altLang="ko-KR" dirty="0" err="1" smtClean="0">
                  <a:solidFill>
                    <a:schemeClr val="tx1"/>
                  </a:solidFill>
                </a:rPr>
                <a:t>Ro'molchani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tishlab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tezlik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bilan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oldinga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torting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yoki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qo'yib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yuboring,yo'nalishni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o'gartirgan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holda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davom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eting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.(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bolaga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zarar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yetmasluk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uchun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ehtyot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bo'ling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).</a:t>
              </a:r>
            </a:p>
            <a:p>
              <a:pPr marL="342900" indent="-342900"/>
              <a:r>
                <a:rPr lang="en-US" altLang="ko-KR" dirty="0" smtClean="0">
                  <a:solidFill>
                    <a:schemeClr val="tx1"/>
                  </a:solidFill>
                </a:rPr>
                <a:t>*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Ro'molcha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bilan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raqobatlashish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o'yin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mobaynida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munosabatlarni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yaxshilashga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</a:t>
              </a:r>
              <a:r>
                <a:rPr lang="en-US" altLang="ko-KR" dirty="0" err="1" smtClean="0">
                  <a:solidFill>
                    <a:schemeClr val="tx1"/>
                  </a:solidFill>
                </a:rPr>
                <a:t>ta'sir</a:t>
              </a:r>
              <a:r>
                <a:rPr lang="en-US" altLang="ko-KR" dirty="0" smtClean="0">
                  <a:solidFill>
                    <a:schemeClr val="tx1"/>
                  </a:solidFill>
                </a:rPr>
                <a:t> etadi.*</a:t>
              </a:r>
            </a:p>
          </p:txBody>
        </p:sp>
        <p:sp>
          <p:nvSpPr>
            <p:cNvPr id="5" name="직사각형 4"/>
            <p:cNvSpPr/>
            <p:nvPr/>
          </p:nvSpPr>
          <p:spPr>
            <a:xfrm flipH="1">
              <a:off x="0" y="906585"/>
              <a:ext cx="2933472" cy="348596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9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ko-KR" sz="2000" spc="50" dirty="0" err="1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O'yin</a:t>
              </a:r>
              <a:r>
                <a:rPr lang="en-US" altLang="ko-KR" sz="2000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2000" spc="50" dirty="0" err="1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tartib</a:t>
              </a:r>
              <a:r>
                <a:rPr lang="en-US" altLang="ko-KR" sz="2000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2000" spc="50" dirty="0" err="1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qoudalari</a:t>
              </a:r>
              <a:r>
                <a:rPr lang="en-US" altLang="ko-KR" sz="2000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:</a:t>
              </a:r>
              <a:endParaRPr lang="en-US" altLang="ko-KR" sz="20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 flipH="1">
              <a:off x="3335111" y="897056"/>
              <a:ext cx="7528266" cy="348596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9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ko-KR" sz="2000" spc="50" dirty="0" err="1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Kerakli</a:t>
              </a:r>
              <a:r>
                <a:rPr lang="en-US" altLang="ko-KR" sz="2000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2000" spc="50" dirty="0" err="1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narsalar</a:t>
              </a:r>
              <a:r>
                <a:rPr lang="en-US" altLang="ko-KR" sz="2000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: </a:t>
              </a:r>
              <a:r>
                <a:rPr lang="en-US" altLang="ko-KR" sz="2000" spc="50" dirty="0" err="1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romolcha,yostiq</a:t>
              </a:r>
              <a:r>
                <a:rPr lang="en-US" altLang="ko-KR" sz="2000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2000" spc="50" dirty="0" err="1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yoki</a:t>
              </a:r>
              <a:r>
                <a:rPr lang="en-US" altLang="ko-KR" sz="2000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2000" spc="50" dirty="0" err="1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1"/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나눔스퀘어_ac Bold" pitchFamily="50" charset="-127"/>
                  <a:ea typeface="나눔스퀘어_ac Bold" pitchFamily="50" charset="-127"/>
                </a:rPr>
                <a:t>ko'rpachalar</a:t>
              </a:r>
              <a:endParaRPr lang="en-US" altLang="ko-KR" sz="20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0" y="0"/>
            <a:ext cx="12192000" cy="847725"/>
            <a:chOff x="0" y="0"/>
            <a:chExt cx="12192000" cy="847725"/>
          </a:xfrm>
        </p:grpSpPr>
        <p:sp>
          <p:nvSpPr>
            <p:cNvPr id="39" name="직사각형 38"/>
            <p:cNvSpPr/>
            <p:nvPr/>
          </p:nvSpPr>
          <p:spPr>
            <a:xfrm>
              <a:off x="3048000" y="0"/>
              <a:ext cx="9144000" cy="764704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1. </a:t>
              </a:r>
              <a:r>
                <a:rPr lang="en-US" altLang="ko-KR" sz="28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Romolcha</a:t>
              </a:r>
              <a:r>
                <a:rPr lang="en-US" altLang="ko-KR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28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tortish</a:t>
              </a:r>
              <a:r>
                <a:rPr lang="en-US" altLang="ko-KR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28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o'yin</a:t>
              </a:r>
              <a:endPara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endParaRPr>
            </a:p>
          </p:txBody>
        </p:sp>
        <p:pic>
          <p:nvPicPr>
            <p:cNvPr id="8" name="_x259634912" descr="EMB0000168806f6"/>
            <p:cNvPicPr>
              <a:picLocks noChangeAspect="1" noChangeArrowheads="1"/>
            </p:cNvPicPr>
            <p:nvPr/>
          </p:nvPicPr>
          <p:blipFill>
            <a:blip r:embed="rId2" cstate="print"/>
            <a:srcRect l="12135" t="36607" r="37065" b="36081"/>
            <a:stretch>
              <a:fillRect/>
            </a:stretch>
          </p:blipFill>
          <p:spPr bwMode="auto">
            <a:xfrm>
              <a:off x="0" y="0"/>
              <a:ext cx="2806700" cy="847725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</p:pic>
      </p:grpSp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81000" y="1480065"/>
            <a:ext cx="11520616" cy="3752336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O'yin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paytida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ko'laringizni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raqibingizdan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uzmang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va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davom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eting,baxtsiz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voqealarni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oldini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olish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uchun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yostiqlarni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orqa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tomonga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qo'yip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qoyishni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unutmang,bolaga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imkon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bering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Bolaning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tushunish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darajasiga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moslab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o'yin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haqida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tushuncha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bering,bu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bolaning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nutq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rivojlanishida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yordami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tegadi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</a:rPr>
              <a:t>4~bosqichdga </a:t>
            </a:r>
            <a:r>
              <a:rPr lang="en-US" altLang="ko-KR" dirty="0" err="1" smtClean="0">
                <a:solidFill>
                  <a:schemeClr val="tx1"/>
                </a:solidFill>
              </a:rPr>
              <a:t>o'tishdan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oldin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bolaning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yuz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qismi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jag',tish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en-US" altLang="ko-KR" dirty="0" err="1" smtClean="0">
                <a:solidFill>
                  <a:schemeClr val="tx1"/>
                </a:solidFill>
              </a:rPr>
              <a:t>yz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qismlari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shikaslanmasligiga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ahamiyat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bering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</a:rPr>
              <a:t>Agar bola </a:t>
            </a:r>
            <a:r>
              <a:rPr lang="en-US" altLang="ko-KR" dirty="0" err="1" smtClean="0">
                <a:solidFill>
                  <a:schemeClr val="tx1"/>
                </a:solidFill>
              </a:rPr>
              <a:t>o'ynashdan</a:t>
            </a:r>
            <a:r>
              <a:rPr lang="en-US" altLang="ko-KR" dirty="0" smtClean="0">
                <a:solidFill>
                  <a:schemeClr val="tx1"/>
                </a:solidFill>
              </a:rPr>
              <a:t> bosh </a:t>
            </a:r>
            <a:r>
              <a:rPr lang="en-US" altLang="ko-KR" dirty="0" err="1" smtClean="0">
                <a:solidFill>
                  <a:schemeClr val="tx1"/>
                </a:solidFill>
              </a:rPr>
              <a:t>tortsa,qiziqmasa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raqib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ishtirokchini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o'zgartirish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kerak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boladi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</a:rPr>
              <a:t>Bu </a:t>
            </a:r>
            <a:r>
              <a:rPr lang="en-US" altLang="ko-KR" dirty="0" err="1" smtClean="0">
                <a:solidFill>
                  <a:schemeClr val="tx1"/>
                </a:solidFill>
              </a:rPr>
              <a:t>o'yinni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tishlaringiz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emas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qo'llaringiz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bilan</a:t>
            </a:r>
            <a:r>
              <a:rPr lang="en-US" altLang="ko-KR" dirty="0" smtClean="0">
                <a:solidFill>
                  <a:schemeClr val="tx1"/>
                </a:solidFill>
              </a:rPr>
              <a:t> ham </a:t>
            </a:r>
            <a:r>
              <a:rPr lang="en-US" altLang="ko-KR" dirty="0" err="1" smtClean="0">
                <a:solidFill>
                  <a:schemeClr val="tx1"/>
                </a:solidFill>
              </a:rPr>
              <a:t>o'ynasangiz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bo'ladi,buning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uchun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oddiy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sochiq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kerak</a:t>
            </a: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en-US" altLang="ko-KR" dirty="0" err="1" smtClean="0">
                <a:solidFill>
                  <a:schemeClr val="tx1"/>
                </a:solidFill>
              </a:rPr>
              <a:t>boladi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직사각형 5"/>
          <p:cNvSpPr/>
          <p:nvPr/>
        </p:nvSpPr>
        <p:spPr>
          <a:xfrm flipH="1">
            <a:off x="673098" y="1769238"/>
            <a:ext cx="2971802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OGOHLANTIRISH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0" y="0"/>
            <a:ext cx="12192000" cy="847725"/>
            <a:chOff x="0" y="0"/>
            <a:chExt cx="12192000" cy="847725"/>
          </a:xfrm>
        </p:grpSpPr>
        <p:sp>
          <p:nvSpPr>
            <p:cNvPr id="8" name="직사각형 7"/>
            <p:cNvSpPr/>
            <p:nvPr/>
          </p:nvSpPr>
          <p:spPr>
            <a:xfrm>
              <a:off x="3048000" y="0"/>
              <a:ext cx="9144000" cy="764704"/>
            </a:xfrm>
            <a:prstGeom prst="rect">
              <a:avLst/>
            </a:prstGeom>
            <a:solidFill>
              <a:srgbClr val="92D050">
                <a:alpha val="5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1. </a:t>
              </a:r>
              <a:r>
                <a:rPr lang="en-US" altLang="ko-KR" sz="28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Romolcha</a:t>
              </a:r>
              <a:r>
                <a:rPr lang="en-US" altLang="ko-KR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28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tortish</a:t>
              </a:r>
              <a:r>
                <a:rPr lang="en-US" altLang="ko-KR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 </a:t>
              </a:r>
              <a:r>
                <a:rPr lang="en-US" altLang="ko-KR" sz="280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o'yin</a:t>
              </a:r>
              <a:endParaRPr lang="ko-KR" alt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endParaRPr>
            </a:p>
          </p:txBody>
        </p:sp>
        <p:pic>
          <p:nvPicPr>
            <p:cNvPr id="9" name="_x259634912" descr="EMB0000168806f6"/>
            <p:cNvPicPr>
              <a:picLocks noChangeAspect="1" noChangeArrowheads="1"/>
            </p:cNvPicPr>
            <p:nvPr/>
          </p:nvPicPr>
          <p:blipFill>
            <a:blip r:embed="rId2" cstate="print"/>
            <a:srcRect l="12135" t="36607" r="37065" b="36081"/>
            <a:stretch>
              <a:fillRect/>
            </a:stretch>
          </p:blipFill>
          <p:spPr bwMode="auto">
            <a:xfrm>
              <a:off x="0" y="0"/>
              <a:ext cx="2806700" cy="847725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3591698" y="0"/>
            <a:ext cx="8600302" cy="863600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1-1. ROMOLCHA TORTISH LUG'AT VA JUMLALAR O'YINI.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-1" y="1085336"/>
            <a:ext cx="12192001" cy="5239264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en-US" altLang="ko-KR" dirty="0" err="1" smtClean="0">
                <a:solidFill>
                  <a:srgbClr val="002060"/>
                </a:solidFill>
              </a:rPr>
              <a:t>Bolaga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o'yin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qoudalarini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va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qanday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oynashni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qisqacha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tushuntiring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1-1. ~~~~!</a:t>
            </a:r>
            <a:r>
              <a:rPr lang="en-US" altLang="ko-KR" dirty="0" err="1" smtClean="0">
                <a:solidFill>
                  <a:srgbClr val="002060"/>
                </a:solidFill>
              </a:rPr>
              <a:t>bugun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sen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bilan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romolcha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o'yinini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o'ynab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ko'ramizmi</a:t>
            </a:r>
            <a:r>
              <a:rPr lang="en-US" altLang="ko-KR" dirty="0" smtClean="0">
                <a:solidFill>
                  <a:srgbClr val="002060"/>
                </a:solidFill>
              </a:rPr>
              <a:t>?</a:t>
            </a: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2. </a:t>
            </a:r>
            <a:r>
              <a:rPr lang="en-US" altLang="ko-KR" dirty="0" err="1" smtClean="0">
                <a:solidFill>
                  <a:srgbClr val="002060"/>
                </a:solidFill>
              </a:rPr>
              <a:t>Sochiqni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ushlab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ko'ringmayin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yoqimni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matodan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bo'lsin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va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ehtiyot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uchun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orqa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tomonga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yostiqlarni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qo'ying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2-1. </a:t>
            </a:r>
            <a:r>
              <a:rPr lang="en-US" altLang="ko-KR" dirty="0" err="1" smtClean="0">
                <a:solidFill>
                  <a:srgbClr val="002060"/>
                </a:solidFill>
              </a:rPr>
              <a:t>Sochiqni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mayinligini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qara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deb</a:t>
            </a:r>
            <a:r>
              <a:rPr lang="en-US" altLang="ko-KR" dirty="0" smtClean="0">
                <a:solidFill>
                  <a:srgbClr val="002060"/>
                </a:solidFill>
              </a:rPr>
              <a:t> (bola ham </a:t>
            </a:r>
            <a:r>
              <a:rPr lang="en-US" altLang="ko-KR" dirty="0" err="1" smtClean="0">
                <a:solidFill>
                  <a:srgbClr val="002060"/>
                </a:solidFill>
              </a:rPr>
              <a:t>ushlab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ko'rishi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uchun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qo'liga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bering</a:t>
            </a:r>
            <a:r>
              <a:rPr lang="en-US" altLang="ko-KR" dirty="0" smtClean="0">
                <a:solidFill>
                  <a:srgbClr val="002060"/>
                </a:solidFill>
              </a:rPr>
              <a:t>).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2-2. </a:t>
            </a:r>
            <a:r>
              <a:rPr lang="en-US" altLang="ko-KR" dirty="0" err="1" smtClean="0">
                <a:solidFill>
                  <a:srgbClr val="002060"/>
                </a:solidFill>
              </a:rPr>
              <a:t>Sochiqni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yuzingizga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yopib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aji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kukku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deb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biroz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o'ynang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2-3. Biz </a:t>
            </a:r>
            <a:r>
              <a:rPr lang="en-US" altLang="ko-KR" dirty="0" err="1" smtClean="0">
                <a:solidFill>
                  <a:srgbClr val="002060"/>
                </a:solidFill>
              </a:rPr>
              <a:t>fomolcha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tortish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o'yinini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o'ynaymiz</a:t>
            </a:r>
            <a:r>
              <a:rPr lang="en-US" altLang="ko-KR" dirty="0" smtClean="0">
                <a:solidFill>
                  <a:srgbClr val="002060"/>
                </a:solidFill>
              </a:rPr>
              <a:t>(</a:t>
            </a:r>
            <a:r>
              <a:rPr lang="en-US" altLang="ko-KR" dirty="0" err="1" smtClean="0">
                <a:solidFill>
                  <a:srgbClr val="002060"/>
                </a:solidFill>
              </a:rPr>
              <a:t>orqada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yostiq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borligini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yana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bor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tekshiring</a:t>
            </a:r>
            <a:r>
              <a:rPr lang="en-US" altLang="ko-KR" dirty="0" smtClean="0">
                <a:solidFill>
                  <a:srgbClr val="002060"/>
                </a:solidFill>
              </a:rPr>
              <a:t>).</a:t>
            </a: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3. </a:t>
            </a:r>
            <a:r>
              <a:rPr lang="en-US" altLang="ko-KR" dirty="0" err="1" smtClean="0">
                <a:solidFill>
                  <a:srgbClr val="002060"/>
                </a:solidFill>
              </a:rPr>
              <a:t>Raqobat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uchun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romolchani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uchini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og'zingizda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tishlang</a:t>
            </a:r>
            <a:r>
              <a:rPr lang="en-US" altLang="ko-KR" dirty="0" smtClean="0">
                <a:solidFill>
                  <a:srgbClr val="002060"/>
                </a:solidFill>
              </a:rPr>
              <a:t>, </a:t>
            </a:r>
            <a:r>
              <a:rPr lang="en-US" altLang="ko-KR" dirty="0" err="1" smtClean="0">
                <a:solidFill>
                  <a:srgbClr val="002060"/>
                </a:solidFill>
              </a:rPr>
              <a:t>va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biringizni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oldi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orqaga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torting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3-1. </a:t>
            </a:r>
            <a:r>
              <a:rPr lang="en-US" altLang="ko-KR" dirty="0" err="1" smtClean="0">
                <a:solidFill>
                  <a:srgbClr val="002060"/>
                </a:solidFill>
              </a:rPr>
              <a:t>Bir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necha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martta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oldinga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orqaga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harakatlanib,o'yin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o'rtasida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bolani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rag'batlantiramiz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3-2. “</a:t>
            </a:r>
            <a:r>
              <a:rPr lang="en-US" altLang="ko-KR" dirty="0" err="1" smtClean="0">
                <a:solidFill>
                  <a:srgbClr val="002060"/>
                </a:solidFill>
              </a:rPr>
              <a:t>Bizni</a:t>
            </a:r>
            <a:r>
              <a:rPr lang="en-US" altLang="ko-KR" dirty="0" smtClean="0">
                <a:solidFill>
                  <a:srgbClr val="002060"/>
                </a:solidFill>
              </a:rPr>
              <a:t>~~~</a:t>
            </a:r>
            <a:r>
              <a:rPr lang="en-US" altLang="ko-KR" dirty="0" err="1" smtClean="0">
                <a:solidFill>
                  <a:srgbClr val="002060"/>
                </a:solidFill>
              </a:rPr>
              <a:t>juda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yaxshi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oynayapti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va</a:t>
            </a:r>
            <a:r>
              <a:rPr lang="en-US" altLang="ko-KR" dirty="0" smtClean="0">
                <a:solidFill>
                  <a:srgbClr val="002060"/>
                </a:solidFill>
              </a:rPr>
              <a:t> ho </a:t>
            </a:r>
            <a:r>
              <a:rPr lang="en-US" altLang="ko-KR" dirty="0" err="1" smtClean="0">
                <a:solidFill>
                  <a:srgbClr val="002060"/>
                </a:solidFill>
              </a:rPr>
              <a:t>kz</a:t>
            </a:r>
            <a:r>
              <a:rPr lang="en-US" altLang="ko-KR" dirty="0" smtClean="0">
                <a:solidFill>
                  <a:srgbClr val="002060"/>
                </a:solidFill>
              </a:rPr>
              <a:t>!”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3-3. "</a:t>
            </a:r>
            <a:r>
              <a:rPr lang="en-US" altLang="ko-KR" dirty="0" err="1" smtClean="0">
                <a:solidFill>
                  <a:srgbClr val="002060"/>
                </a:solidFill>
              </a:rPr>
              <a:t>oldinga</a:t>
            </a:r>
            <a:r>
              <a:rPr lang="en-US" altLang="ko-KR" dirty="0" smtClean="0">
                <a:solidFill>
                  <a:srgbClr val="002060"/>
                </a:solidFill>
              </a:rPr>
              <a:t> ~</a:t>
            </a:r>
            <a:r>
              <a:rPr lang="en-US" altLang="ko-KR" dirty="0" err="1" smtClean="0">
                <a:solidFill>
                  <a:srgbClr val="002060"/>
                </a:solidFill>
              </a:rPr>
              <a:t>orqaga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ajoyib</a:t>
            </a:r>
            <a:r>
              <a:rPr lang="en-US" altLang="ko-KR" dirty="0" smtClean="0">
                <a:solidFill>
                  <a:srgbClr val="002060"/>
                </a:solidFill>
              </a:rPr>
              <a:t>.."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3-4. “Yana </a:t>
            </a:r>
            <a:r>
              <a:rPr lang="en-US" altLang="ko-KR" dirty="0" err="1" smtClean="0">
                <a:solidFill>
                  <a:srgbClr val="002060"/>
                </a:solidFill>
              </a:rPr>
              <a:t>bir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martta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qaytaramiz</a:t>
            </a:r>
            <a:r>
              <a:rPr lang="en-US" altLang="ko-KR" dirty="0" smtClean="0">
                <a:solidFill>
                  <a:srgbClr val="002060"/>
                </a:solidFill>
              </a:rPr>
              <a:t>!”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  </a:t>
            </a:r>
          </a:p>
        </p:txBody>
      </p:sp>
      <p:pic>
        <p:nvPicPr>
          <p:cNvPr id="5" name="_x153112192" descr="EMB000031b42741"/>
          <p:cNvPicPr>
            <a:picLocks noChangeAspect="1" noChangeArrowheads="1"/>
          </p:cNvPicPr>
          <p:nvPr/>
        </p:nvPicPr>
        <p:blipFill>
          <a:blip r:embed="rId2" cstate="print"/>
          <a:srcRect t="24431" b="59682"/>
          <a:stretch>
            <a:fillRect/>
          </a:stretch>
        </p:blipFill>
        <p:spPr bwMode="auto">
          <a:xfrm>
            <a:off x="0" y="0"/>
            <a:ext cx="3568700" cy="901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3591698" y="0"/>
            <a:ext cx="8600302" cy="927100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1-1. ROMOLCHA TORTISH LUG'AT VA JUMLALAR O'YINI.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-1" y="2133600"/>
            <a:ext cx="12192001" cy="3142736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4. </a:t>
            </a:r>
            <a:r>
              <a:rPr lang="en-US" altLang="ko-KR" dirty="0" err="1" smtClean="0">
                <a:solidFill>
                  <a:srgbClr val="002060"/>
                </a:solidFill>
              </a:rPr>
              <a:t>O'yinni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yana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bor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boshidan</a:t>
            </a:r>
            <a:r>
              <a:rPr lang="en-US" altLang="ko-KR" dirty="0" smtClean="0">
                <a:solidFill>
                  <a:srgbClr val="002060"/>
                </a:solidFill>
              </a:rPr>
              <a:t>, </a:t>
            </a:r>
            <a:r>
              <a:rPr lang="en-US" altLang="ko-KR" dirty="0" err="1" smtClean="0">
                <a:solidFill>
                  <a:srgbClr val="002060"/>
                </a:solidFill>
              </a:rPr>
              <a:t>bir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birimizni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oldinga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orqaga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tortamiz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raqibimizga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ozgina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kuch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ishlatamiz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4-1. </a:t>
            </a:r>
            <a:r>
              <a:rPr lang="en-US" altLang="ko-KR" dirty="0" err="1" smtClean="0">
                <a:solidFill>
                  <a:srgbClr val="002060"/>
                </a:solidFill>
              </a:rPr>
              <a:t>Endi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sen</a:t>
            </a:r>
            <a:r>
              <a:rPr lang="en-US" altLang="ko-KR" dirty="0" smtClean="0">
                <a:solidFill>
                  <a:srgbClr val="002060"/>
                </a:solidFill>
              </a:rPr>
              <a:t> ham </a:t>
            </a:r>
            <a:r>
              <a:rPr lang="en-US" altLang="ko-KR" dirty="0" err="1" smtClean="0">
                <a:solidFill>
                  <a:srgbClr val="002060"/>
                </a:solidFill>
              </a:rPr>
              <a:t>ozgina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o'z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tomoninga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tortib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ko'r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deb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ayting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4-2. </a:t>
            </a:r>
            <a:r>
              <a:rPr lang="en-US" altLang="ko-KR" dirty="0" err="1" smtClean="0">
                <a:solidFill>
                  <a:srgbClr val="002060"/>
                </a:solidFill>
              </a:rPr>
              <a:t>O'zingizni</a:t>
            </a:r>
            <a:r>
              <a:rPr lang="en-US" altLang="ko-KR" dirty="0" smtClean="0">
                <a:solidFill>
                  <a:srgbClr val="002060"/>
                </a:solidFill>
              </a:rPr>
              <a:t> bola </a:t>
            </a:r>
            <a:r>
              <a:rPr lang="en-US" altLang="ko-KR" dirty="0" err="1" smtClean="0">
                <a:solidFill>
                  <a:srgbClr val="002060"/>
                </a:solidFill>
              </a:rPr>
              <a:t>tomonga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ag'darilganday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ko'rsating</a:t>
            </a:r>
            <a:r>
              <a:rPr lang="en-US" altLang="ko-KR" dirty="0" smtClean="0">
                <a:solidFill>
                  <a:srgbClr val="002060"/>
                </a:solidFill>
              </a:rPr>
              <a:t> bola </a:t>
            </a:r>
            <a:r>
              <a:rPr lang="en-US" altLang="ko-KR" dirty="0" err="1" smtClean="0">
                <a:solidFill>
                  <a:srgbClr val="002060"/>
                </a:solidFill>
              </a:rPr>
              <a:t>o'yinda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yutayotganday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ko'rsating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4-3. </a:t>
            </a:r>
            <a:r>
              <a:rPr lang="en-US" altLang="ko-KR" dirty="0" err="1" smtClean="0">
                <a:solidFill>
                  <a:srgbClr val="002060"/>
                </a:solidFill>
              </a:rPr>
              <a:t>Ajoyib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deya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o'yinga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qiziqtiring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5. </a:t>
            </a:r>
            <a:r>
              <a:rPr lang="en-US" altLang="ko-KR" dirty="0" err="1" smtClean="0">
                <a:solidFill>
                  <a:srgbClr val="002060"/>
                </a:solidFill>
              </a:rPr>
              <a:t>Sochiqni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tishlab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turip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qo'yib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yuboring</a:t>
            </a:r>
            <a:r>
              <a:rPr lang="en-US" altLang="ko-KR" dirty="0" smtClean="0">
                <a:solidFill>
                  <a:srgbClr val="002060"/>
                </a:solidFill>
              </a:rPr>
              <a:t>, bola ham </a:t>
            </a:r>
            <a:r>
              <a:rPr lang="en-US" altLang="ko-KR" dirty="0" err="1" smtClean="0">
                <a:solidFill>
                  <a:srgbClr val="002060"/>
                </a:solidFill>
              </a:rPr>
              <a:t>orqaga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yostiqqa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qulaydi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5-1. </a:t>
            </a:r>
            <a:r>
              <a:rPr lang="en-US" altLang="ko-KR" dirty="0" err="1" smtClean="0">
                <a:solidFill>
                  <a:srgbClr val="002060"/>
                </a:solidFill>
              </a:rPr>
              <a:t>Endi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aksincha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siz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qulaganday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bo'ling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va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qiziqarli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tarzda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davom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eting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  </a:t>
            </a:r>
          </a:p>
        </p:txBody>
      </p:sp>
      <p:pic>
        <p:nvPicPr>
          <p:cNvPr id="5" name="_x153112192" descr="EMB000031b42741"/>
          <p:cNvPicPr>
            <a:picLocks noChangeAspect="1" noChangeArrowheads="1"/>
          </p:cNvPicPr>
          <p:nvPr/>
        </p:nvPicPr>
        <p:blipFill>
          <a:blip r:embed="rId2" cstate="print"/>
          <a:srcRect t="24431" b="59682"/>
          <a:stretch>
            <a:fillRect/>
          </a:stretch>
        </p:blipFill>
        <p:spPr bwMode="auto">
          <a:xfrm>
            <a:off x="0" y="0"/>
            <a:ext cx="3729136" cy="93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1952368" y="-27384"/>
            <a:ext cx="8287264" cy="80208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1-1.</a:t>
            </a:r>
            <a:r>
              <a:rPr lang="es-E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ROMOLCHA YORDAMIDA LUG'AT VA JUMLALAR.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0" y="1069776"/>
            <a:ext cx="11755395" cy="2884386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- </a:t>
            </a:r>
            <a:r>
              <a:rPr lang="en-US" altLang="ko-KR" dirty="0" err="1" smtClean="0">
                <a:solidFill>
                  <a:srgbClr val="002060"/>
                </a:solidFill>
              </a:rPr>
              <a:t>Faoiyat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davomida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siz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qaramaqarshi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lug'atni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o'rganishingiz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mumkin</a:t>
            </a:r>
            <a:r>
              <a:rPr lang="en-US" altLang="ko-KR" dirty="0" smtClean="0">
                <a:solidFill>
                  <a:srgbClr val="002060"/>
                </a:solidFill>
              </a:rPr>
              <a:t>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"</a:t>
            </a:r>
            <a:r>
              <a:rPr lang="en-US" altLang="ko-KR" dirty="0" err="1" smtClean="0">
                <a:solidFill>
                  <a:srgbClr val="002060"/>
                </a:solidFill>
              </a:rPr>
              <a:t>Yuzimizni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yaqinroq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olib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kelamiz</a:t>
            </a:r>
            <a:r>
              <a:rPr lang="en-US" altLang="ko-KR" dirty="0" smtClean="0">
                <a:solidFill>
                  <a:srgbClr val="002060"/>
                </a:solidFill>
              </a:rPr>
              <a:t>",  "</a:t>
            </a:r>
            <a:r>
              <a:rPr lang="en-US" altLang="ko-KR" dirty="0" err="1" smtClean="0">
                <a:solidFill>
                  <a:srgbClr val="002060"/>
                </a:solidFill>
              </a:rPr>
              <a:t>yuzimizni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sekin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astalik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bilan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uzoqlashtiramiz</a:t>
            </a:r>
            <a:r>
              <a:rPr lang="en-US" altLang="ko-KR" dirty="0" smtClean="0">
                <a:solidFill>
                  <a:srgbClr val="002060"/>
                </a:solidFill>
              </a:rPr>
              <a:t>"  "</a:t>
            </a:r>
            <a:r>
              <a:rPr lang="en-US" altLang="ko-KR" dirty="0" err="1" smtClean="0">
                <a:solidFill>
                  <a:srgbClr val="002060"/>
                </a:solidFill>
              </a:rPr>
              <a:t>astalik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bilan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yaqinlashamiz</a:t>
            </a:r>
            <a:r>
              <a:rPr lang="en-US" altLang="ko-KR" dirty="0" smtClean="0">
                <a:solidFill>
                  <a:srgbClr val="002060"/>
                </a:solidFill>
              </a:rPr>
              <a:t>"  "</a:t>
            </a:r>
            <a:r>
              <a:rPr lang="en-US" altLang="ko-KR" dirty="0" err="1" smtClean="0">
                <a:solidFill>
                  <a:srgbClr val="002060"/>
                </a:solidFill>
              </a:rPr>
              <a:t>uzoqlashamiz</a:t>
            </a:r>
            <a:r>
              <a:rPr lang="en-US" altLang="ko-KR" dirty="0" smtClean="0">
                <a:solidFill>
                  <a:srgbClr val="002060"/>
                </a:solidFill>
              </a:rPr>
              <a:t>“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-  </a:t>
            </a:r>
            <a:r>
              <a:rPr lang="en-US" altLang="ko-KR" dirty="0" err="1" smtClean="0">
                <a:solidFill>
                  <a:srgbClr val="002060"/>
                </a:solidFill>
              </a:rPr>
              <a:t>Bundan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tashqari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tishlab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torting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oldinga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siljing,orqaga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siljing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kabi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so'larni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takroran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aytasiz.Agan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siz</a:t>
            </a:r>
            <a:r>
              <a:rPr lang="en-US" altLang="ko-KR" dirty="0" smtClean="0">
                <a:solidFill>
                  <a:srgbClr val="002060"/>
                </a:solidFill>
              </a:rPr>
              <a:t>  </a:t>
            </a:r>
            <a:r>
              <a:rPr lang="en-US" altLang="ko-KR" dirty="0" err="1" smtClean="0">
                <a:solidFill>
                  <a:srgbClr val="002060"/>
                </a:solidFill>
              </a:rPr>
              <a:t>yaxshi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tushuntiraololsangiz,bu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tilni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rivojlantirishda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yordami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tegadi</a:t>
            </a:r>
            <a:r>
              <a:rPr lang="en-US" altLang="ko-KR" dirty="0" smtClean="0">
                <a:solidFill>
                  <a:srgbClr val="002060"/>
                </a:solidFill>
              </a:rPr>
              <a:t>! 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altLang="ko-KR" dirty="0" smtClean="0">
                <a:solidFill>
                  <a:srgbClr val="002060"/>
                </a:solidFill>
              </a:rPr>
              <a:t>Agar bola </a:t>
            </a:r>
            <a:r>
              <a:rPr lang="en-US" altLang="ko-KR" dirty="0" err="1" smtClean="0">
                <a:solidFill>
                  <a:srgbClr val="002060"/>
                </a:solidFill>
              </a:rPr>
              <a:t>diqqatini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jalb</a:t>
            </a:r>
            <a:r>
              <a:rPr lang="en-US" altLang="ko-KR" dirty="0" smtClean="0">
                <a:solidFill>
                  <a:srgbClr val="002060"/>
                </a:solidFill>
              </a:rPr>
              <a:t> eta </a:t>
            </a:r>
            <a:r>
              <a:rPr lang="en-US" altLang="ko-KR" dirty="0" err="1" smtClean="0">
                <a:solidFill>
                  <a:srgbClr val="002060"/>
                </a:solidFill>
              </a:rPr>
              <a:t>olmasa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va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tushinish</a:t>
            </a:r>
            <a:r>
              <a:rPr lang="en-US" altLang="ko-KR" dirty="0" smtClean="0">
                <a:solidFill>
                  <a:srgbClr val="002060"/>
                </a:solidFill>
              </a:rPr>
              <a:t>  </a:t>
            </a:r>
            <a:r>
              <a:rPr lang="en-US" altLang="ko-KR" dirty="0" err="1" smtClean="0">
                <a:solidFill>
                  <a:srgbClr val="002060"/>
                </a:solidFill>
              </a:rPr>
              <a:t>tushuntirishda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qiynalsa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yuqoridagi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so'larni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takroran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aytish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maqsadga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muvofiq</a:t>
            </a:r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ko-KR" dirty="0" err="1" smtClean="0">
                <a:solidFill>
                  <a:srgbClr val="002060"/>
                </a:solidFill>
              </a:rPr>
              <a:t>bo'ladi</a:t>
            </a:r>
            <a:r>
              <a:rPr lang="en-US" altLang="ko-KR" dirty="0" smtClean="0">
                <a:solidFill>
                  <a:srgbClr val="002060"/>
                </a:solidFill>
              </a:rPr>
              <a:t>.   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-1"/>
            <a:ext cx="2383138" cy="74140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7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9385300" y="0"/>
            <a:ext cx="2806700" cy="724930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grpSp>
        <p:nvGrpSpPr>
          <p:cNvPr id="11" name="그룹 10"/>
          <p:cNvGrpSpPr/>
          <p:nvPr/>
        </p:nvGrpSpPr>
        <p:grpSpPr>
          <a:xfrm>
            <a:off x="0" y="4077730"/>
            <a:ext cx="12192000" cy="2780270"/>
            <a:chOff x="0" y="4077730"/>
            <a:chExt cx="12192000" cy="2780270"/>
          </a:xfrm>
        </p:grpSpPr>
        <p:pic>
          <p:nvPicPr>
            <p:cNvPr id="18433" name="_x259539136" descr="EMB0000168806fe"/>
            <p:cNvPicPr>
              <a:picLocks noChangeAspect="1" noChangeArrowheads="1"/>
            </p:cNvPicPr>
            <p:nvPr/>
          </p:nvPicPr>
          <p:blipFill>
            <a:blip r:embed="rId3" cstate="print"/>
            <a:srcRect l="11053" t="25060" r="8751" b="33217"/>
            <a:stretch>
              <a:fillRect/>
            </a:stretch>
          </p:blipFill>
          <p:spPr bwMode="auto">
            <a:xfrm>
              <a:off x="3821533" y="4077730"/>
              <a:ext cx="3844044" cy="2000208"/>
            </a:xfrm>
            <a:prstGeom prst="rect">
              <a:avLst/>
            </a:prstGeom>
            <a:noFill/>
          </p:spPr>
        </p:pic>
        <p:pic>
          <p:nvPicPr>
            <p:cNvPr id="5121" name="_x153625744" descr="EMB000031b4274c"/>
            <p:cNvPicPr>
              <a:picLocks noChangeAspect="1" noChangeArrowheads="1"/>
            </p:cNvPicPr>
            <p:nvPr/>
          </p:nvPicPr>
          <p:blipFill>
            <a:blip r:embed="rId4" cstate="print"/>
            <a:srcRect l="1123" t="77756" r="1572" b="2194"/>
            <a:stretch>
              <a:fillRect/>
            </a:stretch>
          </p:blipFill>
          <p:spPr bwMode="auto">
            <a:xfrm>
              <a:off x="0" y="6087214"/>
              <a:ext cx="5612156" cy="770786"/>
            </a:xfrm>
            <a:prstGeom prst="rect">
              <a:avLst/>
            </a:prstGeom>
            <a:noFill/>
          </p:spPr>
        </p:pic>
        <p:pic>
          <p:nvPicPr>
            <p:cNvPr id="10" name="_x153625744" descr="EMB000031b4274c"/>
            <p:cNvPicPr>
              <a:picLocks noChangeAspect="1" noChangeArrowheads="1"/>
            </p:cNvPicPr>
            <p:nvPr/>
          </p:nvPicPr>
          <p:blipFill>
            <a:blip r:embed="rId4" cstate="print"/>
            <a:srcRect l="1123" t="77756" r="1572" b="2194"/>
            <a:stretch>
              <a:fillRect/>
            </a:stretch>
          </p:blipFill>
          <p:spPr bwMode="auto">
            <a:xfrm>
              <a:off x="6579844" y="6087214"/>
              <a:ext cx="5612156" cy="770786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749642"/>
            <a:ext cx="3772930" cy="6108357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chemeClr val="tx1"/>
                </a:solidFill>
              </a:rPr>
              <a:t>                   </a:t>
            </a:r>
          </a:p>
          <a:p>
            <a:pPr marL="342900" indent="-342900"/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291840" y="749643"/>
            <a:ext cx="3900160" cy="6108357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377416" y="791257"/>
            <a:ext cx="2886484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TAYYORLANAMIZ.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8471054" y="834849"/>
            <a:ext cx="3568546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Tortib</a:t>
            </a: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turib</a:t>
            </a: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qo',yib</a:t>
            </a:r>
            <a:r>
              <a:rPr lang="en-US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yuborish</a:t>
            </a:r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108887" y="0"/>
            <a:ext cx="8517924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2. </a:t>
            </a:r>
            <a:r>
              <a:rPr lang="sv-SE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Rasm orqali ko'rsatma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127844" y="749642"/>
            <a:ext cx="3838832" cy="6108358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 flipH="1">
            <a:off x="5066680" y="811395"/>
            <a:ext cx="2016224" cy="400110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Kuch</a:t>
            </a:r>
            <a:r>
              <a:rPr lang="en-US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en-US" altLang="ko-KR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sinash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152970856" descr="EMB00000a902e6b"/>
          <p:cNvPicPr>
            <a:picLocks noChangeAspect="1" noChangeArrowheads="1"/>
          </p:cNvPicPr>
          <p:nvPr/>
        </p:nvPicPr>
        <p:blipFill>
          <a:blip r:embed="rId2" cstate="print"/>
          <a:srcRect l="15793" t="18629" r="16611" b="27736"/>
          <a:stretch>
            <a:fillRect/>
          </a:stretch>
        </p:blipFill>
        <p:spPr bwMode="auto">
          <a:xfrm>
            <a:off x="132365" y="3401329"/>
            <a:ext cx="1745346" cy="1038866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5" name="_x151829368" descr="EMB00000a902e70"/>
          <p:cNvPicPr>
            <a:picLocks noChangeAspect="1" noChangeArrowheads="1"/>
          </p:cNvPicPr>
          <p:nvPr/>
        </p:nvPicPr>
        <p:blipFill>
          <a:blip r:embed="rId3" cstate="print"/>
          <a:srcRect l="21751" t="25099" r="19861" b="23792"/>
          <a:stretch>
            <a:fillRect/>
          </a:stretch>
        </p:blipFill>
        <p:spPr bwMode="auto">
          <a:xfrm>
            <a:off x="152029" y="4727875"/>
            <a:ext cx="1719534" cy="1129228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7" name="_x153561576" descr="EMB00000a902e7d"/>
          <p:cNvPicPr>
            <a:picLocks noChangeAspect="1" noChangeArrowheads="1"/>
          </p:cNvPicPr>
          <p:nvPr/>
        </p:nvPicPr>
        <p:blipFill>
          <a:blip r:embed="rId4" cstate="print"/>
          <a:srcRect l="24869" t="21309" r="20674" b="26140"/>
          <a:stretch>
            <a:fillRect/>
          </a:stretch>
        </p:blipFill>
        <p:spPr bwMode="auto">
          <a:xfrm>
            <a:off x="148281" y="1783921"/>
            <a:ext cx="1721708" cy="1041657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9" name="_x54905528" descr="EMB00000a902e82"/>
          <p:cNvPicPr>
            <a:picLocks noChangeAspect="1" noChangeArrowheads="1"/>
          </p:cNvPicPr>
          <p:nvPr/>
        </p:nvPicPr>
        <p:blipFill>
          <a:blip r:embed="rId5" cstate="print"/>
          <a:srcRect l="25110" t="24855" r="15141" b="20131"/>
          <a:stretch>
            <a:fillRect/>
          </a:stretch>
        </p:blipFill>
        <p:spPr bwMode="auto">
          <a:xfrm>
            <a:off x="4245130" y="1482812"/>
            <a:ext cx="1766792" cy="1219498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1" name="_x55637656" descr="EMB00000a902e89"/>
          <p:cNvPicPr>
            <a:picLocks noChangeAspect="1" noChangeArrowheads="1"/>
          </p:cNvPicPr>
          <p:nvPr/>
        </p:nvPicPr>
        <p:blipFill>
          <a:blip r:embed="rId6" cstate="print"/>
          <a:srcRect l="14473" t="24953" r="21159" b="21802"/>
          <a:stretch>
            <a:fillRect/>
          </a:stretch>
        </p:blipFill>
        <p:spPr bwMode="auto">
          <a:xfrm>
            <a:off x="4242848" y="2873289"/>
            <a:ext cx="1768268" cy="1097350"/>
          </a:xfrm>
          <a:prstGeom prst="rect">
            <a:avLst/>
          </a:prstGeom>
          <a:noFill/>
        </p:spPr>
      </p:pic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3" name="_x153816856" descr="EMB00000a902e8e"/>
          <p:cNvPicPr>
            <a:picLocks noChangeAspect="1" noChangeArrowheads="1"/>
          </p:cNvPicPr>
          <p:nvPr/>
        </p:nvPicPr>
        <p:blipFill>
          <a:blip r:embed="rId7" cstate="print"/>
          <a:srcRect l="24802" t="24855" r="5896" b="19392"/>
          <a:stretch>
            <a:fillRect/>
          </a:stretch>
        </p:blipFill>
        <p:spPr bwMode="auto">
          <a:xfrm>
            <a:off x="4241352" y="4199539"/>
            <a:ext cx="1765896" cy="1064440"/>
          </a:xfrm>
          <a:prstGeom prst="rect">
            <a:avLst/>
          </a:prstGeom>
          <a:noFill/>
        </p:spPr>
      </p:pic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5" name="_x153830792" descr="EMB00000a902e97"/>
          <p:cNvPicPr>
            <a:picLocks noChangeAspect="1" noChangeArrowheads="1"/>
          </p:cNvPicPr>
          <p:nvPr/>
        </p:nvPicPr>
        <p:blipFill>
          <a:blip r:embed="rId8" cstate="print"/>
          <a:srcRect l="18904" t="29207" r="7423" b="15511"/>
          <a:stretch>
            <a:fillRect/>
          </a:stretch>
        </p:blipFill>
        <p:spPr bwMode="auto">
          <a:xfrm>
            <a:off x="8540794" y="4757779"/>
            <a:ext cx="1624698" cy="974725"/>
          </a:xfrm>
          <a:prstGeom prst="rect">
            <a:avLst/>
          </a:prstGeom>
          <a:noFill/>
        </p:spPr>
      </p:pic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7" name="_x54904968" descr="EMB00000a902e9c"/>
          <p:cNvPicPr>
            <a:picLocks noChangeAspect="1" noChangeArrowheads="1"/>
          </p:cNvPicPr>
          <p:nvPr/>
        </p:nvPicPr>
        <p:blipFill>
          <a:blip r:embed="rId9" cstate="print"/>
          <a:srcRect l="28302" t="34219" r="16820" b="12376"/>
          <a:stretch>
            <a:fillRect/>
          </a:stretch>
        </p:blipFill>
        <p:spPr bwMode="auto">
          <a:xfrm>
            <a:off x="8526162" y="1733937"/>
            <a:ext cx="1622855" cy="1001026"/>
          </a:xfrm>
          <a:prstGeom prst="rect">
            <a:avLst/>
          </a:prstGeom>
          <a:noFill/>
        </p:spPr>
      </p:pic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9" name="_x154022056" descr="EMB00000a902ea5"/>
          <p:cNvPicPr>
            <a:picLocks noChangeAspect="1" noChangeArrowheads="1"/>
          </p:cNvPicPr>
          <p:nvPr/>
        </p:nvPicPr>
        <p:blipFill>
          <a:blip r:embed="rId10" cstate="print"/>
          <a:srcRect l="28914" t="37665" r="5779" b="11125"/>
          <a:stretch>
            <a:fillRect/>
          </a:stretch>
        </p:blipFill>
        <p:spPr bwMode="auto">
          <a:xfrm>
            <a:off x="8520783" y="3249483"/>
            <a:ext cx="1632370" cy="960052"/>
          </a:xfrm>
          <a:prstGeom prst="rect">
            <a:avLst/>
          </a:prstGeom>
          <a:noFill/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92" name="_x245751016" descr="EMB00000a902eae"/>
          <p:cNvPicPr>
            <a:picLocks noChangeAspect="1" noChangeArrowheads="1"/>
          </p:cNvPicPr>
          <p:nvPr/>
        </p:nvPicPr>
        <p:blipFill>
          <a:blip r:embed="rId11" cstate="print"/>
          <a:srcRect l="17285" t="16522" r="20343" b="30701"/>
          <a:stretch>
            <a:fillRect/>
          </a:stretch>
        </p:blipFill>
        <p:spPr bwMode="auto">
          <a:xfrm>
            <a:off x="4282954" y="5476788"/>
            <a:ext cx="1747142" cy="1109345"/>
          </a:xfrm>
          <a:prstGeom prst="rect">
            <a:avLst/>
          </a:prstGeom>
          <a:noFill/>
        </p:spPr>
      </p:pic>
      <p:sp>
        <p:nvSpPr>
          <p:cNvPr id="31" name="제목 1"/>
          <p:cNvSpPr txBox="1">
            <a:spLocks/>
          </p:cNvSpPr>
          <p:nvPr/>
        </p:nvSpPr>
        <p:spPr>
          <a:xfrm>
            <a:off x="6143368" y="1462687"/>
            <a:ext cx="1707292" cy="11487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Tishlarimiz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bilan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sochiqni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bir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uchini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tishlaymiz,oldinga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orqaga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tortib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harakatlanamiz,bola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oldinga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orqaga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degan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sozni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bir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necha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bor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eshitadi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제목 1"/>
          <p:cNvSpPr txBox="1">
            <a:spLocks/>
          </p:cNvSpPr>
          <p:nvPr/>
        </p:nvSpPr>
        <p:spPr>
          <a:xfrm>
            <a:off x="6172201" y="3039762"/>
            <a:ext cx="1707292" cy="86909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200" dirty="0" smtClean="0">
                <a:latin typeface="+mj-lt"/>
                <a:ea typeface="+mj-ea"/>
                <a:cs typeface="+mj-cs"/>
              </a:rPr>
              <a:t>~~~"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orqaga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itarilami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"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200" dirty="0" smtClean="0">
                <a:latin typeface="+mj-lt"/>
                <a:ea typeface="+mj-ea"/>
                <a:cs typeface="+mj-cs"/>
              </a:rPr>
              <a:t>"man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oldinga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~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200" dirty="0" smtClean="0">
                <a:latin typeface="+mj-lt"/>
                <a:ea typeface="+mj-ea"/>
                <a:cs typeface="+mj-cs"/>
              </a:rPr>
              <a:t>''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astalik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bilan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orqaga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"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o'yinmobaynida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ehtiyot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bo'ling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.</a:t>
            </a:r>
            <a:endParaRPr kumimoji="0" lang="ko-KR" altLang="en-US" sz="12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제목 1"/>
          <p:cNvSpPr txBox="1">
            <a:spLocks/>
          </p:cNvSpPr>
          <p:nvPr/>
        </p:nvSpPr>
        <p:spPr>
          <a:xfrm>
            <a:off x="6182498" y="4514334"/>
            <a:ext cx="1707292" cy="484661"/>
          </a:xfrm>
          <a:prstGeom prst="rect">
            <a:avLst/>
          </a:prstGeom>
          <a:ln>
            <a:solidFill>
              <a:schemeClr val="tx1">
                <a:alpha val="81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100" dirty="0" smtClean="0">
                <a:latin typeface="+mj-lt"/>
                <a:ea typeface="+mj-ea"/>
                <a:cs typeface="+mj-cs"/>
              </a:rPr>
              <a:t>~~~"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yaqinlashamiz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"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100" dirty="0" smtClean="0">
                <a:latin typeface="+mj-lt"/>
                <a:ea typeface="+mj-ea"/>
                <a:cs typeface="+mj-cs"/>
              </a:rPr>
              <a:t>"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uzoqlashamiz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"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제목 1"/>
          <p:cNvSpPr txBox="1">
            <a:spLocks/>
          </p:cNvSpPr>
          <p:nvPr/>
        </p:nvSpPr>
        <p:spPr>
          <a:xfrm>
            <a:off x="6147487" y="5824152"/>
            <a:ext cx="1707292" cy="465438"/>
          </a:xfrm>
          <a:prstGeom prst="rect">
            <a:avLst/>
          </a:prstGeom>
          <a:ln>
            <a:solidFill>
              <a:schemeClr val="tx1">
                <a:alpha val="80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Bolatishlashga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qiynalsa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qo'l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bilano'ynab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ko'ring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.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제목 1"/>
          <p:cNvSpPr txBox="1">
            <a:spLocks/>
          </p:cNvSpPr>
          <p:nvPr/>
        </p:nvSpPr>
        <p:spPr>
          <a:xfrm>
            <a:off x="1863811" y="1763369"/>
            <a:ext cx="1707292" cy="10910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342900" indent="-342900" algn="just"/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제목 1"/>
          <p:cNvSpPr txBox="1">
            <a:spLocks/>
          </p:cNvSpPr>
          <p:nvPr/>
        </p:nvSpPr>
        <p:spPr>
          <a:xfrm>
            <a:off x="1950308" y="1787611"/>
            <a:ext cx="1707292" cy="1021492"/>
          </a:xfrm>
          <a:prstGeom prst="rect">
            <a:avLst/>
          </a:prstGeom>
          <a:ln>
            <a:solidFill>
              <a:schemeClr val="tx1">
                <a:alpha val="80000"/>
              </a:schemeClr>
            </a:solidFill>
          </a:ln>
        </p:spPr>
        <p:txBody>
          <a:bodyPr vert="horz" lIns="91440" tIns="45720" rIns="91440" bIns="45720" rtlCol="0" anchor="b">
            <a:no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Sochiqitishlab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tortish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o'yininio'ynaymiz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deb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ayting,ehtiyotkorlik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bilan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kuch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ishlatamiz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deb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tushuntiring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.</a:t>
            </a:r>
            <a:endParaRPr kumimoji="0" lang="ko-KR" altLang="en-US" sz="110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제목 1"/>
          <p:cNvSpPr txBox="1">
            <a:spLocks/>
          </p:cNvSpPr>
          <p:nvPr/>
        </p:nvSpPr>
        <p:spPr>
          <a:xfrm>
            <a:off x="1925594" y="4041133"/>
            <a:ext cx="1740244" cy="1239322"/>
          </a:xfrm>
          <a:prstGeom prst="rect">
            <a:avLst/>
          </a:prstGeom>
          <a:ln>
            <a:solidFill>
              <a:schemeClr val="tx1">
                <a:alpha val="82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Sochiqnitushirib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ko'urishtirganholda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kulgili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harakatlar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qilamiz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mimika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orqali,bolakay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vaishtirokchijoy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almashganholda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o'yashlari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 ham </a:t>
            </a:r>
            <a:r>
              <a:rPr lang="en-US" altLang="ko-KR" sz="1200" dirty="0" err="1" smtClean="0">
                <a:latin typeface="+mj-lt"/>
                <a:ea typeface="+mj-ea"/>
                <a:cs typeface="+mj-cs"/>
              </a:rPr>
              <a:t>mumkin</a:t>
            </a:r>
            <a:r>
              <a:rPr lang="en-US" altLang="ko-KR" sz="1200" dirty="0" smtClean="0">
                <a:latin typeface="+mj-lt"/>
                <a:ea typeface="+mj-ea"/>
                <a:cs typeface="+mj-cs"/>
              </a:rPr>
              <a:t>.</a:t>
            </a:r>
            <a:endParaRPr kumimoji="0" lang="ko-KR" altLang="en-US" sz="12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제목 1"/>
          <p:cNvSpPr txBox="1">
            <a:spLocks/>
          </p:cNvSpPr>
          <p:nvPr/>
        </p:nvSpPr>
        <p:spPr>
          <a:xfrm>
            <a:off x="10287000" y="1927653"/>
            <a:ext cx="1905000" cy="659028"/>
          </a:xfrm>
          <a:prstGeom prst="rect">
            <a:avLst/>
          </a:prstGeom>
          <a:ln>
            <a:solidFill>
              <a:schemeClr val="tx1">
                <a:alpha val="79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Tishlabturgan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sochiqchani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shu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holda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ozginaoldinga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engashing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.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" name="제목 1"/>
          <p:cNvSpPr txBox="1">
            <a:spLocks/>
          </p:cNvSpPr>
          <p:nvPr/>
        </p:nvSpPr>
        <p:spPr>
          <a:xfrm>
            <a:off x="10237573" y="3476367"/>
            <a:ext cx="1806146" cy="609601"/>
          </a:xfrm>
          <a:prstGeom prst="rect">
            <a:avLst/>
          </a:prstGeom>
          <a:ln>
            <a:solidFill>
              <a:schemeClr val="tx1">
                <a:alpha val="79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Tishlabturgan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sochiqchani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shu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holda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ozginaoldinga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 </a:t>
            </a:r>
            <a:r>
              <a:rPr lang="en-US" altLang="ko-KR" sz="1100" dirty="0" err="1" smtClean="0">
                <a:latin typeface="+mj-lt"/>
                <a:ea typeface="+mj-ea"/>
                <a:cs typeface="+mj-cs"/>
              </a:rPr>
              <a:t>engashing</a:t>
            </a:r>
            <a:r>
              <a:rPr lang="en-US" altLang="ko-KR" sz="1100" dirty="0" smtClean="0">
                <a:latin typeface="+mj-lt"/>
                <a:ea typeface="+mj-ea"/>
                <a:cs typeface="+mj-cs"/>
              </a:rPr>
              <a:t>.</a:t>
            </a:r>
            <a:endParaRPr kumimoji="0" lang="ko-KR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제목 1"/>
          <p:cNvSpPr txBox="1">
            <a:spLocks/>
          </p:cNvSpPr>
          <p:nvPr/>
        </p:nvSpPr>
        <p:spPr>
          <a:xfrm>
            <a:off x="10254049" y="4992130"/>
            <a:ext cx="1806146" cy="654909"/>
          </a:xfrm>
          <a:prstGeom prst="rect">
            <a:avLst/>
          </a:prstGeom>
          <a:ln>
            <a:solidFill>
              <a:schemeClr val="tx1">
                <a:alpha val="79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ko-KR" sz="1200" u="sng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O'yinmobaynida</a:t>
            </a:r>
            <a:r>
              <a:rPr lang="en-US" altLang="ko-KR" sz="1200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ko-KR" sz="1200" u="sng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orqada</a:t>
            </a:r>
            <a:r>
              <a:rPr lang="en-US" altLang="ko-KR" sz="1200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ko-KR" sz="1200" u="sng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yostiq</a:t>
            </a:r>
            <a:r>
              <a:rPr lang="en-US" altLang="ko-KR" sz="1200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ko-KR" sz="1200" u="sng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doim</a:t>
            </a:r>
            <a:r>
              <a:rPr lang="en-US" altLang="ko-KR" sz="1200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altLang="ko-KR" sz="1200" u="sng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bo'lsin</a:t>
            </a:r>
            <a:endParaRPr kumimoji="0" lang="ko-KR" altLang="en-US" sz="12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-1"/>
            <a:ext cx="2286000" cy="76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906000" y="0"/>
            <a:ext cx="2286000" cy="76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710</Words>
  <Application>Microsoft Office PowerPoint</Application>
  <PresentationFormat>사용자 지정</PresentationFormat>
  <Paragraphs>99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</dc:creator>
  <cp:lastModifiedBy>안은선</cp:lastModifiedBy>
  <cp:revision>125</cp:revision>
  <dcterms:created xsi:type="dcterms:W3CDTF">2020-07-21T01:25:25Z</dcterms:created>
  <dcterms:modified xsi:type="dcterms:W3CDTF">2020-07-27T00:46:15Z</dcterms:modified>
</cp:coreProperties>
</file>