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7" r:id="rId3"/>
    <p:sldId id="261" r:id="rId4"/>
    <p:sldId id="260" r:id="rId5"/>
    <p:sldId id="264" r:id="rId6"/>
    <p:sldId id="263" r:id="rId7"/>
    <p:sldId id="266" r:id="rId8"/>
    <p:sldId id="262" r:id="rId9"/>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5" d="100"/>
          <a:sy n="75" d="100"/>
        </p:scale>
        <p:origin x="-684"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524000" y="1122363"/>
            <a:ext cx="9144000" cy="2387600"/>
          </a:xfrm>
        </p:spPr>
        <p:txBody>
          <a:bodyPr anchor="b"/>
          <a:lstStyle>
            <a:lvl1pPr algn="ctr">
              <a:defRPr sz="6000"/>
            </a:lvl1pPr>
          </a:lstStyle>
          <a:p>
            <a:r>
              <a:rPr lang="ko-KR" altLang="en-US" smtClean="0"/>
              <a:t>마스터 제목 스타일 편집</a:t>
            </a:r>
            <a:endParaRPr lang="ko-KR" altLang="en-US"/>
          </a:p>
        </p:txBody>
      </p:sp>
      <p:sp>
        <p:nvSpPr>
          <p:cNvPr id="3" name="부제목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smtClean="0"/>
              <a:t>클릭하여 마스터 부제목 스타일 편집</a:t>
            </a:r>
            <a:endParaRPr lang="ko-KR" altLang="en-US"/>
          </a:p>
        </p:txBody>
      </p:sp>
      <p:sp>
        <p:nvSpPr>
          <p:cNvPr id="4" name="날짜 개체 틀 3"/>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2898252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2690055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8724900" y="365125"/>
            <a:ext cx="2628900" cy="5811838"/>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838200" y="365125"/>
            <a:ext cx="7734300" cy="5811838"/>
          </a:xfrm>
        </p:spPr>
        <p:txBody>
          <a:bodyPr vert="eaVert"/>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804336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1627803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831850" y="1709738"/>
            <a:ext cx="10515600" cy="2852737"/>
          </a:xfrm>
        </p:spPr>
        <p:txBody>
          <a:bodyPr anchor="b"/>
          <a:lstStyle>
            <a:lvl1pPr>
              <a:defRPr sz="6000"/>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smtClean="0"/>
              <a:t>마스터 텍스트 스타일 편집</a:t>
            </a:r>
          </a:p>
        </p:txBody>
      </p:sp>
      <p:sp>
        <p:nvSpPr>
          <p:cNvPr id="4" name="날짜 개체 틀 3"/>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1841048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838200" y="1825625"/>
            <a:ext cx="5181600" cy="435133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6172200" y="1825625"/>
            <a:ext cx="5181600" cy="435133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723777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839788" y="365125"/>
            <a:ext cx="10515600" cy="1325563"/>
          </a:xfrm>
        </p:spPr>
        <p:txBody>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 편집</a:t>
            </a:r>
          </a:p>
        </p:txBody>
      </p:sp>
      <p:sp>
        <p:nvSpPr>
          <p:cNvPr id="4" name="내용 개체 틀 3"/>
          <p:cNvSpPr>
            <a:spLocks noGrp="1"/>
          </p:cNvSpPr>
          <p:nvPr>
            <p:ph sz="half" idx="2"/>
          </p:nvPr>
        </p:nvSpPr>
        <p:spPr>
          <a:xfrm>
            <a:off x="839788" y="2505075"/>
            <a:ext cx="5157787" cy="368458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 편집</a:t>
            </a:r>
          </a:p>
        </p:txBody>
      </p:sp>
      <p:sp>
        <p:nvSpPr>
          <p:cNvPr id="6" name="내용 개체 틀 5"/>
          <p:cNvSpPr>
            <a:spLocks noGrp="1"/>
          </p:cNvSpPr>
          <p:nvPr>
            <p:ph sz="quarter" idx="4"/>
          </p:nvPr>
        </p:nvSpPr>
        <p:spPr>
          <a:xfrm>
            <a:off x="6172200" y="2505075"/>
            <a:ext cx="5183188" cy="368458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481762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3600060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559659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smtClean="0"/>
              <a:t>마스터 제목 스타일 편집</a:t>
            </a:r>
            <a:endParaRPr lang="ko-KR" altLang="en-US"/>
          </a:p>
        </p:txBody>
      </p:sp>
      <p:sp>
        <p:nvSpPr>
          <p:cNvPr id="3" name="내용 개체 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 편집</a:t>
            </a:r>
          </a:p>
        </p:txBody>
      </p:sp>
      <p:sp>
        <p:nvSpPr>
          <p:cNvPr id="5" name="날짜 개체 틀 4"/>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3840652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 편집</a:t>
            </a:r>
          </a:p>
        </p:txBody>
      </p:sp>
      <p:sp>
        <p:nvSpPr>
          <p:cNvPr id="5" name="날짜 개체 틀 4"/>
          <p:cNvSpPr>
            <a:spLocks noGrp="1"/>
          </p:cNvSpPr>
          <p:nvPr>
            <p:ph type="dt" sz="half" idx="10"/>
          </p:nvPr>
        </p:nvSpPr>
        <p:spPr/>
        <p:txBody>
          <a:bodyPr/>
          <a:lstStyle/>
          <a:p>
            <a:fld id="{2A24DDBF-86B0-4EBE-9E6C-220B328BEFCA}" type="datetimeFigureOut">
              <a:rPr lang="ko-KR" altLang="en-US" smtClean="0"/>
              <a:pPr/>
              <a:t>2020-07-23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1100775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24DDBF-86B0-4EBE-9E6C-220B328BEFCA}" type="datetimeFigureOut">
              <a:rPr lang="ko-KR" altLang="en-US" smtClean="0"/>
              <a:pPr/>
              <a:t>2020-07-23</a:t>
            </a:fld>
            <a:endParaRPr lang="ko-KR" altLang="en-US"/>
          </a:p>
        </p:txBody>
      </p:sp>
      <p:sp>
        <p:nvSpPr>
          <p:cNvPr id="5" name="바닥글 개체 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A93B1A-50E4-4155-996E-4A46AB70F305}" type="slidenum">
              <a:rPr lang="ko-KR" altLang="en-US" smtClean="0"/>
              <a:pPr/>
              <a:t>‹#›</a:t>
            </a:fld>
            <a:endParaRPr lang="ko-KR" altLang="en-US"/>
          </a:p>
        </p:txBody>
      </p:sp>
    </p:spTree>
    <p:extLst>
      <p:ext uri="{BB962C8B-B14F-4D97-AF65-F5344CB8AC3E}">
        <p14:creationId xmlns:p14="http://schemas.microsoft.com/office/powerpoint/2010/main" xmlns="" val="2152013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3" name="Picture 11" descr="C:\Users\안은선\Desktop\제목 없음.png"/>
          <p:cNvPicPr>
            <a:picLocks noChangeAspect="1" noChangeArrowheads="1"/>
          </p:cNvPicPr>
          <p:nvPr/>
        </p:nvPicPr>
        <p:blipFill>
          <a:blip r:embed="rId2" cstate="print"/>
          <a:srcRect/>
          <a:stretch>
            <a:fillRect/>
          </a:stretch>
        </p:blipFill>
        <p:spPr bwMode="auto">
          <a:xfrm>
            <a:off x="189471" y="0"/>
            <a:ext cx="11327030" cy="6858000"/>
          </a:xfrm>
          <a:prstGeom prst="rect">
            <a:avLst/>
          </a:prstGeom>
          <a:noFill/>
        </p:spPr>
      </p:pic>
      <p:sp>
        <p:nvSpPr>
          <p:cNvPr id="23557"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sp>
        <p:nvSpPr>
          <p:cNvPr id="23559" name="Rectangle 7"/>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23558" name="_x153112192" descr="EMB000031b42741"/>
          <p:cNvPicPr>
            <a:picLocks noChangeAspect="1" noChangeArrowheads="1"/>
          </p:cNvPicPr>
          <p:nvPr/>
        </p:nvPicPr>
        <p:blipFill>
          <a:blip r:embed="rId3" cstate="print"/>
          <a:srcRect t="24431" b="59682"/>
          <a:stretch>
            <a:fillRect/>
          </a:stretch>
        </p:blipFill>
        <p:spPr bwMode="auto">
          <a:xfrm>
            <a:off x="362464" y="6207810"/>
            <a:ext cx="5865341" cy="650190"/>
          </a:xfrm>
          <a:prstGeom prst="rect">
            <a:avLst/>
          </a:prstGeom>
          <a:noFill/>
        </p:spPr>
      </p:pic>
      <p:sp>
        <p:nvSpPr>
          <p:cNvPr id="23561" name="Rectangle 9"/>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17" name="_x153112192" descr="EMB000031b42741"/>
          <p:cNvPicPr>
            <a:picLocks noChangeAspect="1" noChangeArrowheads="1"/>
          </p:cNvPicPr>
          <p:nvPr/>
        </p:nvPicPr>
        <p:blipFill>
          <a:blip r:embed="rId3" cstate="print"/>
          <a:srcRect t="24431" b="59682"/>
          <a:stretch>
            <a:fillRect/>
          </a:stretch>
        </p:blipFill>
        <p:spPr bwMode="auto">
          <a:xfrm>
            <a:off x="5923005" y="6207810"/>
            <a:ext cx="5865341" cy="650190"/>
          </a:xfrm>
          <a:prstGeom prst="rect">
            <a:avLst/>
          </a:prstGeom>
          <a:noFill/>
        </p:spPr>
      </p:pic>
      <p:grpSp>
        <p:nvGrpSpPr>
          <p:cNvPr id="2" name="그룹 19"/>
          <p:cNvGrpSpPr/>
          <p:nvPr/>
        </p:nvGrpSpPr>
        <p:grpSpPr>
          <a:xfrm>
            <a:off x="2701792" y="1161536"/>
            <a:ext cx="6162123" cy="5025081"/>
            <a:chOff x="3113683" y="1736387"/>
            <a:chExt cx="6162123" cy="4150574"/>
          </a:xfrm>
        </p:grpSpPr>
        <p:pic>
          <p:nvPicPr>
            <p:cNvPr id="23554" name="Picture 2"/>
            <p:cNvPicPr>
              <a:picLocks noChangeAspect="1" noChangeArrowheads="1"/>
            </p:cNvPicPr>
            <p:nvPr/>
          </p:nvPicPr>
          <p:blipFill>
            <a:blip r:embed="rId4" cstate="print"/>
            <a:srcRect/>
            <a:stretch>
              <a:fillRect/>
            </a:stretch>
          </p:blipFill>
          <p:spPr bwMode="auto">
            <a:xfrm>
              <a:off x="3113683" y="1736387"/>
              <a:ext cx="6050770" cy="4150574"/>
            </a:xfrm>
            <a:prstGeom prst="rect">
              <a:avLst/>
            </a:prstGeom>
            <a:noFill/>
            <a:ln w="9525">
              <a:noFill/>
              <a:miter lim="800000"/>
              <a:headEnd/>
              <a:tailEnd/>
            </a:ln>
          </p:spPr>
        </p:pic>
        <p:sp>
          <p:nvSpPr>
            <p:cNvPr id="6" name="제목 4"/>
            <p:cNvSpPr txBox="1">
              <a:spLocks/>
            </p:cNvSpPr>
            <p:nvPr/>
          </p:nvSpPr>
          <p:spPr>
            <a:xfrm>
              <a:off x="3723502" y="4362816"/>
              <a:ext cx="4967417" cy="1388823"/>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85000" lnSpcReduction="10000"/>
              <a:scene3d>
                <a:camera prst="orthographicFront"/>
                <a:lightRig rig="soft" dir="t">
                  <a:rot lat="0" lon="0" rev="10800000"/>
                </a:lightRig>
              </a:scene3d>
              <a:sp3d>
                <a:bevelT w="27940" h="12700"/>
                <a:contourClr>
                  <a:srgbClr val="DDDDDD"/>
                </a:contourClr>
              </a:sp3d>
            </a:bodyPr>
            <a:lstStyle/>
            <a:p>
              <a:pPr lvl="0" algn="ctr">
                <a:lnSpc>
                  <a:spcPct val="90000"/>
                </a:lnSpc>
                <a:spcBef>
                  <a:spcPct val="0"/>
                </a:spcBef>
                <a:defRPr/>
              </a:pPr>
              <a:r>
                <a:rPr lang="ja-JP" altLang="en-US" sz="3200" b="1" spc="150" dirty="0" smtClean="0">
                  <a:ln w="11430">
                    <a:solidFill>
                      <a:schemeClr val="bg2">
                        <a:lumMod val="10000"/>
                      </a:schemeClr>
                    </a:solidFill>
                  </a:ln>
                  <a:solidFill>
                    <a:schemeClr val="tx2">
                      <a:lumMod val="75000"/>
                    </a:schemeClr>
                  </a:solidFill>
                  <a:effectLst>
                    <a:outerShdw blurRad="25400" algn="tl" rotWithShape="0">
                      <a:srgbClr val="000000">
                        <a:alpha val="43000"/>
                      </a:srgbClr>
                    </a:outerShdw>
                  </a:effectLst>
                  <a:latin typeface="나눔스퀘어_ac Bold" pitchFamily="50" charset="-127"/>
                  <a:ea typeface="나눔스퀘어_ac Bold" pitchFamily="50" charset="-127"/>
                </a:rPr>
                <a:t>乳幼児　♯相互作用♯ 言語発達　増進遊び</a:t>
              </a:r>
            </a:p>
            <a:p>
              <a:pPr lvl="0" algn="ctr">
                <a:lnSpc>
                  <a:spcPct val="90000"/>
                </a:lnSpc>
                <a:spcBef>
                  <a:spcPct val="0"/>
                </a:spcBef>
                <a:defRPr/>
              </a:pPr>
              <a:r>
                <a:rPr lang="en-US" altLang="ja-JP" sz="3200" b="1" spc="150" dirty="0" smtClean="0">
                  <a:ln w="11430">
                    <a:solidFill>
                      <a:schemeClr val="bg2">
                        <a:lumMod val="10000"/>
                      </a:schemeClr>
                    </a:solidFill>
                  </a:ln>
                  <a:solidFill>
                    <a:schemeClr val="tx2">
                      <a:lumMod val="75000"/>
                    </a:schemeClr>
                  </a:solidFill>
                  <a:effectLst>
                    <a:outerShdw blurRad="25400" algn="tl" rotWithShape="0">
                      <a:srgbClr val="000000">
                        <a:alpha val="43000"/>
                      </a:srgbClr>
                    </a:outerShdw>
                  </a:effectLst>
                  <a:latin typeface="나눔스퀘어_ac Bold" pitchFamily="50" charset="-127"/>
                  <a:ea typeface="나눔스퀘어_ac Bold" pitchFamily="50" charset="-127"/>
                </a:rPr>
                <a:t>1.</a:t>
              </a:r>
              <a:r>
                <a:rPr lang="ja-JP" altLang="en-US" sz="3200" b="1" spc="150" dirty="0" smtClean="0">
                  <a:ln w="11430">
                    <a:solidFill>
                      <a:schemeClr val="bg2">
                        <a:lumMod val="10000"/>
                      </a:schemeClr>
                    </a:solidFill>
                  </a:ln>
                  <a:solidFill>
                    <a:schemeClr val="tx2">
                      <a:lumMod val="75000"/>
                    </a:schemeClr>
                  </a:solidFill>
                  <a:effectLst>
                    <a:outerShdw blurRad="25400" algn="tl" rotWithShape="0">
                      <a:srgbClr val="000000">
                        <a:alpha val="43000"/>
                      </a:srgbClr>
                    </a:outerShdw>
                  </a:effectLst>
                  <a:latin typeface="나눔스퀘어_ac Bold" pitchFamily="50" charset="-127"/>
                  <a:ea typeface="나눔스퀘어_ac Bold" pitchFamily="50" charset="-127"/>
                </a:rPr>
                <a:t>ハンカチ綱引き</a:t>
              </a:r>
            </a:p>
            <a:p>
              <a:pPr lvl="0" algn="ctr">
                <a:lnSpc>
                  <a:spcPct val="90000"/>
                </a:lnSpc>
                <a:spcBef>
                  <a:spcPct val="0"/>
                </a:spcBef>
                <a:defRPr/>
              </a:pPr>
              <a:r>
                <a:rPr lang="en-US" altLang="ja-JP" sz="3200" b="1" spc="150" dirty="0" smtClean="0">
                  <a:ln w="11430">
                    <a:solidFill>
                      <a:schemeClr val="bg2">
                        <a:lumMod val="10000"/>
                      </a:schemeClr>
                    </a:solidFill>
                  </a:ln>
                  <a:solidFill>
                    <a:schemeClr val="tx2">
                      <a:lumMod val="75000"/>
                    </a:schemeClr>
                  </a:solidFill>
                  <a:effectLst>
                    <a:outerShdw blurRad="25400" algn="tl" rotWithShape="0">
                      <a:srgbClr val="000000">
                        <a:alpha val="43000"/>
                      </a:srgbClr>
                    </a:outerShdw>
                  </a:effectLst>
                  <a:latin typeface="나눔스퀘어_ac Bold" pitchFamily="50" charset="-127"/>
                  <a:ea typeface="나눔스퀘어_ac Bold" pitchFamily="50" charset="-127"/>
                </a:rPr>
                <a:t>1-1.</a:t>
              </a:r>
              <a:r>
                <a:rPr lang="ja-JP" altLang="en-US" sz="3200" b="1" spc="150" dirty="0" smtClean="0">
                  <a:ln w="11430">
                    <a:solidFill>
                      <a:schemeClr val="bg2">
                        <a:lumMod val="10000"/>
                      </a:schemeClr>
                    </a:solidFill>
                  </a:ln>
                  <a:solidFill>
                    <a:schemeClr val="tx2">
                      <a:lumMod val="75000"/>
                    </a:schemeClr>
                  </a:solidFill>
                  <a:effectLst>
                    <a:outerShdw blurRad="25400" algn="tl" rotWithShape="0">
                      <a:srgbClr val="000000">
                        <a:alpha val="43000"/>
                      </a:srgbClr>
                    </a:outerShdw>
                  </a:effectLst>
                  <a:latin typeface="나눔스퀘어_ac Bold" pitchFamily="50" charset="-127"/>
                  <a:ea typeface="나눔스퀘어_ac Bold" pitchFamily="50" charset="-127"/>
                </a:rPr>
                <a:t>活動　語彙　及び　文章</a:t>
              </a:r>
              <a:endParaRPr kumimoji="0" lang="ko-KR" altLang="en-US" sz="3200" b="1" i="0" u="none" strike="noStrike" kern="1200" cap="none" spc="150" normalizeH="0" baseline="0" noProof="0" dirty="0">
                <a:ln w="11430">
                  <a:solidFill>
                    <a:schemeClr val="bg2">
                      <a:lumMod val="10000"/>
                    </a:schemeClr>
                  </a:solidFill>
                </a:ln>
                <a:solidFill>
                  <a:schemeClr val="tx2">
                    <a:lumMod val="75000"/>
                  </a:schemeClr>
                </a:solidFill>
                <a:effectLst>
                  <a:outerShdw blurRad="25400" algn="tl" rotWithShape="0">
                    <a:srgbClr val="000000">
                      <a:alpha val="43000"/>
                    </a:srgbClr>
                  </a:outerShdw>
                </a:effectLst>
                <a:uLnTx/>
                <a:uFillTx/>
                <a:latin typeface="나눔스퀘어_ac Bold" pitchFamily="50" charset="-127"/>
                <a:ea typeface="나눔스퀘어_ac Bold" pitchFamily="50" charset="-127"/>
                <a:cs typeface="+mn-cs"/>
              </a:endParaRPr>
            </a:p>
          </p:txBody>
        </p:sp>
        <p:pic>
          <p:nvPicPr>
            <p:cNvPr id="18" name="_x259634912" descr="EMB0000168806f6"/>
            <p:cNvPicPr>
              <a:picLocks noChangeAspect="1" noChangeArrowheads="1"/>
            </p:cNvPicPr>
            <p:nvPr/>
          </p:nvPicPr>
          <p:blipFill>
            <a:blip r:embed="rId5" cstate="print"/>
            <a:srcRect l="12135" t="36607" r="37065" b="36081"/>
            <a:stretch>
              <a:fillRect/>
            </a:stretch>
          </p:blipFill>
          <p:spPr bwMode="auto">
            <a:xfrm rot="19944758">
              <a:off x="3226833" y="2335610"/>
              <a:ext cx="2564366" cy="688376"/>
            </a:xfrm>
            <a:prstGeom prst="rect">
              <a:avLst/>
            </a:prstGeom>
            <a:gradFill>
              <a:gsLst>
                <a:gs pos="0">
                  <a:srgbClr val="92D050"/>
                </a:gs>
                <a:gs pos="50000">
                  <a:schemeClr val="accent1">
                    <a:tint val="44500"/>
                    <a:satMod val="160000"/>
                  </a:schemeClr>
                </a:gs>
                <a:gs pos="100000">
                  <a:schemeClr val="accent1">
                    <a:tint val="23500"/>
                    <a:satMod val="160000"/>
                  </a:schemeClr>
                </a:gs>
              </a:gsLst>
              <a:lin ang="5400000" scaled="0"/>
            </a:gradFill>
          </p:spPr>
        </p:pic>
        <p:pic>
          <p:nvPicPr>
            <p:cNvPr id="19" name="_x259634912" descr="EMB0000168806f6"/>
            <p:cNvPicPr>
              <a:picLocks noChangeAspect="1" noChangeArrowheads="1"/>
            </p:cNvPicPr>
            <p:nvPr/>
          </p:nvPicPr>
          <p:blipFill>
            <a:blip r:embed="rId5" cstate="print"/>
            <a:srcRect l="12135" t="36607" r="37065" b="36081"/>
            <a:stretch>
              <a:fillRect/>
            </a:stretch>
          </p:blipFill>
          <p:spPr bwMode="auto">
            <a:xfrm rot="1627515">
              <a:off x="6711440" y="2374344"/>
              <a:ext cx="2564366" cy="688376"/>
            </a:xfrm>
            <a:prstGeom prst="rect">
              <a:avLst/>
            </a:prstGeom>
            <a:gradFill>
              <a:gsLst>
                <a:gs pos="0">
                  <a:srgbClr val="92D050"/>
                </a:gs>
                <a:gs pos="50000">
                  <a:schemeClr val="accent1">
                    <a:tint val="44500"/>
                    <a:satMod val="160000"/>
                  </a:schemeClr>
                </a:gs>
                <a:gs pos="100000">
                  <a:schemeClr val="accent1">
                    <a:tint val="23500"/>
                    <a:satMod val="160000"/>
                  </a:schemeClr>
                </a:gs>
              </a:gsLst>
              <a:lin ang="5400000" scaled="0"/>
            </a:gradFill>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직사각형 29"/>
          <p:cNvSpPr/>
          <p:nvPr/>
        </p:nvSpPr>
        <p:spPr>
          <a:xfrm>
            <a:off x="0" y="4580238"/>
            <a:ext cx="9893300" cy="2059459"/>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1. </a:t>
            </a:r>
            <a:r>
              <a:rPr lang="ja-JP" altLang="en-US" dirty="0" smtClean="0">
                <a:solidFill>
                  <a:schemeClr val="tx1"/>
                </a:solidFill>
              </a:rPr>
              <a:t>目を合わせて伴うハンカチ綱引き遊び</a:t>
            </a:r>
            <a:endParaRPr lang="en-US" altLang="ko-KR" dirty="0" smtClean="0">
              <a:solidFill>
                <a:schemeClr val="tx1"/>
              </a:solidFill>
            </a:endParaRPr>
          </a:p>
        </p:txBody>
      </p:sp>
      <p:sp>
        <p:nvSpPr>
          <p:cNvPr id="36" name="직사각형 35"/>
          <p:cNvSpPr/>
          <p:nvPr/>
        </p:nvSpPr>
        <p:spPr>
          <a:xfrm>
            <a:off x="1" y="926072"/>
            <a:ext cx="9855200" cy="3225797"/>
          </a:xfrm>
          <a:prstGeom prst="rect">
            <a:avLst/>
          </a:prstGeom>
          <a:solidFill>
            <a:schemeClr val="accent2">
              <a:lumMod val="40000"/>
              <a:lumOff val="6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endParaRPr lang="en-US" altLang="ko-KR" dirty="0" smtClean="0">
              <a:solidFill>
                <a:schemeClr val="tx1"/>
              </a:solidFill>
            </a:endParaRPr>
          </a:p>
          <a:p>
            <a:pPr marL="342900" indent="-342900">
              <a:buAutoNum type="arabicPeriod"/>
            </a:pPr>
            <a:endParaRPr lang="en-US" altLang="ko-KR" dirty="0" smtClean="0">
              <a:solidFill>
                <a:schemeClr val="tx1"/>
              </a:solidFill>
            </a:endParaRPr>
          </a:p>
          <a:p>
            <a:pPr marL="342900" indent="-342900">
              <a:buAutoNum type="arabicPeriod"/>
            </a:pPr>
            <a:r>
              <a:rPr lang="ja-JP" altLang="en-US" dirty="0" smtClean="0">
                <a:solidFill>
                  <a:schemeClr val="tx1"/>
                </a:solidFill>
              </a:rPr>
              <a:t>誕生以来、児童は保護者</a:t>
            </a:r>
            <a:r>
              <a:rPr lang="en-US" altLang="ja-JP" dirty="0" smtClean="0">
                <a:solidFill>
                  <a:schemeClr val="tx1"/>
                </a:solidFill>
              </a:rPr>
              <a:t>,</a:t>
            </a:r>
            <a:r>
              <a:rPr lang="ja-JP" altLang="en-US" dirty="0" smtClean="0">
                <a:solidFill>
                  <a:schemeClr val="tx1"/>
                </a:solidFill>
              </a:rPr>
              <a:t>保育園</a:t>
            </a:r>
            <a:r>
              <a:rPr lang="en-US" altLang="ja-JP" dirty="0" smtClean="0">
                <a:solidFill>
                  <a:schemeClr val="tx1"/>
                </a:solidFill>
              </a:rPr>
              <a:t>,</a:t>
            </a:r>
            <a:r>
              <a:rPr lang="ja-JP" altLang="en-US" dirty="0" smtClean="0">
                <a:solidFill>
                  <a:schemeClr val="tx1"/>
                </a:solidFill>
              </a:rPr>
              <a:t>学校などを経て一生に相互作用を経て生活するようになります</a:t>
            </a:r>
            <a:endParaRPr lang="en-US" altLang="ja-JP" dirty="0" smtClean="0">
              <a:solidFill>
                <a:schemeClr val="tx1"/>
              </a:solidFill>
            </a:endParaRPr>
          </a:p>
          <a:p>
            <a:pPr marL="342900" indent="-342900">
              <a:buAutoNum type="arabicPeriod"/>
            </a:pPr>
            <a:r>
              <a:rPr lang="ja-JP" altLang="en-US" dirty="0" smtClean="0">
                <a:solidFill>
                  <a:schemeClr val="tx1"/>
                </a:solidFill>
              </a:rPr>
              <a:t>乳幼児時代は保護者から相互作用の基盤がしっかりと成り立てば健やかな同年代の関係や交友関係が形成されていきます</a:t>
            </a:r>
            <a:endParaRPr lang="en-US" altLang="ja-JP" dirty="0" smtClean="0">
              <a:solidFill>
                <a:schemeClr val="tx1"/>
              </a:solidFill>
            </a:endParaRPr>
          </a:p>
          <a:p>
            <a:pPr marL="342900" indent="-342900">
              <a:buAutoNum type="arabicPeriod"/>
            </a:pPr>
            <a:r>
              <a:rPr lang="ko-KR" altLang="en-US" u="sng" dirty="0" smtClean="0">
                <a:solidFill>
                  <a:schemeClr val="tx1"/>
                </a:solidFill>
              </a:rPr>
              <a:t>가정에서 부모 혹은 주 양육자와 다음과 설명할 놀이를 순서에 맞게 진행해보시길 바랍니다</a:t>
            </a:r>
            <a:r>
              <a:rPr lang="en-US" altLang="ko-KR" u="sng" dirty="0" smtClean="0">
                <a:solidFill>
                  <a:schemeClr val="tx1"/>
                </a:solidFill>
              </a:rPr>
              <a:t>.</a:t>
            </a:r>
          </a:p>
          <a:p>
            <a:pPr marL="342900" indent="-342900">
              <a:buAutoNum type="arabicPeriod"/>
            </a:pPr>
            <a:endParaRPr lang="en-US" altLang="ko-KR" dirty="0" smtClean="0">
              <a:solidFill>
                <a:schemeClr val="tx1"/>
              </a:solidFill>
            </a:endParaRPr>
          </a:p>
          <a:p>
            <a:pPr marL="342900" indent="-342900"/>
            <a:r>
              <a:rPr lang="en-US" altLang="ko-KR" dirty="0" smtClean="0">
                <a:solidFill>
                  <a:schemeClr val="tx1"/>
                </a:solidFill>
              </a:rPr>
              <a:t>*</a:t>
            </a:r>
            <a:r>
              <a:rPr lang="ja-JP" altLang="en-US" dirty="0" smtClean="0">
                <a:solidFill>
                  <a:schemeClr val="tx1"/>
                </a:solidFill>
              </a:rPr>
              <a:t>家庭で手に入れやすい準備品で進行します。両親ではない他の保護者と行っても楽しいです。</a:t>
            </a:r>
            <a:endParaRPr lang="en-US" altLang="ko-KR" dirty="0" smtClean="0">
              <a:solidFill>
                <a:schemeClr val="tx1"/>
              </a:solidFill>
            </a:endParaRPr>
          </a:p>
          <a:p>
            <a:pPr marL="342900" indent="-342900">
              <a:buAutoNum type="arabicPeriod"/>
            </a:pPr>
            <a:endParaRPr lang="ko-KR" altLang="en-US" dirty="0">
              <a:solidFill>
                <a:schemeClr val="tx1"/>
              </a:solidFill>
            </a:endParaRPr>
          </a:p>
        </p:txBody>
      </p:sp>
      <p:sp>
        <p:nvSpPr>
          <p:cNvPr id="5" name="직사각형 4"/>
          <p:cNvSpPr/>
          <p:nvPr/>
        </p:nvSpPr>
        <p:spPr>
          <a:xfrm flipH="1">
            <a:off x="128804" y="988964"/>
            <a:ext cx="2525495" cy="400110"/>
          </a:xfrm>
          <a:prstGeom prst="rect">
            <a:avLst/>
          </a:prstGeom>
          <a:solidFill>
            <a:schemeClr val="accent2">
              <a:lumMod val="60000"/>
              <a:lumOff val="40000"/>
              <a:alpha val="49000"/>
            </a:schemeClr>
          </a:solidFill>
          <a:ln>
            <a:no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ko-KR" altLang="en-US"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相互作用　重要性</a:t>
            </a:r>
            <a:endParaRPr lang="en-US" altLang="ko-KR" sz="2000" b="1" spc="50" dirty="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12" name="직사각형 11"/>
          <p:cNvSpPr/>
          <p:nvPr/>
        </p:nvSpPr>
        <p:spPr>
          <a:xfrm flipH="1">
            <a:off x="319752" y="4728943"/>
            <a:ext cx="2592288" cy="369332"/>
          </a:xfrm>
          <a:prstGeom prst="rect">
            <a:avLst/>
          </a:prstGeom>
          <a:solidFill>
            <a:schemeClr val="accent1">
              <a:alpha val="42000"/>
            </a:schemeClr>
          </a:solidFill>
        </p:spPr>
        <p:txBody>
          <a:bodyPr wrap="square" lIns="91440" tIns="45720" rIns="91440" bIns="45720">
            <a:spAutoFit/>
          </a:bodyPr>
          <a:lstStyle/>
          <a:p>
            <a:pPr algn="ctr"/>
            <a:r>
              <a:rPr lang="ko-KR" altLang="en-US" b="1" spc="50" dirty="0" smtClean="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最初</a:t>
            </a:r>
            <a:r>
              <a:rPr lang="ja-JP" altLang="en-US" b="1" spc="50" dirty="0" smtClean="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の</a:t>
            </a:r>
            <a:r>
              <a:rPr lang="ko-KR" altLang="en-US" b="1" spc="50" dirty="0" smtClean="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遊</a:t>
            </a:r>
            <a:r>
              <a:rPr lang="ja-JP" altLang="en-US" b="1" spc="50" dirty="0" smtClean="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び</a:t>
            </a:r>
            <a:endParaRPr lang="en-US" altLang="ko-KR" b="1" spc="50" dirty="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39" name="직사각형 38"/>
          <p:cNvSpPr/>
          <p:nvPr/>
        </p:nvSpPr>
        <p:spPr>
          <a:xfrm>
            <a:off x="2776151" y="0"/>
            <a:ext cx="9144000" cy="764704"/>
          </a:xfrm>
          <a:prstGeom prst="rect">
            <a:avLst/>
          </a:prstGeom>
          <a:solidFill>
            <a:srgbClr val="92D05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乳幼児　♯相互作用♯ 言語発達　増進　活動</a:t>
            </a:r>
          </a:p>
        </p:txBody>
      </p:sp>
      <p:sp>
        <p:nvSpPr>
          <p:cNvPr id="2050"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2049" name="_x259634912" descr="EMB0000168806f6"/>
          <p:cNvPicPr>
            <a:picLocks noChangeAspect="1" noChangeArrowheads="1"/>
          </p:cNvPicPr>
          <p:nvPr/>
        </p:nvPicPr>
        <p:blipFill>
          <a:blip r:embed="rId2" cstate="print"/>
          <a:srcRect l="12135" t="36607" r="37065" b="36081"/>
          <a:stretch>
            <a:fillRect/>
          </a:stretch>
        </p:blipFill>
        <p:spPr bwMode="auto">
          <a:xfrm>
            <a:off x="0" y="0"/>
            <a:ext cx="2806700" cy="847725"/>
          </a:xfrm>
          <a:prstGeom prst="rect">
            <a:avLst/>
          </a:prstGeom>
          <a:gradFill>
            <a:gsLst>
              <a:gs pos="0">
                <a:srgbClr val="92D050"/>
              </a:gs>
              <a:gs pos="50000">
                <a:schemeClr val="accent1">
                  <a:tint val="44500"/>
                  <a:satMod val="160000"/>
                </a:schemeClr>
              </a:gs>
              <a:gs pos="100000">
                <a:schemeClr val="accent1">
                  <a:tint val="23500"/>
                  <a:satMod val="160000"/>
                </a:schemeClr>
              </a:gs>
            </a:gsLst>
            <a:lin ang="5400000" scaled="0"/>
          </a:gradFill>
        </p:spPr>
      </p:pic>
      <p:pic>
        <p:nvPicPr>
          <p:cNvPr id="9" name="Picture 1"/>
          <p:cNvPicPr>
            <a:picLocks noChangeAspect="1" noChangeArrowheads="1"/>
          </p:cNvPicPr>
          <p:nvPr/>
        </p:nvPicPr>
        <p:blipFill>
          <a:blip r:embed="rId3" cstate="print"/>
          <a:srcRect/>
          <a:stretch>
            <a:fillRect/>
          </a:stretch>
        </p:blipFill>
        <p:spPr bwMode="auto">
          <a:xfrm>
            <a:off x="9861776" y="2603158"/>
            <a:ext cx="2330224" cy="4254842"/>
          </a:xfrm>
          <a:prstGeom prst="rect">
            <a:avLst/>
          </a:prstGeom>
          <a:noFill/>
          <a:ln w="9525">
            <a:noFill/>
            <a:miter lim="800000"/>
            <a:headEnd/>
            <a:tailEnd/>
          </a:ln>
        </p:spPr>
      </p:pic>
    </p:spTree>
    <p:extLst>
      <p:ext uri="{BB962C8B-B14F-4D97-AF65-F5344CB8AC3E}">
        <p14:creationId xmlns:p14="http://schemas.microsoft.com/office/powerpoint/2010/main" xmlns="" val="413544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직사각형 29"/>
          <p:cNvSpPr/>
          <p:nvPr/>
        </p:nvSpPr>
        <p:spPr>
          <a:xfrm>
            <a:off x="0" y="4350265"/>
            <a:ext cx="11063416" cy="231723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endParaRPr lang="en-US" altLang="ko-KR" dirty="0" smtClean="0">
              <a:solidFill>
                <a:schemeClr val="tx1"/>
              </a:solidFill>
            </a:endParaRPr>
          </a:p>
          <a:p>
            <a:pPr marL="342900" indent="-342900">
              <a:buAutoNum type="arabicPeriod"/>
            </a:pPr>
            <a:r>
              <a:rPr lang="ja-JP" altLang="en-US" dirty="0" smtClean="0">
                <a:solidFill>
                  <a:schemeClr val="tx1"/>
                </a:solidFill>
              </a:rPr>
              <a:t>活動時目を合わせながらずっと維持し、力比べを行い事故防止の為　後ろにクッション又は布団を後ろに多めに敷いておきます</a:t>
            </a:r>
          </a:p>
          <a:p>
            <a:pPr marL="342900" indent="-342900">
              <a:buAutoNum type="arabicPeriod"/>
            </a:pPr>
            <a:r>
              <a:rPr lang="ja-JP" altLang="en-US" dirty="0" smtClean="0">
                <a:solidFill>
                  <a:schemeClr val="tx1"/>
                </a:solidFill>
              </a:rPr>
              <a:t>児童の言語水準に合わせて活動前に簡単に説明を付け加えると言語発達に大きな助けになります</a:t>
            </a:r>
            <a:endParaRPr lang="en-US" altLang="ja-JP" dirty="0" smtClean="0">
              <a:solidFill>
                <a:schemeClr val="tx1"/>
              </a:solidFill>
            </a:endParaRPr>
          </a:p>
          <a:p>
            <a:pPr marL="342900" indent="-342900">
              <a:buAutoNum type="arabicPeriod"/>
            </a:pPr>
            <a:r>
              <a:rPr lang="en-US" altLang="ko-KR" dirty="0" smtClean="0">
                <a:solidFill>
                  <a:schemeClr val="tx1"/>
                </a:solidFill>
              </a:rPr>
              <a:t> </a:t>
            </a:r>
            <a:r>
              <a:rPr lang="en-US" altLang="ja-JP" dirty="0" smtClean="0">
                <a:solidFill>
                  <a:schemeClr val="tx1"/>
                </a:solidFill>
              </a:rPr>
              <a:t>4</a:t>
            </a:r>
            <a:r>
              <a:rPr lang="ja-JP" altLang="en-US" dirty="0" smtClean="0">
                <a:solidFill>
                  <a:schemeClr val="tx1"/>
                </a:solidFill>
              </a:rPr>
              <a:t>番の順番の場合は力の調節が重要で、しっかりと調節し歯と顎の負傷に注意します</a:t>
            </a:r>
            <a:endParaRPr lang="en-US" altLang="ko-KR" dirty="0" smtClean="0">
              <a:solidFill>
                <a:schemeClr val="tx1"/>
              </a:solidFill>
            </a:endParaRPr>
          </a:p>
          <a:p>
            <a:pPr marL="342900" indent="-342900">
              <a:buAutoNum type="arabicPeriod"/>
            </a:pPr>
            <a:r>
              <a:rPr lang="ja-JP" altLang="en-US" dirty="0" smtClean="0">
                <a:solidFill>
                  <a:schemeClr val="tx1"/>
                </a:solidFill>
              </a:rPr>
              <a:t>児童が遊びに興味を示さなかったり拒否する場合は他の保護者と一緒に楽しく遊ぶ姿を見せます</a:t>
            </a:r>
          </a:p>
          <a:p>
            <a:pPr marL="342900" indent="-342900">
              <a:buAutoNum type="arabicPeriod"/>
            </a:pPr>
            <a:r>
              <a:rPr lang="ja-JP" altLang="en-US" dirty="0" smtClean="0">
                <a:solidFill>
                  <a:schemeClr val="tx1"/>
                </a:solidFill>
              </a:rPr>
              <a:t>歯ではなく手で活動しても良いです</a:t>
            </a:r>
            <a:r>
              <a:rPr lang="en-US" altLang="ja-JP" dirty="0" smtClean="0">
                <a:solidFill>
                  <a:schemeClr val="tx1"/>
                </a:solidFill>
              </a:rPr>
              <a:t>(</a:t>
            </a:r>
            <a:r>
              <a:rPr lang="ja-JP" altLang="en-US" dirty="0" smtClean="0">
                <a:solidFill>
                  <a:schemeClr val="tx1"/>
                </a:solidFill>
              </a:rPr>
              <a:t>この場合ハンカチではなく一般のタオル使用</a:t>
            </a:r>
            <a:r>
              <a:rPr lang="en-US" altLang="ja-JP" dirty="0" smtClean="0">
                <a:solidFill>
                  <a:schemeClr val="tx1"/>
                </a:solidFill>
              </a:rPr>
              <a:t>)</a:t>
            </a:r>
            <a:endParaRPr lang="en-US" altLang="ko-KR" dirty="0" smtClean="0">
              <a:solidFill>
                <a:schemeClr val="tx1"/>
              </a:solidFill>
            </a:endParaRPr>
          </a:p>
        </p:txBody>
      </p:sp>
      <p:sp>
        <p:nvSpPr>
          <p:cNvPr id="36" name="직사각형 35"/>
          <p:cNvSpPr/>
          <p:nvPr/>
        </p:nvSpPr>
        <p:spPr>
          <a:xfrm>
            <a:off x="0" y="794266"/>
            <a:ext cx="11063416" cy="3530599"/>
          </a:xfrm>
          <a:prstGeom prst="rect">
            <a:avLst/>
          </a:prstGeom>
          <a:solidFill>
            <a:schemeClr val="accent2">
              <a:lumMod val="40000"/>
              <a:lumOff val="6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endParaRPr lang="en-US" altLang="ko-KR" dirty="0" smtClean="0">
              <a:solidFill>
                <a:schemeClr val="tx1"/>
              </a:solidFill>
            </a:endParaRPr>
          </a:p>
          <a:p>
            <a:pPr marL="342900" indent="-342900"/>
            <a:endParaRPr lang="en-US" altLang="ko-KR" dirty="0" smtClean="0">
              <a:solidFill>
                <a:schemeClr val="tx1"/>
              </a:solidFill>
            </a:endParaRPr>
          </a:p>
          <a:p>
            <a:pPr marL="342900" indent="-342900">
              <a:buFontTx/>
              <a:buAutoNum type="arabicPeriod"/>
            </a:pPr>
            <a:r>
              <a:rPr lang="ja-JP" altLang="en-US" dirty="0" smtClean="0">
                <a:solidFill>
                  <a:schemeClr val="tx1"/>
                </a:solidFill>
              </a:rPr>
              <a:t>児童に持ち物と進行する活動について簡単に説明します</a:t>
            </a:r>
            <a:r>
              <a:rPr lang="en-US" altLang="ja-JP" dirty="0" smtClean="0">
                <a:solidFill>
                  <a:schemeClr val="tx1"/>
                </a:solidFill>
              </a:rPr>
              <a:t>.</a:t>
            </a:r>
          </a:p>
          <a:p>
            <a:pPr marL="342900" indent="-342900">
              <a:buFontTx/>
              <a:buAutoNum type="arabicPeriod"/>
            </a:pPr>
            <a:r>
              <a:rPr lang="ja-JP" altLang="en-US" dirty="0" smtClean="0">
                <a:solidFill>
                  <a:schemeClr val="tx1"/>
                </a:solidFill>
              </a:rPr>
              <a:t>清潔なハンカチを準備します。</a:t>
            </a:r>
            <a:r>
              <a:rPr lang="en-US" altLang="ja-JP" dirty="0" smtClean="0">
                <a:solidFill>
                  <a:schemeClr val="tx1"/>
                </a:solidFill>
              </a:rPr>
              <a:t>(</a:t>
            </a:r>
            <a:r>
              <a:rPr lang="ja-JP" altLang="en-US" dirty="0" smtClean="0">
                <a:solidFill>
                  <a:schemeClr val="tx1"/>
                </a:solidFill>
              </a:rPr>
              <a:t>口でくわえるため清潔さが重要</a:t>
            </a:r>
            <a:r>
              <a:rPr lang="en-US" altLang="ja-JP" dirty="0" smtClean="0">
                <a:solidFill>
                  <a:schemeClr val="tx1"/>
                </a:solidFill>
              </a:rPr>
              <a:t>)</a:t>
            </a:r>
          </a:p>
          <a:p>
            <a:pPr marL="342900" indent="-342900">
              <a:buAutoNum type="arabicPeriod"/>
            </a:pPr>
            <a:r>
              <a:rPr lang="ja-JP" altLang="en-US" dirty="0" smtClean="0">
                <a:solidFill>
                  <a:schemeClr val="tx1"/>
                </a:solidFill>
              </a:rPr>
              <a:t>児童と向き合って座ります。</a:t>
            </a:r>
            <a:r>
              <a:rPr lang="en-US" altLang="ja-JP" dirty="0" smtClean="0">
                <a:solidFill>
                  <a:schemeClr val="tx1"/>
                </a:solidFill>
              </a:rPr>
              <a:t>(</a:t>
            </a:r>
            <a:r>
              <a:rPr lang="ja-JP" altLang="en-US" dirty="0" smtClean="0">
                <a:solidFill>
                  <a:schemeClr val="tx1"/>
                </a:solidFill>
              </a:rPr>
              <a:t>児童と保護者は後ろに分厚い布団またはクッションを置きます</a:t>
            </a:r>
            <a:r>
              <a:rPr lang="en-US" altLang="ja-JP" dirty="0" smtClean="0">
                <a:solidFill>
                  <a:schemeClr val="tx1"/>
                </a:solidFill>
              </a:rPr>
              <a:t>.</a:t>
            </a:r>
            <a:r>
              <a:rPr lang="ja-JP" altLang="en-US" dirty="0" smtClean="0">
                <a:solidFill>
                  <a:schemeClr val="tx1"/>
                </a:solidFill>
              </a:rPr>
              <a:t>事故防止</a:t>
            </a:r>
            <a:r>
              <a:rPr lang="en-US" altLang="ja-JP" dirty="0" smtClean="0">
                <a:solidFill>
                  <a:schemeClr val="tx1"/>
                </a:solidFill>
              </a:rPr>
              <a:t>)</a:t>
            </a:r>
          </a:p>
          <a:p>
            <a:pPr marL="342900" indent="-342900">
              <a:buAutoNum type="arabicPeriod"/>
            </a:pPr>
            <a:r>
              <a:rPr lang="ja-JP" altLang="en-US" dirty="0" smtClean="0">
                <a:solidFill>
                  <a:schemeClr val="tx1"/>
                </a:solidFill>
              </a:rPr>
              <a:t>ハンカチを広げて　</a:t>
            </a:r>
            <a:r>
              <a:rPr lang="en-US" altLang="ja-JP" dirty="0" smtClean="0">
                <a:solidFill>
                  <a:schemeClr val="tx1"/>
                </a:solidFill>
              </a:rPr>
              <a:t>“</a:t>
            </a:r>
            <a:r>
              <a:rPr lang="ja-JP" altLang="en-US" dirty="0" smtClean="0">
                <a:solidFill>
                  <a:schemeClr val="tx1"/>
                </a:solidFill>
              </a:rPr>
              <a:t>いないないばぁ</a:t>
            </a:r>
            <a:r>
              <a:rPr lang="en-US" altLang="ja-JP" dirty="0" smtClean="0">
                <a:solidFill>
                  <a:schemeClr val="tx1"/>
                </a:solidFill>
              </a:rPr>
              <a:t>”</a:t>
            </a:r>
            <a:r>
              <a:rPr lang="ja-JP" altLang="en-US" dirty="0" smtClean="0">
                <a:solidFill>
                  <a:schemeClr val="tx1"/>
                </a:solidFill>
              </a:rPr>
              <a:t>遊びをしますもしくは、おどけた表情を作り子供と目を合わせたり子供を笑わせたり誘導します </a:t>
            </a:r>
            <a:r>
              <a:rPr lang="en-US" altLang="ja-JP" dirty="0" smtClean="0">
                <a:solidFill>
                  <a:schemeClr val="tx1"/>
                </a:solidFill>
              </a:rPr>
              <a:t>(</a:t>
            </a:r>
            <a:r>
              <a:rPr lang="ja-JP" altLang="en-US" dirty="0" smtClean="0">
                <a:solidFill>
                  <a:schemeClr val="tx1"/>
                </a:solidFill>
              </a:rPr>
              <a:t>目を合わせてハンカチを下げたり、上げたりしながら</a:t>
            </a:r>
            <a:r>
              <a:rPr lang="en-US" altLang="ja-JP" dirty="0" smtClean="0">
                <a:solidFill>
                  <a:schemeClr val="tx1"/>
                </a:solidFill>
              </a:rPr>
              <a:t>)</a:t>
            </a:r>
          </a:p>
          <a:p>
            <a:pPr marL="342900" indent="-342900">
              <a:buAutoNum type="arabicPeriod"/>
            </a:pPr>
            <a:r>
              <a:rPr lang="ja-JP" altLang="en-US" dirty="0" smtClean="0">
                <a:solidFill>
                  <a:schemeClr val="tx1"/>
                </a:solidFill>
              </a:rPr>
              <a:t>子供の準備が出来たなら、ハンカチの隅をお互い口にくわえて力比べを行います</a:t>
            </a:r>
            <a:endParaRPr lang="en-US" altLang="ja-JP" dirty="0" smtClean="0">
              <a:solidFill>
                <a:schemeClr val="tx1"/>
              </a:solidFill>
            </a:endParaRPr>
          </a:p>
          <a:p>
            <a:pPr marL="342900" indent="-342900">
              <a:buAutoNum type="arabicPeriod"/>
            </a:pPr>
            <a:r>
              <a:rPr lang="ja-JP" altLang="en-US" dirty="0" smtClean="0">
                <a:solidFill>
                  <a:schemeClr val="tx1"/>
                </a:solidFill>
              </a:rPr>
              <a:t>軽くパッと引っ張り子供が保護者の方向に弾かれるように来たり、さっと離したりして子供が後ろに倒れるよう誘導してみます</a:t>
            </a:r>
            <a:r>
              <a:rPr lang="en-US" altLang="ja-JP" dirty="0" smtClean="0">
                <a:solidFill>
                  <a:schemeClr val="tx1"/>
                </a:solidFill>
              </a:rPr>
              <a:t>(</a:t>
            </a:r>
            <a:r>
              <a:rPr lang="ja-JP" altLang="en-US" dirty="0" smtClean="0">
                <a:solidFill>
                  <a:schemeClr val="tx1"/>
                </a:solidFill>
              </a:rPr>
              <a:t>児童の後ろには分厚い布団かクッションが必要</a:t>
            </a:r>
            <a:r>
              <a:rPr lang="en-US" altLang="ja-JP" dirty="0" smtClean="0">
                <a:solidFill>
                  <a:schemeClr val="tx1"/>
                </a:solidFill>
              </a:rPr>
              <a:t>)</a:t>
            </a:r>
          </a:p>
          <a:p>
            <a:pPr marL="342900" indent="-342900">
              <a:buAutoNum type="arabicPeriod"/>
            </a:pPr>
            <a:endParaRPr lang="en-US" altLang="ko-KR" dirty="0" smtClean="0">
              <a:solidFill>
                <a:schemeClr val="tx1"/>
              </a:solidFill>
            </a:endParaRPr>
          </a:p>
          <a:p>
            <a:pPr marL="342900" indent="-342900"/>
            <a:r>
              <a:rPr lang="en-US" altLang="ko-KR" dirty="0" smtClean="0">
                <a:solidFill>
                  <a:schemeClr val="tx1"/>
                </a:solidFill>
              </a:rPr>
              <a:t>* </a:t>
            </a:r>
            <a:r>
              <a:rPr lang="ja-JP" altLang="en-US" dirty="0" smtClean="0">
                <a:solidFill>
                  <a:schemeClr val="tx1"/>
                </a:solidFill>
              </a:rPr>
              <a:t>ハンカチを利用し力比べをして保護者との関係に良い効果を現します</a:t>
            </a:r>
            <a:r>
              <a:rPr lang="en-US" altLang="ja-JP" dirty="0" smtClean="0">
                <a:solidFill>
                  <a:schemeClr val="tx1"/>
                </a:solidFill>
              </a:rPr>
              <a:t>*</a:t>
            </a:r>
            <a:endParaRPr lang="ja-JP" altLang="en-US" dirty="0" smtClean="0">
              <a:solidFill>
                <a:schemeClr val="tx1"/>
              </a:solidFill>
            </a:endParaRPr>
          </a:p>
        </p:txBody>
      </p:sp>
      <p:sp>
        <p:nvSpPr>
          <p:cNvPr id="5" name="직사각형 4"/>
          <p:cNvSpPr/>
          <p:nvPr/>
        </p:nvSpPr>
        <p:spPr>
          <a:xfrm flipH="1">
            <a:off x="0" y="906585"/>
            <a:ext cx="2120123" cy="400110"/>
          </a:xfrm>
          <a:prstGeom prst="rect">
            <a:avLst/>
          </a:prstGeom>
          <a:solidFill>
            <a:schemeClr val="accent2">
              <a:lumMod val="60000"/>
              <a:lumOff val="40000"/>
              <a:alpha val="49000"/>
            </a:schemeClr>
          </a:solidFill>
          <a:ln>
            <a:no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ja-JP" altLang="en-US"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方法　及び順番</a:t>
            </a:r>
            <a:endParaRPr lang="en-US" altLang="ko-KR" sz="2000" b="1" spc="50" dirty="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12" name="직사각형 11"/>
          <p:cNvSpPr/>
          <p:nvPr/>
        </p:nvSpPr>
        <p:spPr>
          <a:xfrm flipH="1">
            <a:off x="0" y="4382953"/>
            <a:ext cx="2075935" cy="369332"/>
          </a:xfrm>
          <a:prstGeom prst="rect">
            <a:avLst/>
          </a:prstGeom>
          <a:solidFill>
            <a:schemeClr val="accent1">
              <a:alpha val="42000"/>
            </a:schemeClr>
          </a:solidFill>
        </p:spPr>
        <p:txBody>
          <a:bodyPr wrap="square" lIns="91440" tIns="45720" rIns="91440" bIns="45720">
            <a:spAutoFit/>
          </a:bodyPr>
          <a:lstStyle/>
          <a:p>
            <a:pPr algn="ctr"/>
            <a:r>
              <a:rPr lang="ko-KR" altLang="en-US" b="1" spc="50" dirty="0" smtClean="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注意事項</a:t>
            </a:r>
            <a:endParaRPr lang="en-US" altLang="ko-KR" b="1" spc="50" dirty="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39" name="직사각형 38"/>
          <p:cNvSpPr/>
          <p:nvPr/>
        </p:nvSpPr>
        <p:spPr>
          <a:xfrm>
            <a:off x="3048000" y="0"/>
            <a:ext cx="9144000" cy="764704"/>
          </a:xfrm>
          <a:prstGeom prst="rect">
            <a:avLst/>
          </a:prstGeom>
          <a:solidFill>
            <a:srgbClr val="92D05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1. </a:t>
            </a:r>
            <a:r>
              <a:rPr lang="ja-JP" alt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ハンカチ綱引き</a:t>
            </a:r>
          </a:p>
        </p:txBody>
      </p:sp>
      <p:sp>
        <p:nvSpPr>
          <p:cNvPr id="9" name="직사각형 8"/>
          <p:cNvSpPr/>
          <p:nvPr/>
        </p:nvSpPr>
        <p:spPr>
          <a:xfrm flipH="1">
            <a:off x="2291236" y="885991"/>
            <a:ext cx="7528266" cy="400110"/>
          </a:xfrm>
          <a:prstGeom prst="rect">
            <a:avLst/>
          </a:prstGeom>
          <a:solidFill>
            <a:schemeClr val="accent2">
              <a:lumMod val="60000"/>
              <a:lumOff val="40000"/>
              <a:alpha val="49000"/>
            </a:schemeClr>
          </a:solidFill>
          <a:ln>
            <a:no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ja-JP" altLang="en-US"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準備品</a:t>
            </a:r>
            <a:r>
              <a:rPr lang="en-US" altLang="ja-JP"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a:t>
            </a:r>
            <a:r>
              <a:rPr lang="ja-JP" altLang="en-US"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ハンカチ</a:t>
            </a:r>
            <a:r>
              <a:rPr lang="en-US" altLang="ja-JP"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a:t>
            </a:r>
            <a:r>
              <a:rPr lang="ja-JP" altLang="en-US"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分厚い布団、又はクッション</a:t>
            </a:r>
            <a:endParaRPr lang="en-US" altLang="ko-KR" sz="2000" b="1" spc="50" dirty="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pic>
        <p:nvPicPr>
          <p:cNvPr id="8" name="_x259634912" descr="EMB0000168806f6"/>
          <p:cNvPicPr>
            <a:picLocks noChangeAspect="1" noChangeArrowheads="1"/>
          </p:cNvPicPr>
          <p:nvPr/>
        </p:nvPicPr>
        <p:blipFill>
          <a:blip r:embed="rId2" cstate="print"/>
          <a:srcRect l="12135" t="36607" r="37065" b="36081"/>
          <a:stretch>
            <a:fillRect/>
          </a:stretch>
        </p:blipFill>
        <p:spPr bwMode="auto">
          <a:xfrm>
            <a:off x="0" y="0"/>
            <a:ext cx="2806700" cy="847725"/>
          </a:xfrm>
          <a:prstGeom prst="rect">
            <a:avLst/>
          </a:prstGeom>
          <a:gradFill>
            <a:gsLst>
              <a:gs pos="0">
                <a:srgbClr val="92D050"/>
              </a:gs>
              <a:gs pos="50000">
                <a:schemeClr val="accent1">
                  <a:tint val="44500"/>
                  <a:satMod val="160000"/>
                </a:schemeClr>
              </a:gs>
              <a:gs pos="100000">
                <a:schemeClr val="accent1">
                  <a:tint val="23500"/>
                  <a:satMod val="160000"/>
                </a:schemeClr>
              </a:gs>
            </a:gsLst>
            <a:lin ang="5400000" scaled="0"/>
          </a:gradFill>
        </p:spPr>
      </p:pic>
    </p:spTree>
    <p:extLst>
      <p:ext uri="{BB962C8B-B14F-4D97-AF65-F5344CB8AC3E}">
        <p14:creationId xmlns:p14="http://schemas.microsoft.com/office/powerpoint/2010/main" xmlns="" val="413544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직사각형 38"/>
          <p:cNvSpPr/>
          <p:nvPr/>
        </p:nvSpPr>
        <p:spPr>
          <a:xfrm>
            <a:off x="3591698" y="0"/>
            <a:ext cx="8600302" cy="579319"/>
          </a:xfrm>
          <a:prstGeom prst="rect">
            <a:avLst/>
          </a:prstGeom>
          <a:solidFill>
            <a:srgbClr val="92D05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1-1.</a:t>
            </a:r>
            <a:r>
              <a:rPr lang="ko-KR" alt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손수건 줄다리기 활용 어휘 및 문장</a:t>
            </a:r>
            <a:endParaRPr lang="ko-KR" alt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endParaRPr>
          </a:p>
        </p:txBody>
      </p:sp>
      <p:sp>
        <p:nvSpPr>
          <p:cNvPr id="9" name="직사각형 8"/>
          <p:cNvSpPr/>
          <p:nvPr/>
        </p:nvSpPr>
        <p:spPr>
          <a:xfrm>
            <a:off x="-1" y="551936"/>
            <a:ext cx="12192001" cy="6306064"/>
          </a:xfrm>
          <a:prstGeom prst="rect">
            <a:avLst/>
          </a:prstGeom>
          <a:solidFill>
            <a:srgbClr val="FFC00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endParaRPr lang="en-US" altLang="ja-JP" dirty="0" smtClean="0">
              <a:solidFill>
                <a:srgbClr val="002060"/>
              </a:solidFill>
            </a:endParaRPr>
          </a:p>
          <a:p>
            <a:pPr marL="342900" indent="-342900"/>
            <a:r>
              <a:rPr lang="en-US" altLang="ja-JP" dirty="0" smtClean="0">
                <a:solidFill>
                  <a:srgbClr val="002060"/>
                </a:solidFill>
              </a:rPr>
              <a:t>1.</a:t>
            </a:r>
            <a:r>
              <a:rPr lang="ja-JP" altLang="en-US" dirty="0" smtClean="0">
                <a:solidFill>
                  <a:srgbClr val="002060"/>
                </a:solidFill>
              </a:rPr>
              <a:t>児童に準備品と進行する活動について簡単に説明します</a:t>
            </a:r>
            <a:r>
              <a:rPr lang="en-US" altLang="ko-KR" dirty="0" smtClean="0">
                <a:solidFill>
                  <a:srgbClr val="002060"/>
                </a:solidFill>
              </a:rPr>
              <a:t> </a:t>
            </a:r>
          </a:p>
          <a:p>
            <a:pPr marL="342900" indent="-342900"/>
            <a:r>
              <a:rPr lang="en-US" altLang="ko-KR" dirty="0" smtClean="0">
                <a:solidFill>
                  <a:srgbClr val="002060"/>
                </a:solidFill>
              </a:rPr>
              <a:t>1-1. </a:t>
            </a:r>
            <a:r>
              <a:rPr lang="en-US" altLang="ja-JP" dirty="0" smtClean="0">
                <a:solidFill>
                  <a:srgbClr val="002060"/>
                </a:solidFill>
              </a:rPr>
              <a:t>"○○〜 </a:t>
            </a:r>
            <a:r>
              <a:rPr lang="ja-JP" altLang="en-US" dirty="0" smtClean="0">
                <a:solidFill>
                  <a:srgbClr val="002060"/>
                </a:solidFill>
              </a:rPr>
              <a:t>今日はママと</a:t>
            </a:r>
            <a:r>
              <a:rPr lang="en-US" altLang="ja-JP" dirty="0" smtClean="0">
                <a:solidFill>
                  <a:srgbClr val="002060"/>
                </a:solidFill>
              </a:rPr>
              <a:t>(</a:t>
            </a:r>
            <a:r>
              <a:rPr lang="ja-JP" altLang="en-US" dirty="0" smtClean="0">
                <a:solidFill>
                  <a:srgbClr val="002060"/>
                </a:solidFill>
              </a:rPr>
              <a:t>または、パパ　あるいは他の保護者</a:t>
            </a:r>
            <a:r>
              <a:rPr lang="en-US" altLang="ja-JP" dirty="0" smtClean="0">
                <a:solidFill>
                  <a:srgbClr val="002060"/>
                </a:solidFill>
              </a:rPr>
              <a:t>) </a:t>
            </a:r>
            <a:r>
              <a:rPr lang="ja-JP" altLang="en-US" dirty="0" smtClean="0">
                <a:solidFill>
                  <a:srgbClr val="002060"/>
                </a:solidFill>
              </a:rPr>
              <a:t>ハンカチで楽しい遊びをしてみようか？</a:t>
            </a:r>
            <a:r>
              <a:rPr lang="en-US" altLang="ja-JP" dirty="0" smtClean="0">
                <a:solidFill>
                  <a:srgbClr val="002060"/>
                </a:solidFill>
              </a:rPr>
              <a:t>"</a:t>
            </a:r>
            <a:endParaRPr lang="en-US" altLang="ko-KR" dirty="0" smtClean="0">
              <a:solidFill>
                <a:srgbClr val="002060"/>
              </a:solidFill>
            </a:endParaRPr>
          </a:p>
          <a:p>
            <a:pPr marL="342900" indent="-342900"/>
            <a:r>
              <a:rPr lang="en-US" altLang="ko-KR" dirty="0" smtClean="0">
                <a:solidFill>
                  <a:srgbClr val="002060"/>
                </a:solidFill>
              </a:rPr>
              <a:t> 2. </a:t>
            </a:r>
            <a:r>
              <a:rPr lang="ja-JP" altLang="en-US" dirty="0" smtClean="0">
                <a:solidFill>
                  <a:srgbClr val="002060"/>
                </a:solidFill>
              </a:rPr>
              <a:t>ハンカチを直接触ってみた後にクッションと布団が安全という事を確認させます</a:t>
            </a:r>
            <a:r>
              <a:rPr lang="en-US" altLang="ja-JP" dirty="0" smtClean="0">
                <a:solidFill>
                  <a:srgbClr val="002060"/>
                </a:solidFill>
              </a:rPr>
              <a:t>.</a:t>
            </a:r>
            <a:endParaRPr lang="en-US" altLang="ko-KR" dirty="0" smtClean="0">
              <a:solidFill>
                <a:srgbClr val="002060"/>
              </a:solidFill>
            </a:endParaRPr>
          </a:p>
          <a:p>
            <a:pPr marL="342900" indent="-342900"/>
            <a:r>
              <a:rPr lang="en-US" altLang="ko-KR" dirty="0" smtClean="0">
                <a:solidFill>
                  <a:srgbClr val="002060"/>
                </a:solidFill>
              </a:rPr>
              <a:t> </a:t>
            </a:r>
            <a:r>
              <a:rPr lang="en-US" altLang="ja-JP" dirty="0" smtClean="0">
                <a:solidFill>
                  <a:srgbClr val="002060"/>
                </a:solidFill>
              </a:rPr>
              <a:t>2-1. ”</a:t>
            </a:r>
            <a:r>
              <a:rPr lang="ja-JP" altLang="en-US" dirty="0" smtClean="0">
                <a:solidFill>
                  <a:srgbClr val="002060"/>
                </a:solidFill>
              </a:rPr>
              <a:t>うわぁ　ハンカチを触ってみたら肌触りいいね</a:t>
            </a:r>
            <a:r>
              <a:rPr lang="en-US" altLang="ja-JP" dirty="0" smtClean="0">
                <a:solidFill>
                  <a:srgbClr val="002060"/>
                </a:solidFill>
              </a:rPr>
              <a:t>(</a:t>
            </a:r>
            <a:r>
              <a:rPr lang="ja-JP" altLang="en-US" dirty="0" smtClean="0">
                <a:solidFill>
                  <a:srgbClr val="002060"/>
                </a:solidFill>
              </a:rPr>
              <a:t>児童が直接触るように誘導</a:t>
            </a:r>
            <a:r>
              <a:rPr lang="en-US" altLang="ja-JP" dirty="0" smtClean="0">
                <a:solidFill>
                  <a:srgbClr val="002060"/>
                </a:solidFill>
              </a:rPr>
              <a:t>)"</a:t>
            </a:r>
            <a:endParaRPr lang="en-US" altLang="ko-KR" dirty="0" smtClean="0">
              <a:solidFill>
                <a:srgbClr val="002060"/>
              </a:solidFill>
            </a:endParaRPr>
          </a:p>
          <a:p>
            <a:pPr marL="342900" indent="-342900"/>
            <a:r>
              <a:rPr lang="en-US" altLang="ko-KR" dirty="0" smtClean="0">
                <a:solidFill>
                  <a:srgbClr val="002060"/>
                </a:solidFill>
              </a:rPr>
              <a:t> 2-2. </a:t>
            </a:r>
            <a:r>
              <a:rPr lang="ja-JP" altLang="en-US" dirty="0" smtClean="0">
                <a:solidFill>
                  <a:srgbClr val="002060"/>
                </a:solidFill>
              </a:rPr>
              <a:t>ハンカチをぱぁ</a:t>
            </a:r>
            <a:r>
              <a:rPr lang="en-US" altLang="ja-JP" dirty="0" smtClean="0">
                <a:solidFill>
                  <a:srgbClr val="002060"/>
                </a:solidFill>
              </a:rPr>
              <a:t>〜</a:t>
            </a:r>
            <a:r>
              <a:rPr lang="ja-JP" altLang="en-US" dirty="0" smtClean="0">
                <a:solidFill>
                  <a:srgbClr val="002060"/>
                </a:solidFill>
              </a:rPr>
              <a:t>っと、いっぱいに広げ顔を隠したり見せたり</a:t>
            </a:r>
            <a:r>
              <a:rPr lang="en-US" altLang="ja-JP" dirty="0" smtClean="0">
                <a:solidFill>
                  <a:srgbClr val="002060"/>
                </a:solidFill>
              </a:rPr>
              <a:t>"</a:t>
            </a:r>
            <a:r>
              <a:rPr lang="ja-JP" altLang="en-US" dirty="0" smtClean="0">
                <a:solidFill>
                  <a:srgbClr val="002060"/>
                </a:solidFill>
              </a:rPr>
              <a:t>いないないばぁ</a:t>
            </a:r>
            <a:r>
              <a:rPr lang="en-US" altLang="ja-JP" dirty="0" smtClean="0">
                <a:solidFill>
                  <a:srgbClr val="002060"/>
                </a:solidFill>
              </a:rPr>
              <a:t>"</a:t>
            </a:r>
            <a:r>
              <a:rPr lang="ja-JP" altLang="en-US" dirty="0" smtClean="0">
                <a:solidFill>
                  <a:srgbClr val="002060"/>
                </a:solidFill>
              </a:rPr>
              <a:t>遊びをしたりおどけた表情を作ったりして集中させます</a:t>
            </a:r>
          </a:p>
          <a:p>
            <a:pPr marL="342900" indent="-342900"/>
            <a:r>
              <a:rPr lang="en-US" altLang="ko-KR" dirty="0" smtClean="0">
                <a:solidFill>
                  <a:srgbClr val="002060"/>
                </a:solidFill>
              </a:rPr>
              <a:t> 2-3. </a:t>
            </a:r>
            <a:r>
              <a:rPr lang="ja-JP" altLang="en-US" dirty="0" smtClean="0">
                <a:solidFill>
                  <a:srgbClr val="002060"/>
                </a:solidFill>
              </a:rPr>
              <a:t>”ハンカチ綱引きするんだけど、後ろにクッション</a:t>
            </a:r>
            <a:r>
              <a:rPr lang="en-US" altLang="ja-JP" dirty="0" smtClean="0">
                <a:solidFill>
                  <a:srgbClr val="002060"/>
                </a:solidFill>
              </a:rPr>
              <a:t>(</a:t>
            </a:r>
            <a:r>
              <a:rPr lang="ja-JP" altLang="en-US" dirty="0" smtClean="0">
                <a:solidFill>
                  <a:srgbClr val="002060"/>
                </a:solidFill>
              </a:rPr>
              <a:t>布団</a:t>
            </a:r>
            <a:r>
              <a:rPr lang="en-US" altLang="ja-JP" dirty="0" smtClean="0">
                <a:solidFill>
                  <a:srgbClr val="002060"/>
                </a:solidFill>
              </a:rPr>
              <a:t>)</a:t>
            </a:r>
            <a:r>
              <a:rPr lang="ja-JP" altLang="en-US" dirty="0" smtClean="0">
                <a:solidFill>
                  <a:srgbClr val="002060"/>
                </a:solidFill>
              </a:rPr>
              <a:t>があるからフワフワして安全だよ！”</a:t>
            </a:r>
          </a:p>
          <a:p>
            <a:pPr marL="342900" indent="-342900"/>
            <a:endParaRPr lang="en-US" altLang="ko-KR" dirty="0" smtClean="0">
              <a:solidFill>
                <a:srgbClr val="002060"/>
              </a:solidFill>
            </a:endParaRPr>
          </a:p>
          <a:p>
            <a:pPr marL="342900" indent="-342900"/>
            <a:r>
              <a:rPr lang="en-US" altLang="ko-KR" dirty="0" smtClean="0">
                <a:solidFill>
                  <a:srgbClr val="002060"/>
                </a:solidFill>
              </a:rPr>
              <a:t>3. </a:t>
            </a:r>
            <a:r>
              <a:rPr lang="ja-JP" altLang="en-US" dirty="0" smtClean="0">
                <a:solidFill>
                  <a:srgbClr val="002060"/>
                </a:solidFill>
              </a:rPr>
              <a:t>ハンカチを口にくわえて力比べをし、お互い前後に引いたり押したりします</a:t>
            </a:r>
            <a:r>
              <a:rPr lang="en-US" altLang="ja-JP" dirty="0" smtClean="0">
                <a:solidFill>
                  <a:srgbClr val="002060"/>
                </a:solidFill>
              </a:rPr>
              <a:t>(</a:t>
            </a:r>
            <a:r>
              <a:rPr lang="ja-JP" altLang="en-US" dirty="0" smtClean="0">
                <a:solidFill>
                  <a:srgbClr val="002060"/>
                </a:solidFill>
              </a:rPr>
              <a:t>力調節　必須</a:t>
            </a:r>
            <a:r>
              <a:rPr lang="en-US" altLang="ja-JP" dirty="0" smtClean="0">
                <a:solidFill>
                  <a:srgbClr val="002060"/>
                </a:solidFill>
              </a:rPr>
              <a:t>)</a:t>
            </a:r>
            <a:endParaRPr lang="en-US" altLang="ko-KR" dirty="0" smtClean="0">
              <a:solidFill>
                <a:srgbClr val="002060"/>
              </a:solidFill>
            </a:endParaRPr>
          </a:p>
          <a:p>
            <a:pPr marL="342900" indent="-342900"/>
            <a:r>
              <a:rPr lang="en-US" altLang="ko-KR" dirty="0" smtClean="0">
                <a:solidFill>
                  <a:srgbClr val="002060"/>
                </a:solidFill>
              </a:rPr>
              <a:t> 3-1. </a:t>
            </a:r>
            <a:r>
              <a:rPr lang="ja-JP" altLang="en-US" dirty="0" smtClean="0">
                <a:solidFill>
                  <a:srgbClr val="002060"/>
                </a:solidFill>
              </a:rPr>
              <a:t>何回も前後ろに移動した後、一時中断し児童が遊びにちゃんと参加した事を褒めます</a:t>
            </a:r>
            <a:endParaRPr lang="en-US" altLang="ko-KR" dirty="0" smtClean="0">
              <a:solidFill>
                <a:srgbClr val="002060"/>
              </a:solidFill>
            </a:endParaRPr>
          </a:p>
          <a:p>
            <a:pPr marL="342900" indent="-342900"/>
            <a:r>
              <a:rPr lang="en-US" altLang="ko-KR" dirty="0" smtClean="0">
                <a:solidFill>
                  <a:srgbClr val="002060"/>
                </a:solidFill>
              </a:rPr>
              <a:t> 3-2. </a:t>
            </a:r>
            <a:r>
              <a:rPr lang="ja-JP" altLang="en-US" dirty="0" smtClean="0">
                <a:solidFill>
                  <a:srgbClr val="002060"/>
                </a:solidFill>
              </a:rPr>
              <a:t>”うわぁ</a:t>
            </a:r>
            <a:r>
              <a:rPr lang="en-US" altLang="ja-JP" dirty="0" smtClean="0">
                <a:solidFill>
                  <a:srgbClr val="002060"/>
                </a:solidFill>
              </a:rPr>
              <a:t>〜 ○○ </a:t>
            </a:r>
            <a:r>
              <a:rPr lang="ja-JP" altLang="en-US" dirty="0" smtClean="0">
                <a:solidFill>
                  <a:srgbClr val="002060"/>
                </a:solidFill>
              </a:rPr>
              <a:t>歯でくわえて、ちゃんと引っ張れたね！”</a:t>
            </a:r>
            <a:endParaRPr lang="en-US" altLang="ko-KR" dirty="0" smtClean="0">
              <a:solidFill>
                <a:srgbClr val="002060"/>
              </a:solidFill>
            </a:endParaRPr>
          </a:p>
          <a:p>
            <a:pPr marL="342900" indent="-342900"/>
            <a:r>
              <a:rPr lang="en-US" altLang="ko-KR" dirty="0" smtClean="0">
                <a:solidFill>
                  <a:srgbClr val="002060"/>
                </a:solidFill>
              </a:rPr>
              <a:t> 3-3</a:t>
            </a:r>
            <a:r>
              <a:rPr lang="en-US" altLang="ja-JP" dirty="0" smtClean="0">
                <a:solidFill>
                  <a:srgbClr val="002060"/>
                </a:solidFill>
              </a:rPr>
              <a:t>. ”</a:t>
            </a:r>
            <a:r>
              <a:rPr lang="ja-JP" altLang="en-US" dirty="0" smtClean="0">
                <a:solidFill>
                  <a:srgbClr val="002060"/>
                </a:solidFill>
              </a:rPr>
              <a:t>前に行ったり後ろに行ったり、ちゃんと引っ張れたね！”</a:t>
            </a:r>
            <a:endParaRPr lang="en-US" altLang="ko-KR" dirty="0" smtClean="0">
              <a:solidFill>
                <a:srgbClr val="002060"/>
              </a:solidFill>
            </a:endParaRPr>
          </a:p>
          <a:p>
            <a:pPr marL="342900" indent="-342900"/>
            <a:r>
              <a:rPr lang="en-US" altLang="ko-KR" dirty="0" smtClean="0">
                <a:solidFill>
                  <a:srgbClr val="002060"/>
                </a:solidFill>
              </a:rPr>
              <a:t> 3-4</a:t>
            </a:r>
            <a:r>
              <a:rPr lang="en-US" altLang="ja-JP" dirty="0" smtClean="0">
                <a:solidFill>
                  <a:srgbClr val="002060"/>
                </a:solidFill>
              </a:rPr>
              <a:t>. ”</a:t>
            </a:r>
            <a:r>
              <a:rPr lang="ja-JP" altLang="en-US" dirty="0" smtClean="0">
                <a:solidFill>
                  <a:srgbClr val="002060"/>
                </a:solidFill>
              </a:rPr>
              <a:t>もう一度してみようか</a:t>
            </a:r>
            <a:r>
              <a:rPr lang="en-US" altLang="ja-JP" dirty="0" smtClean="0">
                <a:solidFill>
                  <a:srgbClr val="002060"/>
                </a:solidFill>
              </a:rPr>
              <a:t>!”</a:t>
            </a:r>
          </a:p>
          <a:p>
            <a:pPr marL="342900" indent="-342900"/>
            <a:endParaRPr lang="en-US" altLang="ko-KR" dirty="0" smtClean="0">
              <a:solidFill>
                <a:srgbClr val="002060"/>
              </a:solidFill>
            </a:endParaRPr>
          </a:p>
          <a:p>
            <a:pPr marL="342900" indent="-342900"/>
            <a:r>
              <a:rPr lang="en-US" altLang="ko-KR" dirty="0" smtClean="0">
                <a:solidFill>
                  <a:srgbClr val="002060"/>
                </a:solidFill>
              </a:rPr>
              <a:t>4</a:t>
            </a:r>
            <a:r>
              <a:rPr lang="en-US" altLang="ja-JP" dirty="0" smtClean="0">
                <a:solidFill>
                  <a:srgbClr val="002060"/>
                </a:solidFill>
              </a:rPr>
              <a:t>. </a:t>
            </a:r>
            <a:r>
              <a:rPr lang="ja-JP" altLang="en-US" dirty="0" smtClean="0">
                <a:solidFill>
                  <a:srgbClr val="002060"/>
                </a:solidFill>
              </a:rPr>
              <a:t>再度お互いに前後ろに引っ張たりと保護者がそうっと力を与えて前に引き寄せます</a:t>
            </a:r>
            <a:endParaRPr lang="en-US" altLang="ko-KR" dirty="0" smtClean="0">
              <a:solidFill>
                <a:srgbClr val="002060"/>
              </a:solidFill>
            </a:endParaRPr>
          </a:p>
          <a:p>
            <a:pPr marL="342900" indent="-342900"/>
            <a:r>
              <a:rPr lang="en-US" altLang="ko-KR" dirty="0" smtClean="0">
                <a:solidFill>
                  <a:srgbClr val="002060"/>
                </a:solidFill>
              </a:rPr>
              <a:t> 4-1</a:t>
            </a:r>
            <a:r>
              <a:rPr lang="en-US" altLang="ja-JP" dirty="0" smtClean="0">
                <a:solidFill>
                  <a:srgbClr val="002060"/>
                </a:solidFill>
              </a:rPr>
              <a:t>. </a:t>
            </a:r>
            <a:r>
              <a:rPr lang="ja-JP" altLang="en-US" dirty="0" smtClean="0">
                <a:solidFill>
                  <a:srgbClr val="002060"/>
                </a:solidFill>
              </a:rPr>
              <a:t>児童もそうっと力を入れて引っ張るように案内します</a:t>
            </a:r>
            <a:r>
              <a:rPr lang="en-US" altLang="ja-JP" dirty="0" smtClean="0">
                <a:solidFill>
                  <a:srgbClr val="002060"/>
                </a:solidFill>
              </a:rPr>
              <a:t>(“</a:t>
            </a:r>
            <a:r>
              <a:rPr lang="ja-JP" altLang="en-US" dirty="0" smtClean="0">
                <a:solidFill>
                  <a:srgbClr val="002060"/>
                </a:solidFill>
              </a:rPr>
              <a:t>今回は○○が少し力を入れて引いてみる？”</a:t>
            </a:r>
            <a:r>
              <a:rPr lang="en-US" altLang="ja-JP" dirty="0" smtClean="0">
                <a:solidFill>
                  <a:srgbClr val="002060"/>
                </a:solidFill>
              </a:rPr>
              <a:t>)</a:t>
            </a:r>
            <a:endParaRPr lang="en-US" altLang="ko-KR" dirty="0" smtClean="0">
              <a:solidFill>
                <a:srgbClr val="002060"/>
              </a:solidFill>
            </a:endParaRPr>
          </a:p>
          <a:p>
            <a:pPr marL="342900" indent="-342900"/>
            <a:r>
              <a:rPr lang="en-US" altLang="ko-KR" dirty="0" smtClean="0">
                <a:solidFill>
                  <a:srgbClr val="002060"/>
                </a:solidFill>
              </a:rPr>
              <a:t> 4-2. </a:t>
            </a:r>
            <a:r>
              <a:rPr lang="ja-JP" altLang="en-US" dirty="0" smtClean="0">
                <a:solidFill>
                  <a:srgbClr val="002060"/>
                </a:solidFill>
              </a:rPr>
              <a:t>幼児の引く力に引っ張られたら楽しい表情を作ります</a:t>
            </a:r>
            <a:endParaRPr lang="en-US" altLang="ko-KR" dirty="0" smtClean="0">
              <a:solidFill>
                <a:srgbClr val="002060"/>
              </a:solidFill>
            </a:endParaRPr>
          </a:p>
          <a:p>
            <a:pPr marL="342900" indent="-342900"/>
            <a:r>
              <a:rPr lang="en-US" altLang="ko-KR" dirty="0" smtClean="0">
                <a:solidFill>
                  <a:srgbClr val="002060"/>
                </a:solidFill>
              </a:rPr>
              <a:t> 4-3</a:t>
            </a:r>
            <a:r>
              <a:rPr lang="en-US" altLang="ja-JP" dirty="0" smtClean="0">
                <a:solidFill>
                  <a:srgbClr val="002060"/>
                </a:solidFill>
              </a:rPr>
              <a:t>. ”</a:t>
            </a:r>
            <a:r>
              <a:rPr lang="ja-JP" altLang="en-US" dirty="0" smtClean="0">
                <a:solidFill>
                  <a:srgbClr val="002060"/>
                </a:solidFill>
              </a:rPr>
              <a:t>うわぁ</a:t>
            </a:r>
            <a:r>
              <a:rPr lang="en-US" altLang="ja-JP" dirty="0" smtClean="0">
                <a:solidFill>
                  <a:srgbClr val="002060"/>
                </a:solidFill>
              </a:rPr>
              <a:t>〜 </a:t>
            </a:r>
            <a:r>
              <a:rPr lang="ja-JP" altLang="en-US" dirty="0" smtClean="0">
                <a:solidFill>
                  <a:srgbClr val="002060"/>
                </a:solidFill>
              </a:rPr>
              <a:t>今前に行ったり後ろに行ったり凄く面白い”</a:t>
            </a:r>
            <a:r>
              <a:rPr lang="en-US" altLang="ja-JP" dirty="0" smtClean="0">
                <a:solidFill>
                  <a:srgbClr val="002060"/>
                </a:solidFill>
              </a:rPr>
              <a:t>(</a:t>
            </a:r>
            <a:r>
              <a:rPr lang="ja-JP" altLang="en-US" dirty="0" smtClean="0">
                <a:solidFill>
                  <a:srgbClr val="002060"/>
                </a:solidFill>
              </a:rPr>
              <a:t>今　実施した活動が前後に動いた事について簡単に説明します</a:t>
            </a:r>
            <a:r>
              <a:rPr lang="en-US" altLang="ja-JP" dirty="0" smtClean="0">
                <a:solidFill>
                  <a:srgbClr val="002060"/>
                </a:solidFill>
              </a:rPr>
              <a:t>)</a:t>
            </a:r>
          </a:p>
          <a:p>
            <a:pPr marL="342900" indent="-342900"/>
            <a:endParaRPr lang="en-US" altLang="ko-KR" dirty="0" smtClean="0">
              <a:solidFill>
                <a:srgbClr val="002060"/>
              </a:solidFill>
            </a:endParaRPr>
          </a:p>
          <a:p>
            <a:pPr marL="342900" indent="-342900"/>
            <a:r>
              <a:rPr lang="en-US" altLang="ko-KR" dirty="0" smtClean="0">
                <a:solidFill>
                  <a:srgbClr val="002060"/>
                </a:solidFill>
              </a:rPr>
              <a:t>5. </a:t>
            </a:r>
            <a:r>
              <a:rPr lang="ja-JP" altLang="en-US" dirty="0" smtClean="0">
                <a:solidFill>
                  <a:srgbClr val="002060"/>
                </a:solidFill>
              </a:rPr>
              <a:t>再度　保護者が一度ハンカチをくわえた後、離します子供が後ろに倒れる行動を交互に行います</a:t>
            </a:r>
            <a:endParaRPr lang="en-US" altLang="ko-KR" dirty="0" smtClean="0">
              <a:solidFill>
                <a:srgbClr val="002060"/>
              </a:solidFill>
            </a:endParaRPr>
          </a:p>
          <a:p>
            <a:pPr marL="342900" indent="-342900"/>
            <a:r>
              <a:rPr lang="en-US" altLang="ko-KR" dirty="0" smtClean="0">
                <a:solidFill>
                  <a:srgbClr val="002060"/>
                </a:solidFill>
              </a:rPr>
              <a:t>5-1</a:t>
            </a:r>
            <a:r>
              <a:rPr lang="en-US" altLang="ja-JP" dirty="0" smtClean="0">
                <a:solidFill>
                  <a:srgbClr val="002060"/>
                </a:solidFill>
              </a:rPr>
              <a:t>. </a:t>
            </a:r>
            <a:r>
              <a:rPr lang="ja-JP" altLang="en-US" dirty="0" smtClean="0">
                <a:solidFill>
                  <a:srgbClr val="002060"/>
                </a:solidFill>
              </a:rPr>
              <a:t>反対に児童が引っ張ったりするように誘導します</a:t>
            </a:r>
            <a:endParaRPr lang="en-US" altLang="ko-KR" dirty="0" smtClean="0">
              <a:solidFill>
                <a:srgbClr val="002060"/>
              </a:solidFill>
            </a:endParaRPr>
          </a:p>
          <a:p>
            <a:pPr marL="342900" indent="-342900"/>
            <a:r>
              <a:rPr lang="en-US" altLang="ko-KR" dirty="0" smtClean="0">
                <a:solidFill>
                  <a:srgbClr val="002060"/>
                </a:solidFill>
              </a:rPr>
              <a:t>   </a:t>
            </a:r>
          </a:p>
        </p:txBody>
      </p:sp>
      <p:pic>
        <p:nvPicPr>
          <p:cNvPr id="4" name="_x153112192" descr="EMB000031b42741"/>
          <p:cNvPicPr>
            <a:picLocks noChangeAspect="1" noChangeArrowheads="1"/>
          </p:cNvPicPr>
          <p:nvPr/>
        </p:nvPicPr>
        <p:blipFill>
          <a:blip r:embed="rId2" cstate="print"/>
          <a:srcRect t="24431" b="59682"/>
          <a:stretch>
            <a:fillRect/>
          </a:stretch>
        </p:blipFill>
        <p:spPr bwMode="auto">
          <a:xfrm>
            <a:off x="0" y="0"/>
            <a:ext cx="4234250" cy="578962"/>
          </a:xfrm>
          <a:prstGeom prst="rect">
            <a:avLst/>
          </a:prstGeom>
          <a:noFill/>
        </p:spPr>
      </p:pic>
    </p:spTree>
    <p:extLst>
      <p:ext uri="{BB962C8B-B14F-4D97-AF65-F5344CB8AC3E}">
        <p14:creationId xmlns:p14="http://schemas.microsoft.com/office/powerpoint/2010/main" xmlns="" val="413544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직사각형 38"/>
          <p:cNvSpPr/>
          <p:nvPr/>
        </p:nvSpPr>
        <p:spPr>
          <a:xfrm>
            <a:off x="2247900" y="-27384"/>
            <a:ext cx="7696200" cy="764704"/>
          </a:xfrm>
          <a:prstGeom prst="rect">
            <a:avLst/>
          </a:prstGeom>
          <a:solidFill>
            <a:srgbClr val="92D05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1-1</a:t>
            </a:r>
            <a:r>
              <a:rPr lang="ja-JP" alt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 </a:t>
            </a:r>
            <a:r>
              <a:rPr lang="en-US" altLang="ja-JP"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a:t>
            </a:r>
            <a:r>
              <a:rPr lang="ja-JP" alt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ハンカチ綱引き　活動　語彙　及び　文章</a:t>
            </a:r>
            <a:endParaRPr lang="ko-KR" alt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endParaRPr>
          </a:p>
        </p:txBody>
      </p:sp>
      <p:sp>
        <p:nvSpPr>
          <p:cNvPr id="9" name="직사각형 8"/>
          <p:cNvSpPr/>
          <p:nvPr/>
        </p:nvSpPr>
        <p:spPr>
          <a:xfrm>
            <a:off x="0" y="1069776"/>
            <a:ext cx="11755395" cy="2884386"/>
          </a:xfrm>
          <a:prstGeom prst="rect">
            <a:avLst/>
          </a:prstGeom>
          <a:solidFill>
            <a:srgbClr val="FFC00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endParaRPr lang="en-US" altLang="ko-KR" dirty="0" smtClean="0">
              <a:solidFill>
                <a:srgbClr val="002060"/>
              </a:solidFill>
            </a:endParaRPr>
          </a:p>
          <a:p>
            <a:pPr marL="342900" indent="-342900"/>
            <a:endParaRPr lang="en-US" altLang="ko-KR" dirty="0" smtClean="0">
              <a:solidFill>
                <a:srgbClr val="002060"/>
              </a:solidFill>
            </a:endParaRPr>
          </a:p>
          <a:p>
            <a:pPr marL="342900" indent="-342900"/>
            <a:r>
              <a:rPr lang="en-US" altLang="ja-JP" dirty="0" smtClean="0">
                <a:solidFill>
                  <a:srgbClr val="002060"/>
                </a:solidFill>
              </a:rPr>
              <a:t>- </a:t>
            </a:r>
            <a:r>
              <a:rPr lang="ja-JP" altLang="en-US" dirty="0" smtClean="0">
                <a:solidFill>
                  <a:srgbClr val="002060"/>
                </a:solidFill>
              </a:rPr>
              <a:t>活動を通し’前</a:t>
            </a:r>
            <a:r>
              <a:rPr lang="en-US" altLang="ja-JP" dirty="0" smtClean="0">
                <a:solidFill>
                  <a:srgbClr val="002060"/>
                </a:solidFill>
              </a:rPr>
              <a:t>,</a:t>
            </a:r>
            <a:r>
              <a:rPr lang="ja-JP" altLang="en-US" dirty="0" smtClean="0">
                <a:solidFill>
                  <a:srgbClr val="002060"/>
                </a:solidFill>
              </a:rPr>
              <a:t>後’ ‘引っ張る</a:t>
            </a:r>
            <a:r>
              <a:rPr lang="en-US" altLang="ja-JP" dirty="0" smtClean="0">
                <a:solidFill>
                  <a:srgbClr val="002060"/>
                </a:solidFill>
              </a:rPr>
              <a:t>,</a:t>
            </a:r>
            <a:r>
              <a:rPr lang="ja-JP" altLang="en-US" dirty="0" smtClean="0">
                <a:solidFill>
                  <a:srgbClr val="002060"/>
                </a:solidFill>
              </a:rPr>
              <a:t>置く’お互いの反対語彙を 習得することが出来ます</a:t>
            </a:r>
            <a:endParaRPr lang="en-US" altLang="ko-KR" dirty="0" smtClean="0">
              <a:solidFill>
                <a:srgbClr val="002060"/>
              </a:solidFill>
            </a:endParaRPr>
          </a:p>
          <a:p>
            <a:pPr marL="342900" indent="-342900"/>
            <a:r>
              <a:rPr lang="en-US" altLang="ko-KR" dirty="0" smtClean="0">
                <a:solidFill>
                  <a:srgbClr val="002060"/>
                </a:solidFill>
              </a:rPr>
              <a:t>  </a:t>
            </a:r>
            <a:r>
              <a:rPr lang="en-US" altLang="ja-JP" dirty="0" smtClean="0">
                <a:solidFill>
                  <a:srgbClr val="002060"/>
                </a:solidFill>
              </a:rPr>
              <a:t>(</a:t>
            </a:r>
            <a:r>
              <a:rPr lang="ja-JP" altLang="en-US" dirty="0" smtClean="0">
                <a:solidFill>
                  <a:srgbClr val="002060"/>
                </a:solidFill>
              </a:rPr>
              <a:t>応用文章</a:t>
            </a:r>
            <a:r>
              <a:rPr lang="en-US" altLang="ja-JP" dirty="0" smtClean="0">
                <a:solidFill>
                  <a:srgbClr val="002060"/>
                </a:solidFill>
              </a:rPr>
              <a:t>:”</a:t>
            </a:r>
            <a:r>
              <a:rPr lang="ja-JP" altLang="en-US" dirty="0" smtClean="0">
                <a:solidFill>
                  <a:srgbClr val="002060"/>
                </a:solidFill>
              </a:rPr>
              <a:t>顔がだんだんと近づけていく”</a:t>
            </a:r>
            <a:r>
              <a:rPr lang="en-US" altLang="ja-JP" dirty="0" smtClean="0">
                <a:solidFill>
                  <a:srgbClr val="002060"/>
                </a:solidFill>
              </a:rPr>
              <a:t>, “ </a:t>
            </a:r>
            <a:r>
              <a:rPr lang="ja-JP" altLang="en-US" dirty="0" smtClean="0">
                <a:solidFill>
                  <a:srgbClr val="002060"/>
                </a:solidFill>
              </a:rPr>
              <a:t>顔がだんだんと遠ざかる” だんだんと、近く”</a:t>
            </a:r>
            <a:r>
              <a:rPr lang="en-US" altLang="ja-JP" dirty="0" smtClean="0">
                <a:solidFill>
                  <a:srgbClr val="002060"/>
                </a:solidFill>
              </a:rPr>
              <a:t>, “</a:t>
            </a:r>
            <a:r>
              <a:rPr lang="ja-JP" altLang="en-US" dirty="0" smtClean="0">
                <a:solidFill>
                  <a:srgbClr val="002060"/>
                </a:solidFill>
              </a:rPr>
              <a:t>遠ざかる</a:t>
            </a:r>
            <a:r>
              <a:rPr lang="en-US" altLang="ja-JP" dirty="0" smtClean="0">
                <a:solidFill>
                  <a:srgbClr val="002060"/>
                </a:solidFill>
              </a:rPr>
              <a:t>)</a:t>
            </a:r>
            <a:endParaRPr lang="en-US" altLang="ko-KR" dirty="0" smtClean="0">
              <a:solidFill>
                <a:srgbClr val="002060"/>
              </a:solidFill>
            </a:endParaRPr>
          </a:p>
          <a:p>
            <a:pPr marL="342900" indent="-342900"/>
            <a:r>
              <a:rPr lang="en-US" altLang="ko-KR" dirty="0" smtClean="0">
                <a:solidFill>
                  <a:srgbClr val="002060"/>
                </a:solidFill>
              </a:rPr>
              <a:t> - </a:t>
            </a:r>
            <a:r>
              <a:rPr lang="ja-JP" altLang="en-US" dirty="0" smtClean="0">
                <a:solidFill>
                  <a:srgbClr val="002060"/>
                </a:solidFill>
              </a:rPr>
              <a:t>その他にも歯でくわえる</a:t>
            </a:r>
            <a:r>
              <a:rPr lang="en-US" altLang="ja-JP" dirty="0" smtClean="0">
                <a:solidFill>
                  <a:srgbClr val="002060"/>
                </a:solidFill>
              </a:rPr>
              <a:t>,</a:t>
            </a:r>
            <a:r>
              <a:rPr lang="ja-JP" altLang="en-US" dirty="0" smtClean="0">
                <a:solidFill>
                  <a:srgbClr val="002060"/>
                </a:solidFill>
              </a:rPr>
              <a:t>くわえて引っ張る</a:t>
            </a:r>
            <a:r>
              <a:rPr lang="en-US" altLang="ja-JP" dirty="0" smtClean="0">
                <a:solidFill>
                  <a:srgbClr val="002060"/>
                </a:solidFill>
              </a:rPr>
              <a:t>,</a:t>
            </a:r>
            <a:r>
              <a:rPr lang="ja-JP" altLang="en-US" dirty="0" smtClean="0">
                <a:solidFill>
                  <a:srgbClr val="002060"/>
                </a:solidFill>
              </a:rPr>
              <a:t>前に引っ張る</a:t>
            </a:r>
            <a:r>
              <a:rPr lang="en-US" altLang="ja-JP" dirty="0" smtClean="0">
                <a:solidFill>
                  <a:srgbClr val="002060"/>
                </a:solidFill>
              </a:rPr>
              <a:t>,</a:t>
            </a:r>
            <a:r>
              <a:rPr lang="ja-JP" altLang="en-US" dirty="0" smtClean="0">
                <a:solidFill>
                  <a:srgbClr val="002060"/>
                </a:solidFill>
              </a:rPr>
              <a:t>後ろに倒れる</a:t>
            </a:r>
            <a:r>
              <a:rPr lang="en-US" altLang="ja-JP" dirty="0" smtClean="0">
                <a:solidFill>
                  <a:srgbClr val="002060"/>
                </a:solidFill>
              </a:rPr>
              <a:t>,</a:t>
            </a:r>
            <a:r>
              <a:rPr lang="ja-JP" altLang="en-US" dirty="0" smtClean="0">
                <a:solidFill>
                  <a:srgbClr val="002060"/>
                </a:solidFill>
              </a:rPr>
              <a:t>を　中間に保護者が状況を短く説明してあげると言語発達が一層効果が良いです！</a:t>
            </a:r>
            <a:endParaRPr lang="en-US" altLang="ko-KR" dirty="0" smtClean="0">
              <a:solidFill>
                <a:srgbClr val="002060"/>
              </a:solidFill>
            </a:endParaRPr>
          </a:p>
          <a:p>
            <a:pPr marL="342900" indent="-342900">
              <a:buFontTx/>
              <a:buChar char="-"/>
            </a:pPr>
            <a:r>
              <a:rPr lang="ja-JP" altLang="en-US" dirty="0" smtClean="0">
                <a:solidFill>
                  <a:srgbClr val="002060"/>
                </a:solidFill>
              </a:rPr>
              <a:t>児童の集中力が短かったり、文章を説明時、理解が難しい場合、上記の語彙を活動し簡単に説明してもいいです</a:t>
            </a:r>
            <a:r>
              <a:rPr lang="en-US" altLang="ko-KR" dirty="0" smtClean="0">
                <a:solidFill>
                  <a:srgbClr val="002060"/>
                </a:solidFill>
              </a:rPr>
              <a:t>   </a:t>
            </a:r>
          </a:p>
          <a:p>
            <a:pPr marL="342900" indent="-342900"/>
            <a:endParaRPr lang="en-US" altLang="ko-KR" dirty="0" smtClean="0">
              <a:solidFill>
                <a:srgbClr val="002060"/>
              </a:solidFill>
            </a:endParaRPr>
          </a:p>
        </p:txBody>
      </p:sp>
      <p:sp>
        <p:nvSpPr>
          <p:cNvPr id="18434"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18433" name="_x259539136" descr="EMB0000168806fe"/>
          <p:cNvPicPr>
            <a:picLocks noChangeAspect="1" noChangeArrowheads="1"/>
          </p:cNvPicPr>
          <p:nvPr/>
        </p:nvPicPr>
        <p:blipFill>
          <a:blip r:embed="rId2" cstate="print"/>
          <a:srcRect l="11053" t="25060" r="8751" b="33217"/>
          <a:stretch>
            <a:fillRect/>
          </a:stretch>
        </p:blipFill>
        <p:spPr bwMode="auto">
          <a:xfrm>
            <a:off x="3726036" y="3879776"/>
            <a:ext cx="3932064" cy="2046008"/>
          </a:xfrm>
          <a:prstGeom prst="rect">
            <a:avLst/>
          </a:prstGeom>
          <a:noFill/>
        </p:spPr>
      </p:pic>
      <p:pic>
        <p:nvPicPr>
          <p:cNvPr id="6" name="_x259634912" descr="EMB0000168806f6"/>
          <p:cNvPicPr>
            <a:picLocks noChangeAspect="1" noChangeArrowheads="1"/>
          </p:cNvPicPr>
          <p:nvPr/>
        </p:nvPicPr>
        <p:blipFill>
          <a:blip r:embed="rId3" cstate="print"/>
          <a:srcRect l="12135" t="36607" r="37065" b="36081"/>
          <a:stretch>
            <a:fillRect/>
          </a:stretch>
        </p:blipFill>
        <p:spPr bwMode="auto">
          <a:xfrm>
            <a:off x="0" y="-1"/>
            <a:ext cx="2383138" cy="741405"/>
          </a:xfrm>
          <a:prstGeom prst="rect">
            <a:avLst/>
          </a:prstGeom>
          <a:gradFill>
            <a:gsLst>
              <a:gs pos="0">
                <a:srgbClr val="92D050"/>
              </a:gs>
              <a:gs pos="50000">
                <a:schemeClr val="accent1">
                  <a:tint val="44500"/>
                  <a:satMod val="160000"/>
                </a:schemeClr>
              </a:gs>
              <a:gs pos="100000">
                <a:schemeClr val="accent1">
                  <a:tint val="23500"/>
                  <a:satMod val="160000"/>
                </a:schemeClr>
              </a:gs>
            </a:gsLst>
            <a:lin ang="5400000" scaled="0"/>
          </a:gradFill>
        </p:spPr>
      </p:pic>
      <p:pic>
        <p:nvPicPr>
          <p:cNvPr id="7" name="_x259634912" descr="EMB0000168806f6"/>
          <p:cNvPicPr>
            <a:picLocks noChangeAspect="1" noChangeArrowheads="1"/>
          </p:cNvPicPr>
          <p:nvPr/>
        </p:nvPicPr>
        <p:blipFill>
          <a:blip r:embed="rId3" cstate="print"/>
          <a:srcRect l="12135" t="36607" r="37065" b="36081"/>
          <a:stretch>
            <a:fillRect/>
          </a:stretch>
        </p:blipFill>
        <p:spPr bwMode="auto">
          <a:xfrm>
            <a:off x="9808862" y="0"/>
            <a:ext cx="2383138" cy="741405"/>
          </a:xfrm>
          <a:prstGeom prst="rect">
            <a:avLst/>
          </a:prstGeom>
          <a:gradFill>
            <a:gsLst>
              <a:gs pos="0">
                <a:srgbClr val="92D050"/>
              </a:gs>
              <a:gs pos="50000">
                <a:schemeClr val="accent1">
                  <a:tint val="44500"/>
                  <a:satMod val="160000"/>
                </a:schemeClr>
              </a:gs>
              <a:gs pos="100000">
                <a:schemeClr val="accent1">
                  <a:tint val="23500"/>
                  <a:satMod val="160000"/>
                </a:schemeClr>
              </a:gs>
            </a:gsLst>
            <a:lin ang="5400000" scaled="0"/>
          </a:gradFill>
        </p:spPr>
      </p:pic>
      <p:pic>
        <p:nvPicPr>
          <p:cNvPr id="8" name="_x153625744" descr="EMB000031b4274c"/>
          <p:cNvPicPr>
            <a:picLocks noChangeAspect="1" noChangeArrowheads="1"/>
          </p:cNvPicPr>
          <p:nvPr/>
        </p:nvPicPr>
        <p:blipFill>
          <a:blip r:embed="rId4" cstate="print"/>
          <a:srcRect l="1123" t="77756" r="1572" b="2194"/>
          <a:stretch>
            <a:fillRect/>
          </a:stretch>
        </p:blipFill>
        <p:spPr bwMode="auto">
          <a:xfrm>
            <a:off x="0" y="6087214"/>
            <a:ext cx="5612156" cy="770786"/>
          </a:xfrm>
          <a:prstGeom prst="rect">
            <a:avLst/>
          </a:prstGeom>
          <a:noFill/>
        </p:spPr>
      </p:pic>
      <p:pic>
        <p:nvPicPr>
          <p:cNvPr id="10" name="_x153625744" descr="EMB000031b4274c"/>
          <p:cNvPicPr>
            <a:picLocks noChangeAspect="1" noChangeArrowheads="1"/>
          </p:cNvPicPr>
          <p:nvPr/>
        </p:nvPicPr>
        <p:blipFill>
          <a:blip r:embed="rId4" cstate="print"/>
          <a:srcRect l="1123" t="77756" r="1572" b="2194"/>
          <a:stretch>
            <a:fillRect/>
          </a:stretch>
        </p:blipFill>
        <p:spPr bwMode="auto">
          <a:xfrm>
            <a:off x="6579844" y="6087214"/>
            <a:ext cx="5612156" cy="770786"/>
          </a:xfrm>
          <a:prstGeom prst="rect">
            <a:avLst/>
          </a:prstGeom>
          <a:noFill/>
        </p:spPr>
      </p:pic>
    </p:spTree>
    <p:extLst>
      <p:ext uri="{BB962C8B-B14F-4D97-AF65-F5344CB8AC3E}">
        <p14:creationId xmlns:p14="http://schemas.microsoft.com/office/powerpoint/2010/main" xmlns="" val="413544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직사각형 6"/>
          <p:cNvSpPr/>
          <p:nvPr/>
        </p:nvSpPr>
        <p:spPr>
          <a:xfrm>
            <a:off x="0" y="749642"/>
            <a:ext cx="3772930" cy="6108357"/>
          </a:xfrm>
          <a:prstGeom prst="rect">
            <a:avLst/>
          </a:prstGeom>
          <a:solidFill>
            <a:schemeClr val="accent2">
              <a:lumMod val="40000"/>
              <a:lumOff val="6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r>
              <a:rPr lang="en-US" altLang="ko-KR" dirty="0" smtClean="0">
                <a:solidFill>
                  <a:schemeClr val="tx1"/>
                </a:solidFill>
              </a:rPr>
              <a:t>                   </a:t>
            </a:r>
          </a:p>
          <a:p>
            <a:pPr marL="342900" indent="-342900"/>
            <a:r>
              <a:rPr lang="en-US" altLang="ko-KR" dirty="0" smtClean="0">
                <a:solidFill>
                  <a:schemeClr val="tx1"/>
                </a:solidFill>
              </a:rPr>
              <a:t>.</a:t>
            </a: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a:p>
            <a:pPr marL="342900" indent="-342900"/>
            <a:endParaRPr lang="en-US" altLang="ko-KR" dirty="0" smtClean="0">
              <a:solidFill>
                <a:schemeClr val="tx1"/>
              </a:solidFill>
            </a:endParaRPr>
          </a:p>
        </p:txBody>
      </p:sp>
      <p:sp>
        <p:nvSpPr>
          <p:cNvPr id="8" name="직사각형 7"/>
          <p:cNvSpPr/>
          <p:nvPr/>
        </p:nvSpPr>
        <p:spPr>
          <a:xfrm>
            <a:off x="8291840" y="749643"/>
            <a:ext cx="3900160" cy="6108357"/>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dirty="0" smtClean="0">
              <a:solidFill>
                <a:schemeClr val="tx1"/>
              </a:solidFill>
            </a:endParaRPr>
          </a:p>
        </p:txBody>
      </p:sp>
      <p:sp>
        <p:nvSpPr>
          <p:cNvPr id="5" name="직사각형 4"/>
          <p:cNvSpPr/>
          <p:nvPr/>
        </p:nvSpPr>
        <p:spPr>
          <a:xfrm flipH="1">
            <a:off x="812546" y="791257"/>
            <a:ext cx="2016224" cy="400110"/>
          </a:xfrm>
          <a:prstGeom prst="rect">
            <a:avLst/>
          </a:prstGeom>
          <a:solidFill>
            <a:schemeClr val="accent2">
              <a:lumMod val="60000"/>
              <a:lumOff val="40000"/>
              <a:alpha val="49000"/>
            </a:schemeClr>
          </a:solidFill>
          <a:ln>
            <a:no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ko-KR" altLang="en-US"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準備段階</a:t>
            </a:r>
            <a:endParaRPr lang="en-US" altLang="ko-KR" sz="2000" b="1" spc="50" dirty="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12" name="직사각형 11"/>
          <p:cNvSpPr/>
          <p:nvPr/>
        </p:nvSpPr>
        <p:spPr>
          <a:xfrm flipH="1">
            <a:off x="9035383" y="898349"/>
            <a:ext cx="2592288" cy="369332"/>
          </a:xfrm>
          <a:prstGeom prst="rect">
            <a:avLst/>
          </a:prstGeom>
          <a:solidFill>
            <a:schemeClr val="accent1">
              <a:alpha val="42000"/>
            </a:schemeClr>
          </a:solidFill>
        </p:spPr>
        <p:txBody>
          <a:bodyPr wrap="square" lIns="91440" tIns="45720" rIns="91440" bIns="45720">
            <a:spAutoFit/>
          </a:bodyPr>
          <a:lstStyle/>
          <a:p>
            <a:pPr algn="ctr"/>
            <a:r>
              <a:rPr lang="ja-JP" altLang="en-US" b="1" spc="50" dirty="0" smtClean="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引っ張って床に置く</a:t>
            </a:r>
            <a:endParaRPr lang="en-US" altLang="ko-KR" b="1" spc="50" dirty="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39" name="직사각형 38"/>
          <p:cNvSpPr/>
          <p:nvPr/>
        </p:nvSpPr>
        <p:spPr>
          <a:xfrm>
            <a:off x="1837038" y="-27384"/>
            <a:ext cx="8517924" cy="764704"/>
          </a:xfrm>
          <a:prstGeom prst="rect">
            <a:avLst/>
          </a:prstGeom>
          <a:solidFill>
            <a:srgbClr val="92D05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2. </a:t>
            </a:r>
            <a:r>
              <a:rPr lang="ko-KR" alt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写真説明</a:t>
            </a:r>
            <a:endParaRPr lang="ko-KR" alt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endParaRPr>
          </a:p>
        </p:txBody>
      </p:sp>
      <p:sp>
        <p:nvSpPr>
          <p:cNvPr id="9" name="직사각형 8"/>
          <p:cNvSpPr/>
          <p:nvPr/>
        </p:nvSpPr>
        <p:spPr>
          <a:xfrm>
            <a:off x="4102444" y="749643"/>
            <a:ext cx="3838832" cy="6108358"/>
          </a:xfrm>
          <a:prstGeom prst="rect">
            <a:avLst/>
          </a:prstGeom>
          <a:solidFill>
            <a:srgbClr val="FFC00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endParaRPr lang="en-US" altLang="ko-KR" dirty="0" smtClean="0">
              <a:solidFill>
                <a:schemeClr val="tx1"/>
              </a:solidFill>
            </a:endParaRPr>
          </a:p>
        </p:txBody>
      </p:sp>
      <p:sp>
        <p:nvSpPr>
          <p:cNvPr id="10" name="직사각형 9"/>
          <p:cNvSpPr/>
          <p:nvPr/>
        </p:nvSpPr>
        <p:spPr>
          <a:xfrm flipH="1">
            <a:off x="5066680" y="811395"/>
            <a:ext cx="2016224" cy="400110"/>
          </a:xfrm>
          <a:prstGeom prst="rect">
            <a:avLst/>
          </a:prstGeom>
          <a:solidFill>
            <a:srgbClr val="FFFF00">
              <a:alpha val="29000"/>
            </a:srgbClr>
          </a:solidFill>
          <a:ln>
            <a:no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ko-KR" altLang="en-US" sz="2000" b="1" spc="50" dirty="0" err="1" smtClean="0">
                <a:ln w="13500">
                  <a:solidFill>
                    <a:schemeClr val="accent1">
                      <a:shade val="2500"/>
                      <a:alpha val="6500"/>
                    </a:schemeClr>
                  </a:solidFill>
                  <a:prstDash val="solid"/>
                </a:ln>
                <a:solidFill>
                  <a:schemeClr val="accent6">
                    <a:lumMod val="75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力比</a:t>
            </a:r>
            <a:r>
              <a:rPr lang="ja-JP" altLang="en-US" sz="2000" b="1" spc="50" dirty="0" smtClean="0">
                <a:ln w="13500">
                  <a:solidFill>
                    <a:schemeClr val="accent1">
                      <a:shade val="2500"/>
                      <a:alpha val="6500"/>
                    </a:schemeClr>
                  </a:solidFill>
                  <a:prstDash val="solid"/>
                </a:ln>
                <a:solidFill>
                  <a:schemeClr val="accent6">
                    <a:lumMod val="75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べ</a:t>
            </a:r>
            <a:endParaRPr lang="en-US" altLang="ko-KR" sz="2000" b="1" spc="50" dirty="0">
              <a:ln w="13500">
                <a:solidFill>
                  <a:schemeClr val="accent1">
                    <a:shade val="2500"/>
                    <a:alpha val="6500"/>
                  </a:schemeClr>
                </a:solidFill>
                <a:prstDash val="solid"/>
              </a:ln>
              <a:solidFill>
                <a:schemeClr val="accent6">
                  <a:lumMod val="75000"/>
                </a:schemeClr>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3074"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73" name="_x152970856" descr="EMB00000a902e6b"/>
          <p:cNvPicPr>
            <a:picLocks noChangeAspect="1" noChangeArrowheads="1"/>
          </p:cNvPicPr>
          <p:nvPr/>
        </p:nvPicPr>
        <p:blipFill>
          <a:blip r:embed="rId2" cstate="print"/>
          <a:srcRect l="15793" t="18629" r="16611" b="27736"/>
          <a:stretch>
            <a:fillRect/>
          </a:stretch>
        </p:blipFill>
        <p:spPr bwMode="auto">
          <a:xfrm>
            <a:off x="132365" y="3401329"/>
            <a:ext cx="1745346" cy="1038866"/>
          </a:xfrm>
          <a:prstGeom prst="rect">
            <a:avLst/>
          </a:prstGeom>
          <a:noFill/>
        </p:spPr>
      </p:pic>
      <p:sp>
        <p:nvSpPr>
          <p:cNvPr id="3076"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75" name="_x151829368" descr="EMB00000a902e70"/>
          <p:cNvPicPr>
            <a:picLocks noChangeAspect="1" noChangeArrowheads="1"/>
          </p:cNvPicPr>
          <p:nvPr/>
        </p:nvPicPr>
        <p:blipFill>
          <a:blip r:embed="rId3" cstate="print"/>
          <a:srcRect l="21751" t="25099" r="19861" b="23792"/>
          <a:stretch>
            <a:fillRect/>
          </a:stretch>
        </p:blipFill>
        <p:spPr bwMode="auto">
          <a:xfrm>
            <a:off x="152029" y="4727875"/>
            <a:ext cx="1719534" cy="1129228"/>
          </a:xfrm>
          <a:prstGeom prst="rect">
            <a:avLst/>
          </a:prstGeom>
          <a:noFill/>
        </p:spPr>
      </p:pic>
      <p:sp>
        <p:nvSpPr>
          <p:cNvPr id="3078" name="Rectangle 6"/>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77" name="_x153561576" descr="EMB00000a902e7d"/>
          <p:cNvPicPr>
            <a:picLocks noChangeAspect="1" noChangeArrowheads="1"/>
          </p:cNvPicPr>
          <p:nvPr/>
        </p:nvPicPr>
        <p:blipFill>
          <a:blip r:embed="rId4" cstate="print"/>
          <a:srcRect l="24869" t="21309" r="20674" b="26140"/>
          <a:stretch>
            <a:fillRect/>
          </a:stretch>
        </p:blipFill>
        <p:spPr bwMode="auto">
          <a:xfrm>
            <a:off x="148281" y="1783921"/>
            <a:ext cx="1721708" cy="1041657"/>
          </a:xfrm>
          <a:prstGeom prst="rect">
            <a:avLst/>
          </a:prstGeom>
          <a:noFill/>
        </p:spPr>
      </p:pic>
      <p:sp>
        <p:nvSpPr>
          <p:cNvPr id="3080" name="Rectangle 8"/>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79" name="_x54905528" descr="EMB00000a902e82"/>
          <p:cNvPicPr>
            <a:picLocks noChangeAspect="1" noChangeArrowheads="1"/>
          </p:cNvPicPr>
          <p:nvPr/>
        </p:nvPicPr>
        <p:blipFill>
          <a:blip r:embed="rId5" cstate="print"/>
          <a:srcRect l="25110" t="24855" r="15141" b="20131"/>
          <a:stretch>
            <a:fillRect/>
          </a:stretch>
        </p:blipFill>
        <p:spPr bwMode="auto">
          <a:xfrm>
            <a:off x="4245130" y="1482812"/>
            <a:ext cx="1766792" cy="1219498"/>
          </a:xfrm>
          <a:prstGeom prst="rect">
            <a:avLst/>
          </a:prstGeom>
          <a:noFill/>
        </p:spPr>
      </p:pic>
      <p:sp>
        <p:nvSpPr>
          <p:cNvPr id="3082" name="Rectangle 10"/>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81" name="_x55637656" descr="EMB00000a902e89"/>
          <p:cNvPicPr>
            <a:picLocks noChangeAspect="1" noChangeArrowheads="1"/>
          </p:cNvPicPr>
          <p:nvPr/>
        </p:nvPicPr>
        <p:blipFill>
          <a:blip r:embed="rId6" cstate="print"/>
          <a:srcRect l="14473" t="24953" r="21159" b="21802"/>
          <a:stretch>
            <a:fillRect/>
          </a:stretch>
        </p:blipFill>
        <p:spPr bwMode="auto">
          <a:xfrm>
            <a:off x="4242848" y="2873289"/>
            <a:ext cx="1768268" cy="1097350"/>
          </a:xfrm>
          <a:prstGeom prst="rect">
            <a:avLst/>
          </a:prstGeom>
          <a:noFill/>
        </p:spPr>
      </p:pic>
      <p:sp>
        <p:nvSpPr>
          <p:cNvPr id="3084" name="Rectangle 1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83" name="_x153816856" descr="EMB00000a902e8e"/>
          <p:cNvPicPr>
            <a:picLocks noChangeAspect="1" noChangeArrowheads="1"/>
          </p:cNvPicPr>
          <p:nvPr/>
        </p:nvPicPr>
        <p:blipFill>
          <a:blip r:embed="rId7" cstate="print"/>
          <a:srcRect l="24802" t="24855" r="5896" b="19392"/>
          <a:stretch>
            <a:fillRect/>
          </a:stretch>
        </p:blipFill>
        <p:spPr bwMode="auto">
          <a:xfrm>
            <a:off x="4241352" y="4199539"/>
            <a:ext cx="1765896" cy="1064440"/>
          </a:xfrm>
          <a:prstGeom prst="rect">
            <a:avLst/>
          </a:prstGeom>
          <a:noFill/>
        </p:spPr>
      </p:pic>
      <p:sp>
        <p:nvSpPr>
          <p:cNvPr id="3086" name="Rectangle 1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85" name="_x153830792" descr="EMB00000a902e97"/>
          <p:cNvPicPr>
            <a:picLocks noChangeAspect="1" noChangeArrowheads="1"/>
          </p:cNvPicPr>
          <p:nvPr/>
        </p:nvPicPr>
        <p:blipFill>
          <a:blip r:embed="rId8" cstate="print"/>
          <a:srcRect l="18904" t="29207" r="7423" b="15511"/>
          <a:stretch>
            <a:fillRect/>
          </a:stretch>
        </p:blipFill>
        <p:spPr bwMode="auto">
          <a:xfrm>
            <a:off x="8540794" y="4757779"/>
            <a:ext cx="1624698" cy="974725"/>
          </a:xfrm>
          <a:prstGeom prst="rect">
            <a:avLst/>
          </a:prstGeom>
          <a:noFill/>
        </p:spPr>
      </p:pic>
      <p:sp>
        <p:nvSpPr>
          <p:cNvPr id="3088" name="Rectangle 16"/>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87" name="_x54904968" descr="EMB00000a902e9c"/>
          <p:cNvPicPr>
            <a:picLocks noChangeAspect="1" noChangeArrowheads="1"/>
          </p:cNvPicPr>
          <p:nvPr/>
        </p:nvPicPr>
        <p:blipFill>
          <a:blip r:embed="rId9" cstate="print"/>
          <a:srcRect l="28302" t="34219" r="16820" b="12376"/>
          <a:stretch>
            <a:fillRect/>
          </a:stretch>
        </p:blipFill>
        <p:spPr bwMode="auto">
          <a:xfrm>
            <a:off x="8526162" y="1733937"/>
            <a:ext cx="1622855" cy="1001026"/>
          </a:xfrm>
          <a:prstGeom prst="rect">
            <a:avLst/>
          </a:prstGeom>
          <a:noFill/>
        </p:spPr>
      </p:pic>
      <p:sp>
        <p:nvSpPr>
          <p:cNvPr id="3090" name="Rectangle 18"/>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89" name="_x154022056" descr="EMB00000a902ea5"/>
          <p:cNvPicPr>
            <a:picLocks noChangeAspect="1" noChangeArrowheads="1"/>
          </p:cNvPicPr>
          <p:nvPr/>
        </p:nvPicPr>
        <p:blipFill>
          <a:blip r:embed="rId10" cstate="print"/>
          <a:srcRect l="28914" t="37665" r="5779" b="11125"/>
          <a:stretch>
            <a:fillRect/>
          </a:stretch>
        </p:blipFill>
        <p:spPr bwMode="auto">
          <a:xfrm>
            <a:off x="8520783" y="3249483"/>
            <a:ext cx="1632370" cy="960052"/>
          </a:xfrm>
          <a:prstGeom prst="rect">
            <a:avLst/>
          </a:prstGeom>
          <a:noFill/>
        </p:spPr>
      </p:pic>
      <p:sp>
        <p:nvSpPr>
          <p:cNvPr id="3093" name="Rectangle 21"/>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3092" name="_x245751016" descr="EMB00000a902eae"/>
          <p:cNvPicPr>
            <a:picLocks noChangeAspect="1" noChangeArrowheads="1"/>
          </p:cNvPicPr>
          <p:nvPr/>
        </p:nvPicPr>
        <p:blipFill>
          <a:blip r:embed="rId11" cstate="print"/>
          <a:srcRect l="17285" t="16522" r="20343" b="30701"/>
          <a:stretch>
            <a:fillRect/>
          </a:stretch>
        </p:blipFill>
        <p:spPr bwMode="auto">
          <a:xfrm>
            <a:off x="4282954" y="5476788"/>
            <a:ext cx="1747142" cy="1109345"/>
          </a:xfrm>
          <a:prstGeom prst="rect">
            <a:avLst/>
          </a:prstGeom>
          <a:noFill/>
        </p:spPr>
      </p:pic>
      <p:sp>
        <p:nvSpPr>
          <p:cNvPr id="31" name="제목 1"/>
          <p:cNvSpPr txBox="1">
            <a:spLocks/>
          </p:cNvSpPr>
          <p:nvPr/>
        </p:nvSpPr>
        <p:spPr>
          <a:xfrm>
            <a:off x="6143368" y="1498600"/>
            <a:ext cx="1707292" cy="1181100"/>
          </a:xfrm>
          <a:prstGeom prst="rect">
            <a:avLst/>
          </a:prstGeom>
          <a:ln>
            <a:solidFill>
              <a:schemeClr val="tx1">
                <a:alpha val="80000"/>
              </a:schemeClr>
            </a:solidFill>
          </a:ln>
        </p:spPr>
        <p:txBody>
          <a:bodyPr vert="horz" lIns="91440" tIns="45720" rIns="91440" bIns="45720" rtlCol="0" anchor="b">
            <a:normAutofit/>
          </a:bodyPr>
          <a:lstStyle/>
          <a:p>
            <a:pPr lvl="0" algn="just">
              <a:lnSpc>
                <a:spcPct val="90000"/>
              </a:lnSpc>
              <a:spcBef>
                <a:spcPct val="0"/>
              </a:spcBef>
              <a:defRPr/>
            </a:pPr>
            <a:r>
              <a:rPr lang="ja-JP" altLang="en-US" sz="1200" dirty="0" smtClean="0">
                <a:latin typeface="+mj-lt"/>
                <a:ea typeface="+mj-ea"/>
                <a:cs typeface="+mj-cs"/>
              </a:rPr>
              <a:t>口でハンカチの角をくわえて、前</a:t>
            </a:r>
            <a:r>
              <a:rPr lang="en-US" altLang="ja-JP" sz="1200" dirty="0" smtClean="0">
                <a:latin typeface="+mj-lt"/>
                <a:ea typeface="+mj-ea"/>
                <a:cs typeface="+mj-cs"/>
              </a:rPr>
              <a:t>,</a:t>
            </a:r>
            <a:r>
              <a:rPr lang="ja-JP" altLang="en-US" sz="1200" dirty="0" smtClean="0">
                <a:latin typeface="+mj-lt"/>
                <a:ea typeface="+mj-ea"/>
                <a:cs typeface="+mj-cs"/>
              </a:rPr>
              <a:t>後ろと行ったり来たりします</a:t>
            </a:r>
            <a:r>
              <a:rPr lang="en-US" altLang="ja-JP" sz="1200" dirty="0" smtClean="0">
                <a:latin typeface="+mj-lt"/>
                <a:ea typeface="+mj-ea"/>
                <a:cs typeface="+mj-cs"/>
              </a:rPr>
              <a:t>(</a:t>
            </a:r>
            <a:r>
              <a:rPr lang="ja-JP" altLang="en-US" sz="1200" dirty="0" smtClean="0">
                <a:latin typeface="+mj-lt"/>
                <a:ea typeface="+mj-ea"/>
                <a:cs typeface="+mj-cs"/>
              </a:rPr>
              <a:t>この時、保護者が前</a:t>
            </a:r>
            <a:r>
              <a:rPr lang="en-US" altLang="ja-JP" sz="1200" dirty="0" smtClean="0">
                <a:latin typeface="+mj-lt"/>
                <a:ea typeface="+mj-ea"/>
                <a:cs typeface="+mj-cs"/>
              </a:rPr>
              <a:t>,</a:t>
            </a:r>
            <a:r>
              <a:rPr lang="ja-JP" altLang="en-US" sz="1200" dirty="0" smtClean="0">
                <a:latin typeface="+mj-lt"/>
                <a:ea typeface="+mj-ea"/>
                <a:cs typeface="+mj-cs"/>
              </a:rPr>
              <a:t>後ろの語彙を繰り返しながら話します</a:t>
            </a:r>
            <a:r>
              <a:rPr lang="en-US" altLang="ja-JP" sz="1200" dirty="0" smtClean="0">
                <a:latin typeface="+mj-lt"/>
                <a:ea typeface="+mj-ea"/>
                <a:cs typeface="+mj-cs"/>
              </a:rPr>
              <a:t>)</a:t>
            </a:r>
            <a:endParaRPr kumimoji="0" lang="ko-KR" altLang="en-US" sz="1200" b="0" i="0" u="none" strike="noStrike" kern="1200" cap="none" spc="0" normalizeH="0" baseline="0" noProof="0" dirty="0">
              <a:ln>
                <a:noFill/>
              </a:ln>
              <a:solidFill>
                <a:schemeClr val="tx1"/>
              </a:solidFill>
              <a:effectLst/>
              <a:uLnTx/>
              <a:uFillTx/>
              <a:latin typeface="+mj-lt"/>
              <a:ea typeface="+mj-ea"/>
              <a:cs typeface="+mj-cs"/>
            </a:endParaRPr>
          </a:p>
        </p:txBody>
      </p:sp>
      <p:sp>
        <p:nvSpPr>
          <p:cNvPr id="32" name="제목 1"/>
          <p:cNvSpPr txBox="1">
            <a:spLocks/>
          </p:cNvSpPr>
          <p:nvPr/>
        </p:nvSpPr>
        <p:spPr>
          <a:xfrm>
            <a:off x="6172201" y="2817814"/>
            <a:ext cx="1707292" cy="1195386"/>
          </a:xfrm>
          <a:prstGeom prst="rect">
            <a:avLst/>
          </a:prstGeom>
          <a:ln>
            <a:solidFill>
              <a:schemeClr val="tx1">
                <a:alpha val="80000"/>
              </a:schemeClr>
            </a:solidFill>
          </a:ln>
        </p:spPr>
        <p:txBody>
          <a:bodyPr vert="horz" lIns="91440" tIns="45720" rIns="91440" bIns="45720" rtlCol="0" anchor="b">
            <a:normAutofit lnSpcReduction="10000"/>
          </a:bodyPr>
          <a:lstStyle/>
          <a:p>
            <a:pPr lvl="0" algn="just">
              <a:lnSpc>
                <a:spcPct val="90000"/>
              </a:lnSpc>
              <a:spcBef>
                <a:spcPct val="0"/>
              </a:spcBef>
              <a:defRPr/>
            </a:pPr>
            <a:r>
              <a:rPr lang="ja-JP" altLang="en-US" sz="1200" dirty="0" smtClean="0">
                <a:latin typeface="+mj-lt"/>
                <a:ea typeface="+mj-ea"/>
                <a:cs typeface="+mj-cs"/>
              </a:rPr>
              <a:t>“○○が後ろに行ったね”</a:t>
            </a:r>
          </a:p>
          <a:p>
            <a:pPr lvl="0" algn="just">
              <a:lnSpc>
                <a:spcPct val="90000"/>
              </a:lnSpc>
              <a:spcBef>
                <a:spcPct val="0"/>
              </a:spcBef>
              <a:defRPr/>
            </a:pPr>
            <a:r>
              <a:rPr lang="ja-JP" altLang="en-US" sz="1200" dirty="0" smtClean="0">
                <a:latin typeface="+mj-lt"/>
                <a:ea typeface="+mj-ea"/>
                <a:cs typeface="+mj-cs"/>
              </a:rPr>
              <a:t>“ママが前に行くね”</a:t>
            </a:r>
          </a:p>
          <a:p>
            <a:pPr lvl="0" algn="just">
              <a:lnSpc>
                <a:spcPct val="90000"/>
              </a:lnSpc>
              <a:spcBef>
                <a:spcPct val="0"/>
              </a:spcBef>
              <a:defRPr/>
            </a:pPr>
            <a:r>
              <a:rPr lang="ja-JP" altLang="en-US" sz="1200" dirty="0" smtClean="0">
                <a:latin typeface="+mj-lt"/>
                <a:ea typeface="+mj-ea"/>
                <a:cs typeface="+mj-cs"/>
              </a:rPr>
              <a:t>“だんだんと後ろに行くよ”</a:t>
            </a:r>
          </a:p>
          <a:p>
            <a:pPr lvl="0" algn="just">
              <a:lnSpc>
                <a:spcPct val="90000"/>
              </a:lnSpc>
              <a:spcBef>
                <a:spcPct val="0"/>
              </a:spcBef>
              <a:defRPr/>
            </a:pPr>
            <a:r>
              <a:rPr lang="ja-JP" altLang="en-US" sz="1200" dirty="0" smtClean="0">
                <a:latin typeface="+mj-lt"/>
                <a:ea typeface="+mj-ea"/>
                <a:cs typeface="+mj-cs"/>
              </a:rPr>
              <a:t>“後ろに倒れそう”</a:t>
            </a:r>
          </a:p>
          <a:p>
            <a:pPr lvl="0" algn="just">
              <a:lnSpc>
                <a:spcPct val="90000"/>
              </a:lnSpc>
              <a:spcBef>
                <a:spcPct val="0"/>
              </a:spcBef>
              <a:defRPr/>
            </a:pPr>
            <a:r>
              <a:rPr lang="ja-JP" altLang="en-US" sz="1200" dirty="0" smtClean="0">
                <a:solidFill>
                  <a:srgbClr val="FF0000"/>
                </a:solidFill>
                <a:latin typeface="+mj-lt"/>
                <a:ea typeface="+mj-ea"/>
                <a:cs typeface="+mj-cs"/>
              </a:rPr>
              <a:t>＊力調節　注意</a:t>
            </a:r>
          </a:p>
        </p:txBody>
      </p:sp>
      <p:sp>
        <p:nvSpPr>
          <p:cNvPr id="33" name="제목 1"/>
          <p:cNvSpPr txBox="1">
            <a:spLocks/>
          </p:cNvSpPr>
          <p:nvPr/>
        </p:nvSpPr>
        <p:spPr>
          <a:xfrm>
            <a:off x="6182498" y="4368800"/>
            <a:ext cx="1707292" cy="829750"/>
          </a:xfrm>
          <a:prstGeom prst="rect">
            <a:avLst/>
          </a:prstGeom>
          <a:ln>
            <a:solidFill>
              <a:schemeClr val="tx1">
                <a:alpha val="80000"/>
              </a:schemeClr>
            </a:solidFill>
          </a:ln>
        </p:spPr>
        <p:txBody>
          <a:bodyPr vert="horz" lIns="91440" tIns="45720" rIns="91440" bIns="45720" rtlCol="0" anchor="b">
            <a:normAutofit/>
          </a:bodyPr>
          <a:lstStyle/>
          <a:p>
            <a:pPr lvl="0" algn="just">
              <a:lnSpc>
                <a:spcPct val="90000"/>
              </a:lnSpc>
              <a:spcBef>
                <a:spcPct val="0"/>
              </a:spcBef>
              <a:defRPr/>
            </a:pPr>
            <a:r>
              <a:rPr lang="ja-JP" altLang="en-US" sz="1200" dirty="0" smtClean="0">
                <a:latin typeface="+mj-lt"/>
                <a:ea typeface="+mj-ea"/>
                <a:cs typeface="+mj-cs"/>
              </a:rPr>
              <a:t>“○○の顔が近づく”</a:t>
            </a:r>
          </a:p>
          <a:p>
            <a:pPr lvl="0" algn="just">
              <a:lnSpc>
                <a:spcPct val="90000"/>
              </a:lnSpc>
              <a:spcBef>
                <a:spcPct val="0"/>
              </a:spcBef>
              <a:defRPr/>
            </a:pPr>
            <a:r>
              <a:rPr lang="ja-JP" altLang="en-US" sz="1200" dirty="0" smtClean="0">
                <a:latin typeface="+mj-lt"/>
                <a:ea typeface="+mj-ea"/>
                <a:cs typeface="+mj-cs"/>
              </a:rPr>
              <a:t>“ママの顔がだんだんと遠ざかる”</a:t>
            </a:r>
          </a:p>
          <a:p>
            <a:pPr marL="0" marR="0" lvl="0" indent="0" algn="just" defTabSz="914400" rtl="0" eaLnBrk="1" fontAlgn="auto" latinLnBrk="1" hangingPunct="1">
              <a:lnSpc>
                <a:spcPct val="90000"/>
              </a:lnSpc>
              <a:spcBef>
                <a:spcPct val="0"/>
              </a:spcBef>
              <a:spcAft>
                <a:spcPts val="0"/>
              </a:spcAft>
              <a:buClrTx/>
              <a:buSzTx/>
              <a:buFontTx/>
              <a:buNone/>
              <a:tabLst/>
              <a:defRPr/>
            </a:pPr>
            <a:endParaRPr kumimoji="0" lang="ko-KR" altLang="en-US" sz="1200" b="0" i="0" u="none" strike="noStrike" kern="1200" cap="none" spc="0" normalizeH="0" baseline="0" noProof="0" dirty="0">
              <a:ln>
                <a:noFill/>
              </a:ln>
              <a:solidFill>
                <a:schemeClr val="tx1"/>
              </a:solidFill>
              <a:effectLst/>
              <a:uLnTx/>
              <a:uFillTx/>
              <a:latin typeface="+mj-lt"/>
              <a:ea typeface="+mj-ea"/>
              <a:cs typeface="+mj-cs"/>
            </a:endParaRPr>
          </a:p>
        </p:txBody>
      </p:sp>
      <p:sp>
        <p:nvSpPr>
          <p:cNvPr id="34" name="제목 1"/>
          <p:cNvSpPr txBox="1">
            <a:spLocks/>
          </p:cNvSpPr>
          <p:nvPr/>
        </p:nvSpPr>
        <p:spPr>
          <a:xfrm>
            <a:off x="6139249" y="5715000"/>
            <a:ext cx="1707292" cy="764060"/>
          </a:xfrm>
          <a:prstGeom prst="rect">
            <a:avLst/>
          </a:prstGeom>
          <a:ln>
            <a:solidFill>
              <a:schemeClr val="tx1">
                <a:alpha val="80000"/>
              </a:schemeClr>
            </a:solidFill>
          </a:ln>
        </p:spPr>
        <p:txBody>
          <a:bodyPr vert="horz" lIns="91440" tIns="45720" rIns="91440" bIns="45720" rtlCol="0" anchor="b">
            <a:normAutofit/>
          </a:bodyPr>
          <a:lstStyle/>
          <a:p>
            <a:pPr lvl="0" algn="just">
              <a:lnSpc>
                <a:spcPct val="90000"/>
              </a:lnSpc>
              <a:spcBef>
                <a:spcPct val="0"/>
              </a:spcBef>
              <a:defRPr/>
            </a:pPr>
            <a:r>
              <a:rPr lang="ja-JP" altLang="en-US" sz="1200" dirty="0" smtClean="0">
                <a:latin typeface="+mj-lt"/>
                <a:ea typeface="+mj-ea"/>
                <a:cs typeface="+mj-cs"/>
              </a:rPr>
              <a:t>力強く歯でくわえる児童の場合は、手で引っ張る方法もあります</a:t>
            </a:r>
          </a:p>
        </p:txBody>
      </p:sp>
      <p:sp>
        <p:nvSpPr>
          <p:cNvPr id="35" name="제목 1"/>
          <p:cNvSpPr txBox="1">
            <a:spLocks/>
          </p:cNvSpPr>
          <p:nvPr/>
        </p:nvSpPr>
        <p:spPr>
          <a:xfrm>
            <a:off x="1863811" y="1763369"/>
            <a:ext cx="1707292" cy="1091042"/>
          </a:xfrm>
          <a:prstGeom prst="rect">
            <a:avLst/>
          </a:prstGeom>
        </p:spPr>
        <p:txBody>
          <a:bodyPr vert="horz" lIns="91440" tIns="45720" rIns="91440" bIns="45720" rtlCol="0" anchor="b">
            <a:noAutofit/>
          </a:bodyPr>
          <a:lstStyle/>
          <a:p>
            <a:pPr marL="342900" indent="-342900" algn="just"/>
            <a:endParaRPr kumimoji="0" lang="ko-KR" altLang="en-US" sz="1200" b="0" i="0" u="none" strike="noStrike" kern="1200" cap="none" spc="0" normalizeH="0" baseline="0" noProof="0" dirty="0">
              <a:ln>
                <a:noFill/>
              </a:ln>
              <a:solidFill>
                <a:schemeClr val="tx1"/>
              </a:solidFill>
              <a:effectLst/>
              <a:uLnTx/>
              <a:uFillTx/>
              <a:latin typeface="+mj-lt"/>
              <a:ea typeface="+mj-ea"/>
              <a:cs typeface="+mj-cs"/>
            </a:endParaRPr>
          </a:p>
        </p:txBody>
      </p:sp>
      <p:sp>
        <p:nvSpPr>
          <p:cNvPr id="36" name="제목 1"/>
          <p:cNvSpPr txBox="1">
            <a:spLocks/>
          </p:cNvSpPr>
          <p:nvPr/>
        </p:nvSpPr>
        <p:spPr>
          <a:xfrm>
            <a:off x="1884405" y="1701587"/>
            <a:ext cx="1707292" cy="1222846"/>
          </a:xfrm>
          <a:prstGeom prst="rect">
            <a:avLst/>
          </a:prstGeom>
          <a:ln>
            <a:solidFill>
              <a:schemeClr val="tx1">
                <a:alpha val="80000"/>
              </a:schemeClr>
            </a:solidFill>
          </a:ln>
        </p:spPr>
        <p:txBody>
          <a:bodyPr vert="horz" lIns="91440" tIns="45720" rIns="91440" bIns="45720" rtlCol="0" anchor="b">
            <a:normAutofit/>
          </a:bodyPr>
          <a:lstStyle/>
          <a:p>
            <a:pPr lvl="0" algn="just">
              <a:lnSpc>
                <a:spcPct val="90000"/>
              </a:lnSpc>
              <a:spcBef>
                <a:spcPct val="0"/>
              </a:spcBef>
              <a:defRPr/>
            </a:pPr>
            <a:r>
              <a:rPr lang="ja-JP" altLang="en-US" sz="1200" dirty="0" smtClean="0">
                <a:latin typeface="+mj-lt"/>
                <a:ea typeface="+mj-ea"/>
                <a:cs typeface="+mj-cs"/>
              </a:rPr>
              <a:t>ハンカチ綱引き遊びを簡単に説明します</a:t>
            </a:r>
          </a:p>
          <a:p>
            <a:pPr lvl="0" algn="just">
              <a:lnSpc>
                <a:spcPct val="90000"/>
              </a:lnSpc>
              <a:spcBef>
                <a:spcPct val="0"/>
              </a:spcBef>
              <a:defRPr/>
            </a:pPr>
            <a:r>
              <a:rPr lang="en-US" altLang="ja-JP" sz="1200" dirty="0" smtClean="0">
                <a:latin typeface="+mj-lt"/>
                <a:ea typeface="+mj-ea"/>
                <a:cs typeface="+mj-cs"/>
              </a:rPr>
              <a:t>(</a:t>
            </a:r>
            <a:r>
              <a:rPr lang="ja-JP" altLang="en-US" sz="1200" dirty="0" smtClean="0">
                <a:latin typeface="+mj-lt"/>
                <a:ea typeface="+mj-ea"/>
                <a:cs typeface="+mj-cs"/>
              </a:rPr>
              <a:t>歯でくわえる為、気をつけなければならない事を説明します</a:t>
            </a:r>
            <a:endParaRPr kumimoji="0" lang="ko-KR" altLang="en-US" sz="1200" b="0" i="0" u="sng" strike="noStrike" kern="1200" cap="none" spc="0" normalizeH="0" baseline="0" noProof="0" dirty="0">
              <a:ln>
                <a:noFill/>
              </a:ln>
              <a:solidFill>
                <a:srgbClr val="FF0000"/>
              </a:solidFill>
              <a:effectLst/>
              <a:uLnTx/>
              <a:uFillTx/>
              <a:latin typeface="+mj-lt"/>
              <a:ea typeface="+mj-ea"/>
              <a:cs typeface="+mj-cs"/>
            </a:endParaRPr>
          </a:p>
        </p:txBody>
      </p:sp>
      <p:sp>
        <p:nvSpPr>
          <p:cNvPr id="37" name="제목 1"/>
          <p:cNvSpPr txBox="1">
            <a:spLocks/>
          </p:cNvSpPr>
          <p:nvPr/>
        </p:nvSpPr>
        <p:spPr>
          <a:xfrm>
            <a:off x="1925594" y="4041133"/>
            <a:ext cx="1740244" cy="1239322"/>
          </a:xfrm>
          <a:prstGeom prst="rect">
            <a:avLst/>
          </a:prstGeom>
          <a:ln>
            <a:solidFill>
              <a:schemeClr val="tx1">
                <a:alpha val="80000"/>
              </a:schemeClr>
            </a:solidFill>
          </a:ln>
        </p:spPr>
        <p:txBody>
          <a:bodyPr vert="horz" lIns="91440" tIns="45720" rIns="91440" bIns="45720" rtlCol="0" anchor="b">
            <a:normAutofit/>
          </a:bodyPr>
          <a:lstStyle/>
          <a:p>
            <a:pPr lvl="0" algn="just">
              <a:lnSpc>
                <a:spcPct val="90000"/>
              </a:lnSpc>
              <a:spcBef>
                <a:spcPct val="0"/>
              </a:spcBef>
              <a:defRPr/>
            </a:pPr>
            <a:r>
              <a:rPr lang="ja-JP" altLang="en-US" sz="1200" dirty="0" smtClean="0">
                <a:latin typeface="+mj-lt"/>
                <a:ea typeface="+mj-ea"/>
                <a:cs typeface="+mj-cs"/>
              </a:rPr>
              <a:t>興味を引いたり、又は目を合わせて、ハンカチを下ろして面白い表情を作るようにし目を合わせて誘導します</a:t>
            </a:r>
            <a:endParaRPr kumimoji="0" lang="ko-KR" altLang="en-US" sz="1200" b="0" i="0" u="sng" strike="noStrike" kern="1200" cap="none" spc="0" normalizeH="0" baseline="0" noProof="0" dirty="0">
              <a:ln>
                <a:noFill/>
              </a:ln>
              <a:solidFill>
                <a:srgbClr val="FF0000"/>
              </a:solidFill>
              <a:effectLst/>
              <a:uLnTx/>
              <a:uFillTx/>
              <a:latin typeface="+mj-lt"/>
              <a:ea typeface="+mj-ea"/>
              <a:cs typeface="+mj-cs"/>
            </a:endParaRPr>
          </a:p>
        </p:txBody>
      </p:sp>
      <p:sp>
        <p:nvSpPr>
          <p:cNvPr id="38" name="제목 1"/>
          <p:cNvSpPr txBox="1">
            <a:spLocks/>
          </p:cNvSpPr>
          <p:nvPr/>
        </p:nvSpPr>
        <p:spPr>
          <a:xfrm>
            <a:off x="10163433" y="1779373"/>
            <a:ext cx="1905000" cy="864974"/>
          </a:xfrm>
          <a:prstGeom prst="rect">
            <a:avLst/>
          </a:prstGeom>
          <a:ln>
            <a:solidFill>
              <a:schemeClr val="tx1">
                <a:alpha val="77000"/>
              </a:schemeClr>
            </a:solidFill>
          </a:ln>
        </p:spPr>
        <p:txBody>
          <a:bodyPr vert="horz" lIns="91440" tIns="45720" rIns="91440" bIns="45720" rtlCol="0" anchor="b">
            <a:normAutofit/>
          </a:bodyPr>
          <a:lstStyle/>
          <a:p>
            <a:pPr lvl="0" algn="just">
              <a:lnSpc>
                <a:spcPct val="90000"/>
              </a:lnSpc>
              <a:spcBef>
                <a:spcPct val="0"/>
              </a:spcBef>
              <a:defRPr/>
            </a:pPr>
            <a:r>
              <a:rPr lang="ja-JP" altLang="en-US" sz="1200" dirty="0" smtClean="0">
                <a:latin typeface="+mj-lt"/>
                <a:ea typeface="+mj-ea"/>
                <a:cs typeface="+mj-cs"/>
              </a:rPr>
              <a:t>くわえていたハンカチを”そっと”掴み、相手が前に引きます</a:t>
            </a:r>
            <a:endParaRPr kumimoji="0" lang="ko-KR" altLang="en-US" sz="1200" b="0" i="0" u="none" strike="noStrike" kern="1200" cap="none" spc="0" normalizeH="0" baseline="0" noProof="0" dirty="0">
              <a:ln>
                <a:noFill/>
              </a:ln>
              <a:solidFill>
                <a:schemeClr val="tx1"/>
              </a:solidFill>
              <a:effectLst/>
              <a:uLnTx/>
              <a:uFillTx/>
              <a:latin typeface="+mj-lt"/>
              <a:ea typeface="+mj-ea"/>
              <a:cs typeface="+mj-cs"/>
            </a:endParaRPr>
          </a:p>
        </p:txBody>
      </p:sp>
      <p:sp>
        <p:nvSpPr>
          <p:cNvPr id="40" name="제목 1"/>
          <p:cNvSpPr txBox="1">
            <a:spLocks/>
          </p:cNvSpPr>
          <p:nvPr/>
        </p:nvSpPr>
        <p:spPr>
          <a:xfrm>
            <a:off x="10237573" y="3311611"/>
            <a:ext cx="1806146" cy="774358"/>
          </a:xfrm>
          <a:prstGeom prst="rect">
            <a:avLst/>
          </a:prstGeom>
          <a:ln>
            <a:solidFill>
              <a:schemeClr val="tx1">
                <a:alpha val="80000"/>
              </a:schemeClr>
            </a:solidFill>
          </a:ln>
        </p:spPr>
        <p:txBody>
          <a:bodyPr vert="horz" lIns="91440" tIns="45720" rIns="91440" bIns="45720" rtlCol="0" anchor="b">
            <a:normAutofit/>
          </a:bodyPr>
          <a:lstStyle/>
          <a:p>
            <a:pPr lvl="0" algn="just">
              <a:lnSpc>
                <a:spcPct val="90000"/>
              </a:lnSpc>
              <a:spcBef>
                <a:spcPct val="0"/>
              </a:spcBef>
              <a:defRPr/>
            </a:pPr>
            <a:r>
              <a:rPr lang="ja-JP" altLang="en-US" sz="1200" dirty="0" smtClean="0">
                <a:latin typeface="+mj-lt"/>
                <a:ea typeface="+mj-ea"/>
                <a:cs typeface="+mj-cs"/>
              </a:rPr>
              <a:t>くわえていたハンカチを離してしまいます。</a:t>
            </a:r>
          </a:p>
          <a:p>
            <a:pPr lvl="0" algn="just">
              <a:lnSpc>
                <a:spcPct val="90000"/>
              </a:lnSpc>
              <a:spcBef>
                <a:spcPct val="0"/>
              </a:spcBef>
              <a:defRPr/>
            </a:pPr>
            <a:r>
              <a:rPr lang="ja-JP" altLang="en-US" sz="1200" dirty="0" smtClean="0">
                <a:latin typeface="+mj-lt"/>
                <a:ea typeface="+mj-ea"/>
                <a:cs typeface="+mj-cs"/>
              </a:rPr>
              <a:t>相手が倒れるようにします</a:t>
            </a:r>
          </a:p>
        </p:txBody>
      </p:sp>
      <p:sp>
        <p:nvSpPr>
          <p:cNvPr id="41" name="제목 1"/>
          <p:cNvSpPr txBox="1">
            <a:spLocks/>
          </p:cNvSpPr>
          <p:nvPr/>
        </p:nvSpPr>
        <p:spPr>
          <a:xfrm>
            <a:off x="10254049" y="4777946"/>
            <a:ext cx="1806146" cy="869093"/>
          </a:xfrm>
          <a:prstGeom prst="rect">
            <a:avLst/>
          </a:prstGeom>
          <a:ln>
            <a:solidFill>
              <a:schemeClr val="tx1">
                <a:alpha val="80000"/>
              </a:schemeClr>
            </a:solidFill>
          </a:ln>
        </p:spPr>
        <p:txBody>
          <a:bodyPr vert="horz" lIns="91440" tIns="45720" rIns="91440" bIns="45720" rtlCol="0" anchor="b">
            <a:normAutofit/>
          </a:bodyPr>
          <a:lstStyle/>
          <a:p>
            <a:pPr lvl="0" algn="just">
              <a:lnSpc>
                <a:spcPct val="90000"/>
              </a:lnSpc>
              <a:spcBef>
                <a:spcPct val="0"/>
              </a:spcBef>
              <a:defRPr/>
            </a:pPr>
            <a:r>
              <a:rPr lang="ja-JP" altLang="en-US" sz="1200" u="sng" dirty="0" smtClean="0">
                <a:solidFill>
                  <a:srgbClr val="FF0000"/>
                </a:solidFill>
                <a:latin typeface="+mj-lt"/>
                <a:ea typeface="+mj-ea"/>
                <a:cs typeface="+mj-cs"/>
              </a:rPr>
              <a:t>事故防止の為に、保護者は後ろにクッションまたは布団を敷いて置きます</a:t>
            </a:r>
            <a:r>
              <a:rPr lang="en-US" altLang="ko-KR" sz="1200" u="sng" dirty="0" smtClean="0">
                <a:solidFill>
                  <a:srgbClr val="FF0000"/>
                </a:solidFill>
                <a:latin typeface="+mj-lt"/>
                <a:ea typeface="+mj-ea"/>
                <a:cs typeface="+mj-cs"/>
              </a:rPr>
              <a:t>.</a:t>
            </a:r>
            <a:endParaRPr kumimoji="0" lang="ko-KR" altLang="en-US" sz="1200" b="0" i="0" u="sng" strike="noStrike" kern="1200" cap="none" spc="0" normalizeH="0" baseline="0" noProof="0" dirty="0">
              <a:ln>
                <a:noFill/>
              </a:ln>
              <a:solidFill>
                <a:srgbClr val="FF0000"/>
              </a:solidFill>
              <a:effectLst/>
              <a:uLnTx/>
              <a:uFillTx/>
              <a:latin typeface="+mj-lt"/>
              <a:ea typeface="+mj-ea"/>
              <a:cs typeface="+mj-cs"/>
            </a:endParaRPr>
          </a:p>
        </p:txBody>
      </p:sp>
      <p:pic>
        <p:nvPicPr>
          <p:cNvPr id="42" name="Picture 4"/>
          <p:cNvPicPr>
            <a:picLocks noChangeAspect="1" noChangeArrowheads="1"/>
          </p:cNvPicPr>
          <p:nvPr/>
        </p:nvPicPr>
        <p:blipFill>
          <a:blip r:embed="rId12" cstate="print"/>
          <a:srcRect/>
          <a:stretch>
            <a:fillRect/>
          </a:stretch>
        </p:blipFill>
        <p:spPr bwMode="auto">
          <a:xfrm>
            <a:off x="0" y="-1"/>
            <a:ext cx="2286000" cy="766119"/>
          </a:xfrm>
          <a:prstGeom prst="rect">
            <a:avLst/>
          </a:prstGeom>
          <a:noFill/>
          <a:ln w="9525">
            <a:noFill/>
            <a:miter lim="800000"/>
            <a:headEnd/>
            <a:tailEnd/>
          </a:ln>
        </p:spPr>
      </p:pic>
      <p:pic>
        <p:nvPicPr>
          <p:cNvPr id="43" name="Picture 4"/>
          <p:cNvPicPr>
            <a:picLocks noChangeAspect="1" noChangeArrowheads="1"/>
          </p:cNvPicPr>
          <p:nvPr/>
        </p:nvPicPr>
        <p:blipFill>
          <a:blip r:embed="rId12" cstate="print"/>
          <a:srcRect/>
          <a:stretch>
            <a:fillRect/>
          </a:stretch>
        </p:blipFill>
        <p:spPr bwMode="auto">
          <a:xfrm>
            <a:off x="9906000" y="0"/>
            <a:ext cx="2286000" cy="766119"/>
          </a:xfrm>
          <a:prstGeom prst="rect">
            <a:avLst/>
          </a:prstGeom>
          <a:noFill/>
          <a:ln w="9525">
            <a:noFill/>
            <a:miter lim="800000"/>
            <a:headEnd/>
            <a:tailEnd/>
          </a:ln>
        </p:spPr>
      </p:pic>
    </p:spTree>
    <p:extLst>
      <p:ext uri="{BB962C8B-B14F-4D97-AF65-F5344CB8AC3E}">
        <p14:creationId xmlns:p14="http://schemas.microsoft.com/office/powerpoint/2010/main" xmlns="" val="413544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직사각형 38"/>
          <p:cNvSpPr/>
          <p:nvPr/>
        </p:nvSpPr>
        <p:spPr>
          <a:xfrm>
            <a:off x="0" y="-27384"/>
            <a:ext cx="12192000" cy="764704"/>
          </a:xfrm>
          <a:prstGeom prst="rect">
            <a:avLst/>
          </a:prstGeom>
          <a:solidFill>
            <a:srgbClr val="92D05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3. </a:t>
            </a:r>
            <a:r>
              <a:rPr lang="ko-KR" alt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활동 사진 설명</a:t>
            </a:r>
            <a:endParaRPr lang="ko-KR" alt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endParaRPr>
          </a:p>
        </p:txBody>
      </p:sp>
      <p:sp>
        <p:nvSpPr>
          <p:cNvPr id="9" name="직사각형 8"/>
          <p:cNvSpPr/>
          <p:nvPr/>
        </p:nvSpPr>
        <p:spPr>
          <a:xfrm>
            <a:off x="280085" y="1012110"/>
            <a:ext cx="11755395" cy="5569922"/>
          </a:xfrm>
          <a:prstGeom prst="rect">
            <a:avLst/>
          </a:prstGeom>
          <a:solidFill>
            <a:srgbClr val="FFC00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endParaRPr lang="en-US" altLang="ko-KR" dirty="0" smtClean="0">
              <a:solidFill>
                <a:srgbClr val="002060"/>
              </a:solidFill>
            </a:endParaRPr>
          </a:p>
          <a:p>
            <a:pPr marL="342900" indent="-342900"/>
            <a:endParaRPr lang="en-US" altLang="ko-KR" dirty="0" smtClean="0">
              <a:solidFill>
                <a:srgbClr val="002060"/>
              </a:solidFill>
            </a:endParaRPr>
          </a:p>
          <a:p>
            <a:pPr marL="342900" indent="-342900"/>
            <a:r>
              <a:rPr lang="en-US" altLang="ko-KR" dirty="0" smtClean="0">
                <a:solidFill>
                  <a:srgbClr val="002060"/>
                </a:solidFill>
              </a:rPr>
              <a:t>   </a:t>
            </a:r>
          </a:p>
        </p:txBody>
      </p:sp>
    </p:spTree>
    <p:extLst>
      <p:ext uri="{BB962C8B-B14F-4D97-AF65-F5344CB8AC3E}">
        <p14:creationId xmlns:p14="http://schemas.microsoft.com/office/powerpoint/2010/main" xmlns="" val="4135442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직사각형 29"/>
          <p:cNvSpPr/>
          <p:nvPr/>
        </p:nvSpPr>
        <p:spPr>
          <a:xfrm>
            <a:off x="0" y="4563762"/>
            <a:ext cx="10259770" cy="2059459"/>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dirty="0" smtClean="0">
              <a:solidFill>
                <a:schemeClr val="tx1"/>
              </a:solidFill>
            </a:endParaRPr>
          </a:p>
        </p:txBody>
      </p:sp>
      <p:sp>
        <p:nvSpPr>
          <p:cNvPr id="36" name="직사각형 35"/>
          <p:cNvSpPr/>
          <p:nvPr/>
        </p:nvSpPr>
        <p:spPr>
          <a:xfrm>
            <a:off x="0" y="884882"/>
            <a:ext cx="10214919" cy="3225797"/>
          </a:xfrm>
          <a:prstGeom prst="rect">
            <a:avLst/>
          </a:prstGeom>
          <a:solidFill>
            <a:schemeClr val="accent2">
              <a:lumMod val="40000"/>
              <a:lumOff val="6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endParaRPr lang="en-US" altLang="ko-KR" dirty="0" smtClean="0">
              <a:solidFill>
                <a:schemeClr val="tx1"/>
              </a:solidFill>
            </a:endParaRPr>
          </a:p>
        </p:txBody>
      </p:sp>
      <p:sp>
        <p:nvSpPr>
          <p:cNvPr id="5" name="직사각형 4"/>
          <p:cNvSpPr/>
          <p:nvPr/>
        </p:nvSpPr>
        <p:spPr>
          <a:xfrm flipH="1">
            <a:off x="0" y="980726"/>
            <a:ext cx="2120123" cy="400110"/>
          </a:xfrm>
          <a:prstGeom prst="rect">
            <a:avLst/>
          </a:prstGeom>
          <a:solidFill>
            <a:schemeClr val="accent2">
              <a:lumMod val="60000"/>
              <a:lumOff val="40000"/>
              <a:alpha val="49000"/>
            </a:schemeClr>
          </a:solidFill>
          <a:ln>
            <a:no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ko-KR" altLang="en-US"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방법 및 순서</a:t>
            </a:r>
            <a:endParaRPr lang="en-US" altLang="ko-KR" sz="2000" b="1" spc="50" dirty="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12" name="직사각형 11"/>
          <p:cNvSpPr/>
          <p:nvPr/>
        </p:nvSpPr>
        <p:spPr>
          <a:xfrm flipH="1">
            <a:off x="270325" y="4728943"/>
            <a:ext cx="2592288" cy="369332"/>
          </a:xfrm>
          <a:prstGeom prst="rect">
            <a:avLst/>
          </a:prstGeom>
          <a:solidFill>
            <a:schemeClr val="accent1">
              <a:alpha val="42000"/>
            </a:schemeClr>
          </a:solidFill>
        </p:spPr>
        <p:txBody>
          <a:bodyPr wrap="square" lIns="91440" tIns="45720" rIns="91440" bIns="45720">
            <a:spAutoFit/>
          </a:bodyPr>
          <a:lstStyle/>
          <a:p>
            <a:pPr algn="ctr"/>
            <a:r>
              <a:rPr lang="ko-KR" altLang="en-US" b="1" spc="50" dirty="0" smtClean="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rPr>
              <a:t>주의사항</a:t>
            </a:r>
            <a:endParaRPr lang="en-US" altLang="ko-KR" b="1" spc="50" dirty="0">
              <a:ln w="13500">
                <a:solidFill>
                  <a:schemeClr val="accent1">
                    <a:shade val="2500"/>
                    <a:alpha val="6500"/>
                  </a:schemeClr>
                </a:solidFill>
                <a:prstDash val="solid"/>
              </a:ln>
              <a:solidFill>
                <a:schemeClr val="accent3">
                  <a:lumMod val="50000"/>
                </a:schemeClr>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
        <p:nvSpPr>
          <p:cNvPr id="39" name="직사각형 38"/>
          <p:cNvSpPr/>
          <p:nvPr/>
        </p:nvSpPr>
        <p:spPr>
          <a:xfrm>
            <a:off x="1309816" y="0"/>
            <a:ext cx="9144000" cy="764704"/>
          </a:xfrm>
          <a:prstGeom prst="rect">
            <a:avLst/>
          </a:prstGeom>
          <a:solidFill>
            <a:srgbClr val="92D05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rPr>
              <a:t>비닐풍선 주고받기</a:t>
            </a:r>
            <a:endParaRPr lang="ko-KR" alt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나눔스퀘어_ac Bold" pitchFamily="50" charset="-127"/>
              <a:ea typeface="나눔스퀘어_ac Bold" pitchFamily="50" charset="-127"/>
            </a:endParaRPr>
          </a:p>
        </p:txBody>
      </p:sp>
      <p:sp>
        <p:nvSpPr>
          <p:cNvPr id="2050"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sp>
        <p:nvSpPr>
          <p:cNvPr id="9" name="직사각형 8"/>
          <p:cNvSpPr/>
          <p:nvPr/>
        </p:nvSpPr>
        <p:spPr>
          <a:xfrm flipH="1">
            <a:off x="2225333" y="993083"/>
            <a:ext cx="7528266" cy="400110"/>
          </a:xfrm>
          <a:prstGeom prst="rect">
            <a:avLst/>
          </a:prstGeom>
          <a:solidFill>
            <a:schemeClr val="accent2">
              <a:lumMod val="60000"/>
              <a:lumOff val="40000"/>
              <a:alpha val="49000"/>
            </a:schemeClr>
          </a:solidFill>
          <a:ln>
            <a:no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ko-KR" altLang="en-US"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준비물</a:t>
            </a:r>
            <a:r>
              <a:rPr lang="en-US" altLang="ko-KR" sz="2000" b="1" spc="50" dirty="0" smtClean="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rPr>
              <a:t>:</a:t>
            </a:r>
            <a:endParaRPr lang="en-US" altLang="ko-KR" sz="2000" b="1" spc="50" dirty="0">
              <a:ln w="13500">
                <a:solidFill>
                  <a:schemeClr val="accent1">
                    <a:shade val="2500"/>
                    <a:alpha val="6500"/>
                  </a:schemeClr>
                </a:solidFill>
                <a:prstDash val="solid"/>
              </a:ln>
              <a:solidFill>
                <a:schemeClr val="accent2"/>
              </a:solidFill>
              <a:effectLst>
                <a:innerShdw blurRad="50900" dist="38500" dir="13500000">
                  <a:srgbClr val="000000">
                    <a:alpha val="60000"/>
                  </a:srgbClr>
                </a:innerShdw>
              </a:effectLst>
              <a:latin typeface="나눔스퀘어_ac Bold" pitchFamily="50" charset="-127"/>
              <a:ea typeface="나눔스퀘어_ac Bold" pitchFamily="50" charset="-127"/>
            </a:endParaRPr>
          </a:p>
        </p:txBody>
      </p:sp>
    </p:spTree>
    <p:extLst>
      <p:ext uri="{BB962C8B-B14F-4D97-AF65-F5344CB8AC3E}">
        <p14:creationId xmlns:p14="http://schemas.microsoft.com/office/powerpoint/2010/main" xmlns="" val="413544238"/>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689</TotalTime>
  <Words>930</Words>
  <Application>Microsoft Office PowerPoint</Application>
  <PresentationFormat>사용자 지정</PresentationFormat>
  <Paragraphs>106</Paragraphs>
  <Slides>8</Slides>
  <Notes>0</Notes>
  <HiddenSlides>0</HiddenSlides>
  <MMClips>0</MMClips>
  <ScaleCrop>false</ScaleCrop>
  <HeadingPairs>
    <vt:vector size="4" baseType="variant">
      <vt:variant>
        <vt:lpstr>테마</vt:lpstr>
      </vt:variant>
      <vt:variant>
        <vt:i4>1</vt:i4>
      </vt:variant>
      <vt:variant>
        <vt:lpstr>슬라이드 제목</vt:lpstr>
      </vt:variant>
      <vt:variant>
        <vt:i4>8</vt:i4>
      </vt:variant>
    </vt:vector>
  </HeadingPairs>
  <TitlesOfParts>
    <vt:vector size="9" baseType="lpstr">
      <vt:lpstr>Office 테마</vt:lpstr>
      <vt:lpstr>슬라이드 1</vt:lpstr>
      <vt:lpstr>슬라이드 2</vt:lpstr>
      <vt:lpstr>슬라이드 3</vt:lpstr>
      <vt:lpstr>슬라이드 4</vt:lpstr>
      <vt:lpstr>슬라이드 5</vt:lpstr>
      <vt:lpstr>슬라이드 6</vt:lpstr>
      <vt:lpstr>슬라이드 7</vt:lpstr>
      <vt:lpstr>슬라이드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H</dc:creator>
  <cp:lastModifiedBy>안은선</cp:lastModifiedBy>
  <cp:revision>69</cp:revision>
  <dcterms:created xsi:type="dcterms:W3CDTF">2020-07-21T01:25:25Z</dcterms:created>
  <dcterms:modified xsi:type="dcterms:W3CDTF">2020-07-23T08:03:37Z</dcterms:modified>
</cp:coreProperties>
</file>