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B" pitchFamily="18" charset="-127"/>
      <p:regular r:id="rId8"/>
    </p:embeddedFont>
    <p:embeddedFont>
      <p:font typeface="맑은 고딕" pitchFamily="50" charset="-127"/>
      <p:regular r:id="rId9"/>
      <p:bold r:id="rId10"/>
    </p:embeddedFont>
    <p:embeddedFont>
      <p:font typeface="서울남산체 EB" pitchFamily="18" charset="-127"/>
      <p:regular r:id="rId11"/>
    </p:embeddedFont>
    <p:embeddedFont>
      <p:font typeface="서울남산체 M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748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740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122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71" name="그림 17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72" name="그림 171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309" name="직사각형 308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0" name="그룹 309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311" name="그룹 310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5" name="원호 404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6" name="타원 405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7" name="타원 406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직사각형 407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직사각형 408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양쪽 모서리가 둥근 사각형 409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양쪽 모서리가 둥근 사각형 410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직사각형 411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13" name="그룹 412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48" name="모서리가 둥근 직사각형 447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9" name="모서리가 둥근 직사각형 448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0" name="모서리가 둥근 직사각형 449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1" name="모서리가 둥근 직사각형 450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2" name="모서리가 둥근 직사각형 451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3" name="양쪽 모서리가 둥근 사각형 452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14" name="직사각형 413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5" name="모서리가 둥근 직사각형 414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6" name="모서리가 둥근 직사각형 415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7" name="모서리가 둥근 직사각형 416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8" name="모서리가 둥근 직사각형 417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9" name="모서리가 둥근 직사각형 418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0" name="양쪽 모서리가 둥근 사각형 419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1" name="현 420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2" name="자유형 421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3" name="자유형 422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4" name="현 423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5" name="타원 424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6" name="타원 425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27" name="직선 연결선 426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직선 연결선 427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직선 연결선 428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직선 연결선 429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직선 연결선 430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직선 연결선 431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직사각형 432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4" name="사다리꼴 433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직사각형 434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6" name="타원 435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7" name="타원 436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8" name="타원 437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9" name="직사각형 438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0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1" name="이등변 삼각형 440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2" name="이등변 삼각형 441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3" name="원호 442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4" name="원호 443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45" name="그룹 444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4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4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312" name="그룹 311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65" name="그룹 364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400" name="모서리가 둥근 직사각형 39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1" name="모서리가 둥근 직사각형 40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2" name="모서리가 둥근 직사각형 40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3" name="모서리가 둥근 직사각형 40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4" name="모서리가 둥근 직사각형 40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66" name="직사각형 365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7" name="양쪽 모서리가 둥근 사각형 366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8" name="직사각형 367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9" name="그룹 368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390" name="자유형 38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1" name="자유형 39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2" name="자유형 39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3" name="원호 39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4" name="타원 39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5" name="타원 39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96" name="직선 연결선 39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직선 연결선 39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0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이등변 삼각형 371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이등변 삼각형 372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74" name="직선 연결선 373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직선 연결선 374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" name="직사각형 375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7" name="직사각형 376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8" name="직사각형 377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9" name="양쪽 모서리가 둥근 사각형 378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0" name="양쪽 모서리가 둥근 사각형 379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1" name="원호 380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82" name="그룹 381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83" name="양쪽 모서리가 둥근 사각형 382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4" name="사다리꼴 383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평행 사변형 384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평행 사변형 385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7" name="직선 연결선 386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8" name="타원 387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9" name="타원 388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313" name="그룹 312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14" name="순서도: 수동 입력 313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5" name="그룹 314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59" name="모서리가 둥근 직사각형 358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0" name="모서리가 둥근 직사각형 359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1" name="모서리가 둥근 직사각형 360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2" name="모서리가 둥근 직사각형 361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3" name="모서리가 둥근 직사각형 362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4" name="양쪽 모서리가 둥근 사각형 363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16" name="그룹 315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54" name="모서리가 둥근 직사각형 353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5" name="모서리가 둥근 직사각형 354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6" name="모서리가 둥근 직사각형 355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7" name="모서리가 둥근 직사각형 356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8" name="모서리가 둥근 직사각형 357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17" name="순서도: 수동 입력 316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8" name="현 317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9" name="타원 318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현 319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타원 320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타원 321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3" name="직선 연결선 322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4" name="직선 연결선 323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직선 연결선 324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직선 연결선 325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7" name="타원 326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8" name="타원 327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이등변 삼각형 328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직사각형 329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직사각형 330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직사각형 331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양쪽 모서리가 둥근 사각형 332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직사각형 333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직사각형 334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4" name="양쪽 모서리가 둥근 사각형 343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5" name="양쪽 모서리가 잘린 사각형 344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직사각형 345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7" name="모서리가 둥근 직사각형 346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8" name="모서리가 둥근 직사각형 347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9" name="모서리가 둥근 직사각형 348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0" name="모서리가 둥근 직사각형 349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1" name="모서리가 둥근 직사각형 350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2" name="양쪽 모서리가 둥근 사각형 351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3" name="양쪽 모서리가 둥근 사각형 352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98488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-109676" y="5373216"/>
            <a:ext cx="1095449" cy="1425271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" name="그룹 10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18" name="직각 삼각형 17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직각 삼각형 18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직각 삼각형 19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직각 삼각형 20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" name="타원 11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각 삼각형 12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4" name="직각 삼각형 13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6" name="직각 삼각형 15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" name="그룹 26"/>
          <p:cNvGrpSpPr/>
          <p:nvPr userDrawn="1"/>
        </p:nvGrpSpPr>
        <p:grpSpPr>
          <a:xfrm rot="1333023">
            <a:off x="481810" y="5796368"/>
            <a:ext cx="822135" cy="1069666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8" name="그룹 27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35" name="직각 삼각형 34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직각 삼각형 35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직각 삼각형 36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직각 삼각형 37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9" name="타원 28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각 삼각형 29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1" name="직각 삼각형 30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2" name="직각 삼각형 31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3" name="직각 삼각형 32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3" name="그룹 112"/>
          <p:cNvGrpSpPr/>
          <p:nvPr userDrawn="1"/>
        </p:nvGrpSpPr>
        <p:grpSpPr>
          <a:xfrm>
            <a:off x="230616" y="68382"/>
            <a:ext cx="3373329" cy="633277"/>
            <a:chOff x="230616" y="68382"/>
            <a:chExt cx="3373329" cy="633277"/>
          </a:xfrm>
        </p:grpSpPr>
        <p:grpSp>
          <p:nvGrpSpPr>
            <p:cNvPr id="114" name="그룹 113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직사각형 115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직각 삼각형 11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직각 삼각형 117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5" name="TextBox 114"/>
            <p:cNvSpPr txBox="1"/>
            <p:nvPr userDrawn="1"/>
          </p:nvSpPr>
          <p:spPr>
            <a:xfrm>
              <a:off x="329346" y="89577"/>
              <a:ext cx="31758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5.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엄마별과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아기별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19" name="그룹 118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0" name="순서도: 수동 입력 119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1" name="그룹 120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50" name="모서리가 둥근 직사각형 149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양쪽 모서리가 둥근 사각형 154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2" name="순서도: 수동 입력 121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현 122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타원 123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현 124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타원 125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" name="타원 126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8" name="직선 연결선 127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직선 연결선 128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직선 연결선 129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직선 연결선 130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타원 131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타원 132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이등변 삼각형 133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직사각형 134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" name="직사각형 135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양쪽 모서리가 둥근 사각형 137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직사각형 139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양쪽 모서리가 둥근 사각형 140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양쪽 모서리가 잘린 사각형 141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직사각형 142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모서리가 둥근 직사각형 143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모서리가 둥근 직사각형 144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모서리가 둥근 직사각형 145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모서리가 둥근 직사각형 146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모서리가 둥근 직사각형 147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" name="양쪽 모서리가 둥근 사각형 148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872"/>
          <a:stretch/>
        </p:blipFill>
        <p:spPr bwMode="auto">
          <a:xfrm>
            <a:off x="-67469" y="6271210"/>
            <a:ext cx="9278938" cy="586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867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3" name="그룹 202"/>
          <p:cNvGrpSpPr/>
          <p:nvPr userDrawn="1"/>
        </p:nvGrpSpPr>
        <p:grpSpPr>
          <a:xfrm>
            <a:off x="230616" y="68382"/>
            <a:ext cx="3373329" cy="633277"/>
            <a:chOff x="230616" y="68382"/>
            <a:chExt cx="3373329" cy="633277"/>
          </a:xfrm>
        </p:grpSpPr>
        <p:grpSp>
          <p:nvGrpSpPr>
            <p:cNvPr id="204" name="그룹 203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06" name="직사각형 205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직각 삼각형 206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직각 삼각형 207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05" name="TextBox 204"/>
            <p:cNvSpPr txBox="1"/>
            <p:nvPr userDrawn="1"/>
          </p:nvSpPr>
          <p:spPr>
            <a:xfrm>
              <a:off x="329346" y="89577"/>
              <a:ext cx="31758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5.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엄마별과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아기별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9" name="그룹 208"/>
          <p:cNvGrpSpPr/>
          <p:nvPr userDrawn="1"/>
        </p:nvGrpSpPr>
        <p:grpSpPr>
          <a:xfrm>
            <a:off x="-109676" y="4215550"/>
            <a:ext cx="9321145" cy="2650484"/>
            <a:chOff x="-109676" y="4215550"/>
            <a:chExt cx="9321145" cy="2650484"/>
          </a:xfrm>
        </p:grpSpPr>
        <p:grpSp>
          <p:nvGrpSpPr>
            <p:cNvPr id="210" name="그룹 209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12" name="그룹 311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19" name="직각 삼각형 318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직각 삼각형 319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직각 삼각형 320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직각 삼각형 321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13" name="타원 312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4" name="직각 삼각형 313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5" name="직각 삼각형 314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6" name="직각 삼각형 315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7" name="직각 삼각형 316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8" name="직사각형 317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11" name="그룹 210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01" name="그룹 300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08" name="직각 삼각형 307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9" name="직각 삼각형 308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0" name="직각 삼각형 309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1" name="직각 삼각형 310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2" name="타원 301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직각 삼각형 302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직각 삼각형 303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직각 삼각형 304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직각 삼각형 305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7" name="직사각형 306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12" name="그룹 211"/>
            <p:cNvGrpSpPr/>
            <p:nvPr/>
          </p:nvGrpSpPr>
          <p:grpSpPr>
            <a:xfrm>
              <a:off x="7279520" y="4215550"/>
              <a:ext cx="1877058" cy="2255861"/>
              <a:chOff x="7279520" y="4215550"/>
              <a:chExt cx="1877058" cy="2255861"/>
            </a:xfrm>
          </p:grpSpPr>
          <p:grpSp>
            <p:nvGrpSpPr>
              <p:cNvPr id="214" name="그룹 213"/>
              <p:cNvGrpSpPr/>
              <p:nvPr userDrawn="1"/>
            </p:nvGrpSpPr>
            <p:grpSpPr>
              <a:xfrm>
                <a:off x="8107660" y="4215550"/>
                <a:ext cx="1048918" cy="2237786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2" name="원호 251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3" name="타원 252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타원 253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직사각형 254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직사각형 255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양쪽 모서리가 둥근 사각형 256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양쪽 모서리가 둥근 사각형 257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직사각형 258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0" name="그룹 259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295" name="모서리가 둥근 직사각형 294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6" name="모서리가 둥근 직사각형 295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7" name="모서리가 둥근 직사각형 296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8" name="모서리가 둥근 직사각형 297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99" name="모서리가 둥근 직사각형 298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0" name="양쪽 모서리가 둥근 사각형 299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1" name="직사각형 260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모서리가 둥근 직사각형 261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모서리가 둥근 직사각형 262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모서리가 둥근 직사각형 263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모서리가 둥근 직사각형 264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모서리가 둥근 직사각형 265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7" name="양쪽 모서리가 둥근 사각형 266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8" name="현 267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자유형 268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자유형 269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현 270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타원 271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타원 272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74" name="직선 연결선 273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직선 연결선 274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직선 연결선 275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직선 연결선 276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직선 연결선 277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직선 연결선 278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0" name="직사각형 279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1" name="사다리꼴 280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2" name="직사각형 281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3" name="타원 282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4" name="타원 283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5" name="타원 284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6" name="직사각형 285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7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이등변 삼각형 287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이등변 삼각형 288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원호 289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원호 290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2" name="그룹 291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293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94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215" name="그룹 214"/>
              <p:cNvGrpSpPr/>
              <p:nvPr userDrawn="1"/>
            </p:nvGrpSpPr>
            <p:grpSpPr>
              <a:xfrm>
                <a:off x="7279520" y="5151189"/>
                <a:ext cx="945080" cy="1320222"/>
                <a:chOff x="9823762" y="3690398"/>
                <a:chExt cx="1397600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16" name="순서도: 수동 입력 215"/>
                <p:cNvSpPr/>
                <p:nvPr/>
              </p:nvSpPr>
              <p:spPr>
                <a:xfrm rot="1800000" flipH="1">
                  <a:off x="9890819" y="4505059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7" name="그룹 216"/>
                <p:cNvGrpSpPr/>
                <p:nvPr userDrawn="1"/>
              </p:nvGrpSpPr>
              <p:grpSpPr>
                <a:xfrm rot="3600000">
                  <a:off x="9828303" y="4315762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46" name="모서리가 둥근 직사각형 245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모서리가 둥근 직사각형 246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모서리가 둥근 직사각형 247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모서리가 둥근 직사각형 248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0" name="모서리가 둥근 직사각형 249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1" name="양쪽 모서리가 둥근 사각형 250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18" name="순서도: 수동 입력 217"/>
                <p:cNvSpPr/>
                <p:nvPr/>
              </p:nvSpPr>
              <p:spPr>
                <a:xfrm rot="9159122">
                  <a:off x="10539209" y="4542123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9" name="현 218"/>
                <p:cNvSpPr/>
                <p:nvPr/>
              </p:nvSpPr>
              <p:spPr>
                <a:xfrm>
                  <a:off x="9894456" y="3881606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0" name="타원 219"/>
                <p:cNvSpPr/>
                <p:nvPr/>
              </p:nvSpPr>
              <p:spPr>
                <a:xfrm>
                  <a:off x="10085086" y="3720456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현 220"/>
                <p:cNvSpPr/>
                <p:nvPr/>
              </p:nvSpPr>
              <p:spPr>
                <a:xfrm rot="7200000">
                  <a:off x="10111144" y="3681530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타원 221"/>
                <p:cNvSpPr/>
                <p:nvPr/>
              </p:nvSpPr>
              <p:spPr>
                <a:xfrm rot="21190137">
                  <a:off x="10223642" y="404175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3" name="타원 222"/>
                <p:cNvSpPr/>
                <p:nvPr/>
              </p:nvSpPr>
              <p:spPr>
                <a:xfrm rot="21190137">
                  <a:off x="10789806" y="4023085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4" name="직선 연결선 223"/>
                <p:cNvCxnSpPr/>
                <p:nvPr/>
              </p:nvCxnSpPr>
              <p:spPr>
                <a:xfrm rot="21190137" flipH="1">
                  <a:off x="10215833" y="3988808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직선 연결선 224"/>
                <p:cNvCxnSpPr/>
                <p:nvPr/>
              </p:nvCxnSpPr>
              <p:spPr>
                <a:xfrm rot="21190137" flipH="1">
                  <a:off x="10261326" y="3979019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직선 연결선 225"/>
                <p:cNvCxnSpPr/>
                <p:nvPr/>
              </p:nvCxnSpPr>
              <p:spPr>
                <a:xfrm rot="21190137" flipH="1">
                  <a:off x="10774946" y="3970979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직선 연결선 226"/>
                <p:cNvCxnSpPr/>
                <p:nvPr/>
              </p:nvCxnSpPr>
              <p:spPr>
                <a:xfrm rot="21190137" flipH="1">
                  <a:off x="10820440" y="396119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8" name="타원 227"/>
                <p:cNvSpPr/>
                <p:nvPr/>
              </p:nvSpPr>
              <p:spPr>
                <a:xfrm>
                  <a:off x="10151310" y="419891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타원 228"/>
                <p:cNvSpPr/>
                <p:nvPr/>
              </p:nvSpPr>
              <p:spPr>
                <a:xfrm>
                  <a:off x="10851376" y="4132257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이등변 삼각형 229"/>
                <p:cNvSpPr/>
                <p:nvPr/>
              </p:nvSpPr>
              <p:spPr>
                <a:xfrm rot="10800000">
                  <a:off x="10396177" y="4293542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10420979" y="4475331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10305735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직사각형 232"/>
                <p:cNvSpPr/>
                <p:nvPr/>
              </p:nvSpPr>
              <p:spPr>
                <a:xfrm>
                  <a:off x="10327747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10319671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직사각형 234"/>
                <p:cNvSpPr/>
                <p:nvPr/>
              </p:nvSpPr>
              <p:spPr>
                <a:xfrm>
                  <a:off x="10566750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직사각형 235"/>
                <p:cNvSpPr/>
                <p:nvPr/>
              </p:nvSpPr>
              <p:spPr>
                <a:xfrm>
                  <a:off x="10588762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양쪽 모서리가 둥근 사각형 236"/>
                <p:cNvSpPr/>
                <p:nvPr/>
              </p:nvSpPr>
              <p:spPr>
                <a:xfrm rot="10800000">
                  <a:off x="10580686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양쪽 모서리가 잘린 사각형 237"/>
                <p:cNvSpPr/>
                <p:nvPr/>
              </p:nvSpPr>
              <p:spPr>
                <a:xfrm>
                  <a:off x="10250523" y="4592245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직사각형 238"/>
                <p:cNvSpPr/>
                <p:nvPr/>
              </p:nvSpPr>
              <p:spPr>
                <a:xfrm>
                  <a:off x="10249903" y="4770694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4915566" flipH="1">
                  <a:off x="11131984" y="444206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3620786" flipH="1">
                  <a:off x="11142707" y="4409899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3122987" flipH="1">
                  <a:off x="11123226" y="4379196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2390053" flipH="1">
                  <a:off x="11098746" y="4354255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4" name="모서리가 둥근 직사각형 243"/>
                <p:cNvSpPr/>
                <p:nvPr/>
              </p:nvSpPr>
              <p:spPr>
                <a:xfrm rot="1394069" flipH="1">
                  <a:off x="11077524" y="4362292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양쪽 모서리가 둥근 사각형 244"/>
                <p:cNvSpPr/>
                <p:nvPr/>
              </p:nvSpPr>
              <p:spPr>
                <a:xfrm rot="4009863" flipH="1">
                  <a:off x="10999571" y="4440331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pic>
          <p:nvPicPr>
            <p:cNvPr id="213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4537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0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모서리가 둥근 직사각형 7"/>
          <p:cNvSpPr/>
          <p:nvPr userDrawn="1"/>
        </p:nvSpPr>
        <p:spPr>
          <a:xfrm>
            <a:off x="341828" y="253611"/>
            <a:ext cx="8460344" cy="601383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 userDrawn="1"/>
        </p:nvSpPr>
        <p:spPr>
          <a:xfrm>
            <a:off x="393388" y="365536"/>
            <a:ext cx="8349714" cy="5913496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63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"/>
          <p:cNvGrpSpPr/>
          <p:nvPr userDrawn="1"/>
        </p:nvGrpSpPr>
        <p:grpSpPr>
          <a:xfrm>
            <a:off x="230616" y="68382"/>
            <a:ext cx="3373329" cy="633277"/>
            <a:chOff x="230616" y="68382"/>
            <a:chExt cx="3373329" cy="633277"/>
          </a:xfrm>
        </p:grpSpPr>
        <p:grpSp>
          <p:nvGrpSpPr>
            <p:cNvPr id="68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직사각형 22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직각 삼각형 23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직각 삼각형 24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1" name="TextBox 70"/>
            <p:cNvSpPr txBox="1"/>
            <p:nvPr userDrawn="1"/>
          </p:nvSpPr>
          <p:spPr>
            <a:xfrm>
              <a:off x="329346" y="89577"/>
              <a:ext cx="31758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5.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엄마별과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아기별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200" name="그룹 199"/>
          <p:cNvGrpSpPr/>
          <p:nvPr userDrawn="1"/>
        </p:nvGrpSpPr>
        <p:grpSpPr>
          <a:xfrm>
            <a:off x="-109676" y="4293096"/>
            <a:ext cx="9321145" cy="2572938"/>
            <a:chOff x="-109676" y="4293096"/>
            <a:chExt cx="9321145" cy="2572938"/>
          </a:xfrm>
        </p:grpSpPr>
        <p:grpSp>
          <p:nvGrpSpPr>
            <p:cNvPr id="201" name="그룹 200"/>
            <p:cNvGrpSpPr/>
            <p:nvPr/>
          </p:nvGrpSpPr>
          <p:grpSpPr>
            <a:xfrm>
              <a:off x="-109676" y="5373216"/>
              <a:ext cx="1095449" cy="1425271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300" name="그룹 299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307" name="직각 삼각형 306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8" name="직각 삼각형 307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09" name="직각 삼각형 308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0" name="직각 삼각형 309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301" name="타원 300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2" name="직각 삼각형 301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3" name="직각 삼각형 302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4" name="직각 삼각형 303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5" name="직각 삼각형 304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06" name="직사각형 305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2" name="그룹 201"/>
            <p:cNvGrpSpPr/>
            <p:nvPr/>
          </p:nvGrpSpPr>
          <p:grpSpPr>
            <a:xfrm rot="1333023">
              <a:off x="481810" y="5796368"/>
              <a:ext cx="822135" cy="1069666"/>
              <a:chOff x="-204539" y="5421482"/>
              <a:chExt cx="1095449" cy="142527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89" name="그룹 288"/>
              <p:cNvGrpSpPr/>
              <p:nvPr/>
            </p:nvGrpSpPr>
            <p:grpSpPr>
              <a:xfrm rot="2282626">
                <a:off x="-26911" y="5597998"/>
                <a:ext cx="741322" cy="742469"/>
                <a:chOff x="-2485592" y="1893851"/>
                <a:chExt cx="2017032" cy="2020151"/>
              </a:xfrm>
            </p:grpSpPr>
            <p:sp>
              <p:nvSpPr>
                <p:cNvPr id="296" name="직각 삼각형 295"/>
                <p:cNvSpPr/>
                <p:nvPr/>
              </p:nvSpPr>
              <p:spPr>
                <a:xfrm>
                  <a:off x="-1476672" y="1893851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직각 삼각형 296"/>
                <p:cNvSpPr/>
                <p:nvPr/>
              </p:nvSpPr>
              <p:spPr>
                <a:xfrm rot="16200000">
                  <a:off x="-2485592" y="1893851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직각 삼각형 297"/>
                <p:cNvSpPr/>
                <p:nvPr/>
              </p:nvSpPr>
              <p:spPr>
                <a:xfrm rot="10800000">
                  <a:off x="-2485592" y="2905890"/>
                  <a:ext cx="1008112" cy="1008112"/>
                </a:xfrm>
                <a:prstGeom prst="rtTriangle">
                  <a:avLst/>
                </a:prstGeom>
                <a:solidFill>
                  <a:srgbClr val="00E66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9" name="직각 삼각형 298"/>
                <p:cNvSpPr/>
                <p:nvPr/>
              </p:nvSpPr>
              <p:spPr>
                <a:xfrm rot="5400000">
                  <a:off x="-1476672" y="2905890"/>
                  <a:ext cx="1008112" cy="1008112"/>
                </a:xfrm>
                <a:prstGeom prst="rtTriangl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90" name="타원 289"/>
              <p:cNvSpPr/>
              <p:nvPr/>
            </p:nvSpPr>
            <p:spPr>
              <a:xfrm rot="21182626" flipH="1">
                <a:off x="265367" y="5890999"/>
                <a:ext cx="155394" cy="155394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1" name="직각 삼각형 290"/>
              <p:cNvSpPr/>
              <p:nvPr/>
            </p:nvSpPr>
            <p:spPr>
              <a:xfrm rot="21182626">
                <a:off x="285859" y="5421482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2" name="직각 삼각형 291"/>
              <p:cNvSpPr/>
              <p:nvPr/>
            </p:nvSpPr>
            <p:spPr>
              <a:xfrm rot="4982626">
                <a:off x="617084" y="5907426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3" name="직각 삼각형 292"/>
              <p:cNvSpPr/>
              <p:nvPr/>
            </p:nvSpPr>
            <p:spPr>
              <a:xfrm rot="10382626">
                <a:off x="131291" y="6242554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4" name="직각 삼각형 293"/>
              <p:cNvSpPr/>
              <p:nvPr/>
            </p:nvSpPr>
            <p:spPr>
              <a:xfrm rot="15782626">
                <a:off x="-204539" y="5751009"/>
                <a:ext cx="273826" cy="273826"/>
              </a:xfrm>
              <a:prstGeom prst="rt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95" name="직사각형 294"/>
              <p:cNvSpPr/>
              <p:nvPr/>
            </p:nvSpPr>
            <p:spPr>
              <a:xfrm rot="21182626">
                <a:off x="386048" y="6224409"/>
                <a:ext cx="52786" cy="62234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3" name="그룹 202"/>
            <p:cNvGrpSpPr/>
            <p:nvPr/>
          </p:nvGrpSpPr>
          <p:grpSpPr>
            <a:xfrm>
              <a:off x="7279520" y="4293096"/>
              <a:ext cx="1887544" cy="2178315"/>
              <a:chOff x="7279520" y="4293096"/>
              <a:chExt cx="1887544" cy="2178315"/>
            </a:xfrm>
          </p:grpSpPr>
          <p:grpSp>
            <p:nvGrpSpPr>
              <p:cNvPr id="205" name="그룹 204"/>
              <p:cNvGrpSpPr/>
              <p:nvPr/>
            </p:nvGrpSpPr>
            <p:grpSpPr>
              <a:xfrm flipH="1">
                <a:off x="8080489" y="4293096"/>
                <a:ext cx="1086575" cy="2157089"/>
                <a:chOff x="2537687" y="3018591"/>
                <a:chExt cx="1634425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43" name="그룹 242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84" name="모서리가 둥근 직사각형 28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5" name="모서리가 둥근 직사각형 28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6" name="모서리가 둥근 직사각형 28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7" name="모서리가 둥근 직사각형 28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88" name="모서리가 둥근 직사각형 28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44" name="직사각형 243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양쪽 모서리가 둥근 사각형 244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6" name="직사각형 245"/>
                <p:cNvSpPr/>
                <p:nvPr/>
              </p:nvSpPr>
              <p:spPr>
                <a:xfrm rot="18794199">
                  <a:off x="359783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47" name="그룹 246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74" name="자유형 27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5" name="자유형 27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6" name="자유형 27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7" name="원호 27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8" name="타원 27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9" name="타원 27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80" name="직선 연결선 27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1" name="직선 연결선 28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2" name="직선 연결선 28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3" name="직선 연결선 28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48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9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0" name="이등변 삼각형 249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1" name="이등변 삼각형 250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52" name="직선 연결선 251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직선 연결선 252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4" name="직사각형 253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55" name="그룹 254"/>
                <p:cNvGrpSpPr/>
                <p:nvPr/>
              </p:nvGrpSpPr>
              <p:grpSpPr>
                <a:xfrm>
                  <a:off x="3904860" y="4965661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69" name="모서리가 둥근 직사각형 268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0" name="모서리가 둥근 직사각형 269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1" name="모서리가 둥근 직사각형 270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2" name="모서리가 둥근 직사각형 271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73" name="모서리가 둥근 직사각형 272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56" name="양쪽 모서리가 둥근 사각형 255"/>
                <p:cNvSpPr/>
                <p:nvPr/>
              </p:nvSpPr>
              <p:spPr>
                <a:xfrm rot="8303533">
                  <a:off x="3846047" y="4945045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직사각형 256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직사각형 257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9" name="양쪽 모서리가 둥근 사각형 258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양쪽 모서리가 둥근 사각형 259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1" name="그룹 260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62" name="양쪽 모서리가 둥근 사각형 261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3" name="사다리꼴 262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4" name="평행 사변형 263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5" name="평행 사변형 264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66" name="직선 연결선 265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7" name="타원 266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68" name="타원 267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206" name="그룹 205"/>
              <p:cNvGrpSpPr/>
              <p:nvPr/>
            </p:nvGrpSpPr>
            <p:grpSpPr>
              <a:xfrm>
                <a:off x="7279520" y="5151189"/>
                <a:ext cx="945080" cy="1320222"/>
                <a:chOff x="9823762" y="3690398"/>
                <a:chExt cx="1397600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07" name="순서도: 수동 입력 206"/>
                <p:cNvSpPr/>
                <p:nvPr/>
              </p:nvSpPr>
              <p:spPr>
                <a:xfrm rot="1800000" flipH="1">
                  <a:off x="9890819" y="4505059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08" name="그룹 207"/>
                <p:cNvGrpSpPr/>
                <p:nvPr userDrawn="1"/>
              </p:nvGrpSpPr>
              <p:grpSpPr>
                <a:xfrm rot="3600000">
                  <a:off x="9828303" y="4315762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37" name="모서리가 둥근 직사각형 236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모서리가 둥근 직사각형 237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모서리가 둥근 직사각형 238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모서리가 둥근 직사각형 239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1" name="모서리가 둥근 직사각형 240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2" name="양쪽 모서리가 둥근 사각형 241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09" name="순서도: 수동 입력 208"/>
                <p:cNvSpPr/>
                <p:nvPr/>
              </p:nvSpPr>
              <p:spPr>
                <a:xfrm rot="9159122">
                  <a:off x="10539209" y="4542123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현 209"/>
                <p:cNvSpPr/>
                <p:nvPr/>
              </p:nvSpPr>
              <p:spPr>
                <a:xfrm>
                  <a:off x="9894456" y="3881606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타원 210"/>
                <p:cNvSpPr/>
                <p:nvPr/>
              </p:nvSpPr>
              <p:spPr>
                <a:xfrm>
                  <a:off x="10085086" y="3720456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현 211"/>
                <p:cNvSpPr/>
                <p:nvPr/>
              </p:nvSpPr>
              <p:spPr>
                <a:xfrm rot="7200000">
                  <a:off x="10111144" y="3681530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타원 212"/>
                <p:cNvSpPr/>
                <p:nvPr/>
              </p:nvSpPr>
              <p:spPr>
                <a:xfrm rot="21190137">
                  <a:off x="10223642" y="404175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타원 213"/>
                <p:cNvSpPr/>
                <p:nvPr/>
              </p:nvSpPr>
              <p:spPr>
                <a:xfrm rot="21190137">
                  <a:off x="10789806" y="4023085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15" name="직선 연결선 214"/>
                <p:cNvCxnSpPr/>
                <p:nvPr/>
              </p:nvCxnSpPr>
              <p:spPr>
                <a:xfrm rot="21190137" flipH="1">
                  <a:off x="10215833" y="3988808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직선 연결선 215"/>
                <p:cNvCxnSpPr/>
                <p:nvPr/>
              </p:nvCxnSpPr>
              <p:spPr>
                <a:xfrm rot="21190137" flipH="1">
                  <a:off x="10261326" y="3979019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직선 연결선 216"/>
                <p:cNvCxnSpPr/>
                <p:nvPr/>
              </p:nvCxnSpPr>
              <p:spPr>
                <a:xfrm rot="21190137" flipH="1">
                  <a:off x="10774946" y="3970979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직선 연결선 217"/>
                <p:cNvCxnSpPr/>
                <p:nvPr/>
              </p:nvCxnSpPr>
              <p:spPr>
                <a:xfrm rot="21190137" flipH="1">
                  <a:off x="10820440" y="396119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타원 218"/>
                <p:cNvSpPr/>
                <p:nvPr/>
              </p:nvSpPr>
              <p:spPr>
                <a:xfrm>
                  <a:off x="10151310" y="419891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0" name="타원 219"/>
                <p:cNvSpPr/>
                <p:nvPr/>
              </p:nvSpPr>
              <p:spPr>
                <a:xfrm>
                  <a:off x="10851376" y="4132257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이등변 삼각형 220"/>
                <p:cNvSpPr/>
                <p:nvPr/>
              </p:nvSpPr>
              <p:spPr>
                <a:xfrm rot="10800000">
                  <a:off x="10396177" y="4293542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>
                  <a:off x="10420979" y="4475331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3" name="직사각형 222"/>
                <p:cNvSpPr/>
                <p:nvPr/>
              </p:nvSpPr>
              <p:spPr>
                <a:xfrm>
                  <a:off x="10305735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4" name="직사각형 223"/>
                <p:cNvSpPr/>
                <p:nvPr/>
              </p:nvSpPr>
              <p:spPr>
                <a:xfrm>
                  <a:off x="10327747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양쪽 모서리가 둥근 사각형 224"/>
                <p:cNvSpPr/>
                <p:nvPr/>
              </p:nvSpPr>
              <p:spPr>
                <a:xfrm rot="10800000">
                  <a:off x="10319671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직사각형 225"/>
                <p:cNvSpPr/>
                <p:nvPr/>
              </p:nvSpPr>
              <p:spPr>
                <a:xfrm>
                  <a:off x="10566750" y="5198700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직사각형 226"/>
                <p:cNvSpPr/>
                <p:nvPr/>
              </p:nvSpPr>
              <p:spPr>
                <a:xfrm>
                  <a:off x="10588762" y="5344134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8" name="양쪽 모서리가 둥근 사각형 227"/>
                <p:cNvSpPr/>
                <p:nvPr/>
              </p:nvSpPr>
              <p:spPr>
                <a:xfrm rot="10800000">
                  <a:off x="10580686" y="5489173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9" name="양쪽 모서리가 잘린 사각형 228"/>
                <p:cNvSpPr/>
                <p:nvPr/>
              </p:nvSpPr>
              <p:spPr>
                <a:xfrm>
                  <a:off x="10250523" y="4592245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0" name="직사각형 229"/>
                <p:cNvSpPr/>
                <p:nvPr/>
              </p:nvSpPr>
              <p:spPr>
                <a:xfrm>
                  <a:off x="10249903" y="4770694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모서리가 둥근 직사각형 230"/>
                <p:cNvSpPr/>
                <p:nvPr/>
              </p:nvSpPr>
              <p:spPr>
                <a:xfrm rot="4915566" flipH="1">
                  <a:off x="11131984" y="444206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모서리가 둥근 직사각형 231"/>
                <p:cNvSpPr/>
                <p:nvPr/>
              </p:nvSpPr>
              <p:spPr>
                <a:xfrm rot="3620786" flipH="1">
                  <a:off x="11142707" y="4409899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모서리가 둥근 직사각형 232"/>
                <p:cNvSpPr/>
                <p:nvPr/>
              </p:nvSpPr>
              <p:spPr>
                <a:xfrm rot="3122987" flipH="1">
                  <a:off x="11123226" y="4379196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모서리가 둥근 직사각형 233"/>
                <p:cNvSpPr/>
                <p:nvPr/>
              </p:nvSpPr>
              <p:spPr>
                <a:xfrm rot="2390053" flipH="1">
                  <a:off x="11098746" y="4354255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1394069" flipH="1">
                  <a:off x="11077524" y="4362292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양쪽 모서리가 둥근 사각형 235"/>
                <p:cNvSpPr/>
                <p:nvPr/>
              </p:nvSpPr>
              <p:spPr>
                <a:xfrm rot="4009863" flipH="1">
                  <a:off x="10999571" y="4440331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pic>
          <p:nvPicPr>
            <p:cNvPr id="20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872"/>
            <a:stretch/>
          </p:blipFill>
          <p:spPr bwMode="auto">
            <a:xfrm>
              <a:off x="-67469" y="6271210"/>
              <a:ext cx="9278938" cy="5867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42724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8466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63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9982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174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644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4722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7868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092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81B98-7FEB-4541-B61D-B5F9EA10013B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799E-5742-4A00-AF7C-F5676BF3AF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765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png"/><Relationship Id="rId4" Type="http://schemas.openxmlformats.org/officeDocument/2006/relationships/hyperlink" Target="&#48512;&#47784;&#51088;&#45376;%20&#45440;&#51060;&#54876;&#46041;_&#50976;&#50500;&#44592;%2005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47306" y="1969924"/>
              <a:ext cx="4849404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5</a:t>
              </a:r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. </a:t>
              </a:r>
              <a:r>
                <a:rPr lang="ko-KR" altLang="en-US" sz="4800" dirty="0" err="1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엄마별과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 </a:t>
              </a:r>
              <a:r>
                <a:rPr lang="ko-KR" altLang="en-US" sz="4800" dirty="0" err="1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아기별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31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2429" y="1516722"/>
            <a:ext cx="6183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마주 앉아서 신체의 이름을 말해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259632" y="2016245"/>
            <a:ext cx="4690739" cy="707886"/>
            <a:chOff x="1571007" y="2016245"/>
            <a:chExt cx="4690739" cy="707886"/>
          </a:xfrm>
        </p:grpSpPr>
        <p:sp>
          <p:nvSpPr>
            <p:cNvPr id="7" name="TextBox 6"/>
            <p:cNvSpPr txBox="1"/>
            <p:nvPr/>
          </p:nvSpPr>
          <p:spPr>
            <a:xfrm>
              <a:off x="1806603" y="2016245"/>
              <a:ext cx="445514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인형을 어깨에 올려놓고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곰돌이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인형을 어디에 올려놓았니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209714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1259632" y="2749334"/>
            <a:ext cx="4611401" cy="400110"/>
            <a:chOff x="1571007" y="2749334"/>
            <a:chExt cx="4611401" cy="400110"/>
          </a:xfrm>
        </p:grpSpPr>
        <p:sp>
          <p:nvSpPr>
            <p:cNvPr id="10" name="TextBox 9"/>
            <p:cNvSpPr txBox="1"/>
            <p:nvPr/>
          </p:nvSpPr>
          <p:spPr>
            <a:xfrm>
              <a:off x="1806603" y="2749334"/>
              <a:ext cx="43758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몸은 어깨 말고 또 어떤 부분이 있니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2830232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모서리가 둥근 직사각형 21"/>
          <p:cNvSpPr/>
          <p:nvPr/>
        </p:nvSpPr>
        <p:spPr>
          <a:xfrm>
            <a:off x="683569" y="908720"/>
            <a:ext cx="2952328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62163" y="951514"/>
            <a:ext cx="2701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손유희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사진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259632" y="3212976"/>
            <a:ext cx="6720063" cy="400110"/>
            <a:chOff x="1571007" y="3212976"/>
            <a:chExt cx="6720063" cy="400110"/>
          </a:xfrm>
        </p:grpSpPr>
        <p:sp>
          <p:nvSpPr>
            <p:cNvPr id="25" name="TextBox 24"/>
            <p:cNvSpPr txBox="1"/>
            <p:nvPr/>
          </p:nvSpPr>
          <p:spPr>
            <a:xfrm>
              <a:off x="1806603" y="3212976"/>
              <a:ext cx="64844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 나라 말로 우리 몸의 이름을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어떻게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말하는지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알아보자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71007" y="329387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890211" y="3861048"/>
            <a:ext cx="7248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아이가 엄마의 신체 부위에 인형을 올려놓는 놀이합니다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13" name="그룹 2"/>
          <p:cNvGrpSpPr/>
          <p:nvPr/>
        </p:nvGrpSpPr>
        <p:grpSpPr>
          <a:xfrm>
            <a:off x="1259632" y="4405464"/>
            <a:ext cx="6322244" cy="400110"/>
            <a:chOff x="1354762" y="4407495"/>
            <a:chExt cx="6322244" cy="400110"/>
          </a:xfrm>
        </p:grpSpPr>
        <p:sp>
          <p:nvSpPr>
            <p:cNvPr id="14" name="TextBox 13"/>
            <p:cNvSpPr txBox="1"/>
            <p:nvPr/>
          </p:nvSpPr>
          <p:spPr>
            <a:xfrm>
              <a:off x="1589105" y="4407495"/>
              <a:ext cx="60879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곰돌이를 엄마의 몸에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올려놓고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싶은 곳에 올려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보자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48839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3"/>
          <p:cNvGrpSpPr/>
          <p:nvPr/>
        </p:nvGrpSpPr>
        <p:grpSpPr>
          <a:xfrm>
            <a:off x="1259632" y="4888324"/>
            <a:ext cx="4973141" cy="1015663"/>
            <a:chOff x="1354762" y="4930132"/>
            <a:chExt cx="4973141" cy="1015663"/>
          </a:xfrm>
        </p:grpSpPr>
        <p:sp>
          <p:nvSpPr>
            <p:cNvPr id="17" name="TextBox 16"/>
            <p:cNvSpPr txBox="1"/>
            <p:nvPr/>
          </p:nvSpPr>
          <p:spPr>
            <a:xfrm>
              <a:off x="1589105" y="4930132"/>
              <a:ext cx="4738798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곰돌이를 놓은 신체부위의 이름을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엄마나라 말로 말해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줍니다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 </a:t>
              </a:r>
            </a:p>
            <a:p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엄마의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---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에 </a:t>
              </a:r>
              <a:r>
                <a:rPr lang="ko-KR" altLang="en-US" sz="20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곰돌이를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올려놓았구나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890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2429" y="663079"/>
            <a:ext cx="4596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엄마별과 아기별 손동작을 합니다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5491" y="1150101"/>
            <a:ext cx="3913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엄마별과 아기별이 하늘을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여행해요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19895" y="119297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5491" y="1575568"/>
            <a:ext cx="4003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머리에서 쉬어갈까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무서워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무서워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..... </a:t>
            </a: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19895" y="160651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55491" y="2001034"/>
            <a:ext cx="44566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이번에는 엄마가 엄마나라 말로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물어보면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엄마나라 말로 대답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해 보자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19895" y="208193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그림 1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3" name="그룹 12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4" name="타원형 설명선 1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98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836712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879506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971550" y="1610217"/>
            <a:ext cx="6501102" cy="400110"/>
            <a:chOff x="971550" y="1610217"/>
            <a:chExt cx="6501102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1302373" y="1610217"/>
              <a:ext cx="61702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느끼는 감정을 말로 표현 할 수 있도록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지도합니다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165098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그룹 17"/>
          <p:cNvGrpSpPr/>
          <p:nvPr/>
        </p:nvGrpSpPr>
        <p:grpSpPr>
          <a:xfrm>
            <a:off x="971550" y="2358897"/>
            <a:ext cx="7560687" cy="400110"/>
            <a:chOff x="971550" y="2174231"/>
            <a:chExt cx="7560687" cy="400110"/>
          </a:xfrm>
        </p:grpSpPr>
        <p:sp>
          <p:nvSpPr>
            <p:cNvPr id="6" name="TextBox 5"/>
            <p:cNvSpPr txBox="1"/>
            <p:nvPr/>
          </p:nvSpPr>
          <p:spPr>
            <a:xfrm>
              <a:off x="1302373" y="2174231"/>
              <a:ext cx="72298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동시를 바꿔 놀이 할 때에는 긍정적인 언어로 바꿀 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있도록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221499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그룹 16"/>
          <p:cNvGrpSpPr/>
          <p:nvPr/>
        </p:nvGrpSpPr>
        <p:grpSpPr>
          <a:xfrm>
            <a:off x="972177" y="3107577"/>
            <a:ext cx="7452659" cy="400110"/>
            <a:chOff x="972177" y="3107577"/>
            <a:chExt cx="7452659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302373" y="3107577"/>
              <a:ext cx="71224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 놀이를 하면서 아이는 우리 몸의 이름을 구체적으로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2177" y="314834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그룹 14"/>
          <p:cNvGrpSpPr/>
          <p:nvPr/>
        </p:nvGrpSpPr>
        <p:grpSpPr>
          <a:xfrm>
            <a:off x="971600" y="3856257"/>
            <a:ext cx="6536318" cy="400110"/>
            <a:chOff x="971600" y="4040923"/>
            <a:chExt cx="6536318" cy="400110"/>
          </a:xfrm>
        </p:grpSpPr>
        <p:sp>
          <p:nvSpPr>
            <p:cNvPr id="11" name="TextBox 10"/>
            <p:cNvSpPr txBox="1"/>
            <p:nvPr/>
          </p:nvSpPr>
          <p:spPr>
            <a:xfrm>
              <a:off x="1302373" y="4040923"/>
              <a:ext cx="62055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신체인식은 동작으로 표현하는데 기본이 되는 활동입니다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08169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그룹 15"/>
          <p:cNvGrpSpPr/>
          <p:nvPr/>
        </p:nvGrpSpPr>
        <p:grpSpPr>
          <a:xfrm>
            <a:off x="971600" y="4604936"/>
            <a:ext cx="7276905" cy="707886"/>
            <a:chOff x="971600" y="4604936"/>
            <a:chExt cx="7276905" cy="707886"/>
          </a:xfrm>
        </p:grpSpPr>
        <p:sp>
          <p:nvSpPr>
            <p:cNvPr id="13" name="TextBox 12"/>
            <p:cNvSpPr txBox="1"/>
            <p:nvPr/>
          </p:nvSpPr>
          <p:spPr>
            <a:xfrm>
              <a:off x="1302373" y="4604936"/>
              <a:ext cx="694613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손유희 동작을 할 때 엄마도 신나게 해봅니다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신나게 하면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 즐겁게 활동에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참여하게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됩니다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62259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9715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1052736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1095530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29655" y="1958989"/>
            <a:ext cx="65547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우리 몸을 이용해서 하는 놀이가 충분하게 이루어지면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집안의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물건이나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장소를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정해서 놀이 할 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있습니다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/>
            </a:r>
            <a:b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</a:b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“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책상 위에서 쉬어 갈까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아빠한테 쉬어갈까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?,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화분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위에 쉬어갈까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?” </a:t>
            </a: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0124" y="1959626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29655" y="3812848"/>
            <a:ext cx="646920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모국에는 어떤 손유희가 있습니까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어머니께서 불러주던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노래가 있으면 아이에게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들려줍니다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0124" y="3857334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24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899591" y="2996952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427811" y="4080427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별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811" y="4960525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가슴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7811" y="452047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눈썹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7811" y="5400573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엉덩이 </a:t>
            </a:r>
            <a:r>
              <a:rPr lang="en-US" altLang="ko-KR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9" name="Picture 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14593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58598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02603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46608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427811" y="364037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엄마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4" name="Picture 1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70588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796450" y="364037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아기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6" name="Picture 15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40526" y="370588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796450" y="4080427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머리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8" name="Picture 1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40526" y="414593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802978" y="4520476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코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0" name="Picture 1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47054" y="458598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812187" y="4960525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배꼽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4" name="Picture 2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56263" y="502603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812187" y="5400573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무릎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6" name="Picture 25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56263" y="546608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329655" y="1052736"/>
            <a:ext cx="68209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함께 놀이 할 경우 아이가 아빠의 신체 부위에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인형을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올려놓고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아빠에게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 나라 말로 인형이 놓인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신체부위를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말하게 하거나 엄마가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한국말로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신체 부위를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말하도록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놀이 할 수 있습니다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pic>
        <p:nvPicPr>
          <p:cNvPr id="2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80124" y="1053373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5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Office PowerPoint</Application>
  <PresentationFormat>화면 슬라이드 쇼(4:3)</PresentationFormat>
  <Paragraphs>51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B</vt:lpstr>
      <vt:lpstr>맑은 고딕</vt:lpstr>
      <vt:lpstr>서울남산체 EB</vt:lpstr>
      <vt:lpstr>서울남산체 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2015-06-15T10:18:57Z</dcterms:created>
  <dcterms:modified xsi:type="dcterms:W3CDTF">2015-06-15T11:43:19Z</dcterms:modified>
</cp:coreProperties>
</file>