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2"/>
    </p:embeddedFont>
    <p:embeddedFont>
      <p:font typeface="08서울한강체 L" panose="02020603020101020101" pitchFamily="18" charset="-127"/>
      <p:regular r:id="rId13"/>
    </p:embeddedFont>
    <p:embeddedFont>
      <p:font typeface="나눔손글씨 펜" panose="03040600000000000000" pitchFamily="66" charset="-127"/>
      <p:regular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나눔바른고딕" panose="020B0603020101020101" pitchFamily="50" charset="-127"/>
      <p:regular r:id="rId17"/>
      <p:bold r:id="rId1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3972" y="3465825"/>
            <a:ext cx="2964056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혼자서도 잘 놀아요</a:t>
            </a:r>
            <a:endParaRPr kumimoji="0" lang="ko-KR" altLang="en-US" sz="4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손글씨 펜" panose="03040600000000000000" pitchFamily="66" charset="-127"/>
              <a:ea typeface="나눔손글씨 펜" panose="03040600000000000000" pitchFamily="66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89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5"/>
            <a:ext cx="10563224" cy="1533191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xxxxxxxxxxx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놀이터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바람개비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토끼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짤랑짤랑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손을 흔드는 소리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</a:t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깡충깡충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토끼가 뛰는 소리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 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후후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입으로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바람 부는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‘대말 타기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 놀이할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때 동물의 얼굴을 빗자루 앞에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붙여주세요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동물 흉내를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내면서 놀이할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함께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토끼뜀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달리기 시합을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동물 소리를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내며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‘대말 타기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함께해요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 바람개비를 직접 만든 후에 바깥에 나가서 바람개비를 돌리며 놀이해요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536553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64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477367"/>
            <a:ext cx="5275803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‧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외에서 놀이할 때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지켜야 하는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규칙을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한국의 전통놀이를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 혼자서도 전통놀이를 즐기며 놀이할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6281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3943317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5" name="Freeform 58"/>
          <p:cNvSpPr>
            <a:spLocks noEditPoints="1"/>
          </p:cNvSpPr>
          <p:nvPr/>
        </p:nvSpPr>
        <p:spPr bwMode="auto">
          <a:xfrm>
            <a:off x="2776987" y="425851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1741182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바람개비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빗자루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2032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53" name="그룹 52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grpSp>
          <p:nvGrpSpPr>
            <p:cNvPr id="55" name="그룹 54"/>
            <p:cNvGrpSpPr/>
            <p:nvPr/>
          </p:nvGrpSpPr>
          <p:grpSpPr>
            <a:xfrm>
              <a:off x="1249680" y="2206752"/>
              <a:ext cx="10509504" cy="822960"/>
              <a:chOff x="1249680" y="1889760"/>
              <a:chExt cx="10509504" cy="822960"/>
            </a:xfrm>
          </p:grpSpPr>
          <p:sp>
            <p:nvSpPr>
              <p:cNvPr id="57" name="모서리가 둥근 직사각형 56"/>
              <p:cNvSpPr/>
              <p:nvPr/>
            </p:nvSpPr>
            <p:spPr>
              <a:xfrm>
                <a:off x="1249680" y="1889760"/>
                <a:ext cx="10509504" cy="822960"/>
              </a:xfrm>
              <a:prstGeom prst="roundRect">
                <a:avLst>
                  <a:gd name="adj" fmla="val 18000"/>
                </a:avLst>
              </a:prstGeom>
              <a:solidFill>
                <a:srgbClr val="ECEC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grpSp>
            <p:nvGrpSpPr>
              <p:cNvPr id="58" name="그룹 57"/>
              <p:cNvGrpSpPr/>
              <p:nvPr/>
            </p:nvGrpSpPr>
            <p:grpSpPr>
              <a:xfrm>
                <a:off x="1919045" y="1983432"/>
                <a:ext cx="2780787" cy="635616"/>
                <a:chOff x="1638629" y="1983432"/>
                <a:chExt cx="2780787" cy="635616"/>
              </a:xfrm>
            </p:grpSpPr>
            <p:grpSp>
              <p:nvGrpSpPr>
                <p:cNvPr id="83" name="그룹 82"/>
                <p:cNvGrpSpPr/>
                <p:nvPr/>
              </p:nvGrpSpPr>
              <p:grpSpPr>
                <a:xfrm>
                  <a:off x="1638629" y="1983432"/>
                  <a:ext cx="635616" cy="635616"/>
                  <a:chOff x="1559381" y="1969587"/>
                  <a:chExt cx="635616" cy="635616"/>
                </a:xfrm>
              </p:grpSpPr>
              <p:sp>
                <p:nvSpPr>
                  <p:cNvPr id="97" name="타원 96"/>
                  <p:cNvSpPr/>
                  <p:nvPr/>
                </p:nvSpPr>
                <p:spPr>
                  <a:xfrm>
                    <a:off x="1559381" y="1969587"/>
                    <a:ext cx="635616" cy="6356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5822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>
                    <a:off x="1613334" y="2022588"/>
                    <a:ext cx="527710" cy="55399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놀이</a:t>
                    </a:r>
                    <a: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/>
                    </a:r>
                    <a:b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</a:b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영역</a:t>
                    </a:r>
                    <a:endParaRPr kumimoji="0" lang="ko-KR" altLang="en-US" sz="1500" b="1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84" name="그룹 83"/>
                <p:cNvGrpSpPr/>
                <p:nvPr/>
              </p:nvGrpSpPr>
              <p:grpSpPr>
                <a:xfrm>
                  <a:off x="2461589" y="2028629"/>
                  <a:ext cx="1957827" cy="545223"/>
                  <a:chOff x="2461589" y="2022798"/>
                  <a:chExt cx="1957827" cy="545223"/>
                </a:xfrm>
              </p:grpSpPr>
              <p:sp>
                <p:nvSpPr>
                  <p:cNvPr id="89" name="타원 88"/>
                  <p:cNvSpPr/>
                  <p:nvPr/>
                </p:nvSpPr>
                <p:spPr>
                  <a:xfrm>
                    <a:off x="2461589" y="2096692"/>
                    <a:ext cx="129211" cy="12921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90" name="직사각형 89"/>
                  <p:cNvSpPr/>
                  <p:nvPr/>
                </p:nvSpPr>
                <p:spPr>
                  <a:xfrm>
                    <a:off x="2565875" y="2022798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신체</a:t>
                    </a:r>
                    <a:r>
                      <a:rPr kumimoji="0" lang="en-US" altLang="ko-KR" sz="1200" b="0" i="0" u="none" strike="noStrike" kern="1200" cap="none" spc="0" normalizeH="0" baseline="0" noProof="0" dirty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건강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91" name="타원 90"/>
                  <p:cNvSpPr/>
                  <p:nvPr/>
                </p:nvSpPr>
                <p:spPr>
                  <a:xfrm>
                    <a:off x="2461589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>
                    <a:off x="2565875" y="2291022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사회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정서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93" name="타원 92"/>
                  <p:cNvSpPr/>
                  <p:nvPr/>
                </p:nvSpPr>
                <p:spPr>
                  <a:xfrm>
                    <a:off x="3510101" y="2096692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94" name="직사각형 93"/>
                  <p:cNvSpPr/>
                  <p:nvPr/>
                </p:nvSpPr>
                <p:spPr>
                  <a:xfrm>
                    <a:off x="3614387" y="2022798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인지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언어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95" name="타원 94"/>
                  <p:cNvSpPr/>
                  <p:nvPr/>
                </p:nvSpPr>
                <p:spPr>
                  <a:xfrm>
                    <a:off x="3510101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>
                    <a:off x="3614387" y="2291022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예술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표현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9" name="그룹 58"/>
              <p:cNvGrpSpPr/>
              <p:nvPr/>
            </p:nvGrpSpPr>
            <p:grpSpPr>
              <a:xfrm>
                <a:off x="4942661" y="1983432"/>
                <a:ext cx="2580411" cy="635616"/>
                <a:chOff x="4662245" y="1983432"/>
                <a:chExt cx="2580411" cy="635616"/>
              </a:xfrm>
            </p:grpSpPr>
            <p:grpSp>
              <p:nvGrpSpPr>
                <p:cNvPr id="60" name="그룹 59"/>
                <p:cNvGrpSpPr/>
                <p:nvPr/>
              </p:nvGrpSpPr>
              <p:grpSpPr>
                <a:xfrm>
                  <a:off x="4662245" y="1983432"/>
                  <a:ext cx="635616" cy="635616"/>
                  <a:chOff x="1559381" y="1969587"/>
                  <a:chExt cx="635616" cy="635616"/>
                </a:xfrm>
              </p:grpSpPr>
              <p:sp>
                <p:nvSpPr>
                  <p:cNvPr id="78" name="타원 77"/>
                  <p:cNvSpPr/>
                  <p:nvPr/>
                </p:nvSpPr>
                <p:spPr>
                  <a:xfrm>
                    <a:off x="1559381" y="1969587"/>
                    <a:ext cx="635616" cy="6356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5822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80" name="직사각형 79"/>
                  <p:cNvSpPr/>
                  <p:nvPr/>
                </p:nvSpPr>
                <p:spPr>
                  <a:xfrm>
                    <a:off x="1613334" y="2022588"/>
                    <a:ext cx="527710" cy="55399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자녀</a:t>
                    </a:r>
                    <a: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/>
                    </a:r>
                    <a:b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</a:b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연령</a:t>
                    </a:r>
                    <a:endParaRPr kumimoji="0" lang="ko-KR" altLang="en-US" sz="1500" b="1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63" name="그룹 62"/>
                <p:cNvGrpSpPr/>
                <p:nvPr/>
              </p:nvGrpSpPr>
              <p:grpSpPr>
                <a:xfrm>
                  <a:off x="5485205" y="2028629"/>
                  <a:ext cx="1757451" cy="545223"/>
                  <a:chOff x="2461589" y="2022798"/>
                  <a:chExt cx="1757451" cy="545223"/>
                </a:xfrm>
              </p:grpSpPr>
              <p:sp>
                <p:nvSpPr>
                  <p:cNvPr id="64" name="직사각형 63"/>
                  <p:cNvSpPr/>
                  <p:nvPr/>
                </p:nvSpPr>
                <p:spPr>
                  <a:xfrm>
                    <a:off x="2565875" y="2022798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0~1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66" name="타원 65"/>
                  <p:cNvSpPr/>
                  <p:nvPr/>
                </p:nvSpPr>
                <p:spPr>
                  <a:xfrm>
                    <a:off x="2461589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70" name="직사각형 69"/>
                  <p:cNvSpPr/>
                  <p:nvPr/>
                </p:nvSpPr>
                <p:spPr>
                  <a:xfrm>
                    <a:off x="2565875" y="2291022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3~5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72" name="직사각형 71"/>
                  <p:cNvSpPr/>
                  <p:nvPr/>
                </p:nvSpPr>
                <p:spPr>
                  <a:xfrm>
                    <a:off x="3614387" y="2022798"/>
                    <a:ext cx="41229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2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73" name="타원 72"/>
                  <p:cNvSpPr/>
                  <p:nvPr/>
                </p:nvSpPr>
                <p:spPr>
                  <a:xfrm>
                    <a:off x="3510101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76" name="직사각형 75"/>
                  <p:cNvSpPr/>
                  <p:nvPr/>
                </p:nvSpPr>
                <p:spPr>
                  <a:xfrm>
                    <a:off x="3614387" y="2291022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6~7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77" name="타원 76"/>
                  <p:cNvSpPr/>
                  <p:nvPr/>
                </p:nvSpPr>
                <p:spPr>
                  <a:xfrm>
                    <a:off x="2461589" y="2096692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6" name="타원 55"/>
            <p:cNvSpPr/>
            <p:nvPr/>
          </p:nvSpPr>
          <p:spPr>
            <a:xfrm>
              <a:off x="6814133" y="2413847"/>
              <a:ext cx="129211" cy="129211"/>
            </a:xfrm>
            <a:prstGeom prst="ellipse">
              <a:avLst/>
            </a:prstGeom>
            <a:solidFill>
              <a:schemeClr val="tx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363" y="2321475"/>
            <a:ext cx="386401" cy="61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2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혼자서 로봇을 가지고 노는 것을 좋아해요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친구네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집에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놀러 가도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친구와 함께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놀이하기보다는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친구와 각자 로봇을 가지고 놀이하네요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전통이의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엄마는 혼자서도 잘 노는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전통이에게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다양한 놀이를 알려주고 싶어졌어요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644" y="2179163"/>
            <a:ext cx="3904711" cy="244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56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4826241" cy="400110"/>
            <a:chOff x="2503027" y="4201603"/>
            <a:chExt cx="4826241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7130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“짤랑짤랑”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467" y="2821578"/>
            <a:ext cx="384777" cy="76588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664" y="3997598"/>
            <a:ext cx="590380" cy="8177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25" y="5187134"/>
            <a:ext cx="450860" cy="8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6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35136" y="2624346"/>
            <a:ext cx="4654813" cy="400110"/>
            <a:chOff x="2673648" y="3554755"/>
            <a:chExt cx="4654813" cy="400110"/>
          </a:xfrm>
        </p:grpSpPr>
        <p:sp>
          <p:nvSpPr>
            <p:cNvPr id="28" name="직사각형 27"/>
            <p:cNvSpPr/>
            <p:nvPr/>
          </p:nvSpPr>
          <p:spPr>
            <a:xfrm>
              <a:off x="2786833" y="3554755"/>
              <a:ext cx="45416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영아의 발달수준에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5" name="그림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6" name="그룹 45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9" name="그룹 48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0" name="타원 49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1" name="원형 50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2" name="그림 5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69" name="그림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393" y="5500116"/>
            <a:ext cx="1221234" cy="972002"/>
          </a:xfrm>
          <a:prstGeom prst="rect">
            <a:avLst/>
          </a:prstGeom>
        </p:spPr>
      </p:pic>
      <p:cxnSp>
        <p:nvCxnSpPr>
          <p:cNvPr id="35" name="직선 연결선 34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그룹 36"/>
          <p:cNvGrpSpPr/>
          <p:nvPr/>
        </p:nvGrpSpPr>
        <p:grpSpPr>
          <a:xfrm>
            <a:off x="1335136" y="3409590"/>
            <a:ext cx="6775586" cy="400110"/>
            <a:chOff x="2673648" y="3554755"/>
            <a:chExt cx="6775586" cy="400110"/>
          </a:xfrm>
        </p:grpSpPr>
        <p:sp>
          <p:nvSpPr>
            <p:cNvPr id="40" name="직사각형 39"/>
            <p:cNvSpPr/>
            <p:nvPr/>
          </p:nvSpPr>
          <p:spPr>
            <a:xfrm>
              <a:off x="2786833" y="3554755"/>
              <a:ext cx="66624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실내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외에서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놀이할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때 지켜야할 규칙에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4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228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4490597" y="5928113"/>
            <a:ext cx="5478903" cy="338554"/>
            <a:chOff x="6514113" y="5928113"/>
            <a:chExt cx="5478903" cy="338554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6514113" y="5939997"/>
              <a:ext cx="5478903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6770234" y="5928113"/>
              <a:ext cx="5186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대말 타기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멀리뛰기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바람개비 돌리기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토끼뜀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9" name="자유형 4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51" name="양쪽 모서리가 둥근 사각형 50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7" name="그룹 56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8" name="그룹 7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79" name="타원 78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3" name="원형 82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4" name="그림 83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7" name="그룹 86"/>
          <p:cNvGrpSpPr/>
          <p:nvPr/>
        </p:nvGrpSpPr>
        <p:grpSpPr>
          <a:xfrm>
            <a:off x="1335136" y="2624346"/>
            <a:ext cx="5228688" cy="400110"/>
            <a:chOff x="2673648" y="3554755"/>
            <a:chExt cx="5228688" cy="400110"/>
          </a:xfrm>
        </p:grpSpPr>
        <p:sp>
          <p:nvSpPr>
            <p:cNvPr id="88" name="직사각형 87"/>
            <p:cNvSpPr/>
            <p:nvPr/>
          </p:nvSpPr>
          <p:spPr>
            <a:xfrm>
              <a:off x="2786833" y="3554755"/>
              <a:ext cx="51155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혼자서도 할 수 있는 한국의 전통놀이를 알아봐요</a:t>
              </a:r>
            </a:p>
          </p:txBody>
        </p:sp>
        <p:sp>
          <p:nvSpPr>
            <p:cNvPr id="8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90" name="그룹 89"/>
          <p:cNvGrpSpPr/>
          <p:nvPr/>
        </p:nvGrpSpPr>
        <p:grpSpPr>
          <a:xfrm>
            <a:off x="1314034" y="3085726"/>
            <a:ext cx="4905145" cy="1880306"/>
            <a:chOff x="1314034" y="5163565"/>
            <a:chExt cx="4905145" cy="1880306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1648208" cy="15286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대말 타기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바람개비 돌리기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멀리뛰기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토끼뜀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2" name="그룹 91"/>
            <p:cNvGrpSpPr/>
            <p:nvPr/>
          </p:nvGrpSpPr>
          <p:grpSpPr>
            <a:xfrm>
              <a:off x="1335136" y="5163565"/>
              <a:ext cx="4884043" cy="400110"/>
              <a:chOff x="2673648" y="3554755"/>
              <a:chExt cx="4884043" cy="400110"/>
            </a:xfrm>
          </p:grpSpPr>
          <p:sp>
            <p:nvSpPr>
              <p:cNvPr id="93" name="직사각형 92"/>
              <p:cNvSpPr/>
              <p:nvPr/>
            </p:nvSpPr>
            <p:spPr>
              <a:xfrm>
                <a:off x="2786833" y="3554755"/>
                <a:ext cx="47708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전통놀이를 활용해서 아이들과 직접 놀이해요</a:t>
                </a:r>
              </a:p>
            </p:txBody>
          </p:sp>
          <p:sp>
            <p:nvSpPr>
              <p:cNvPr id="94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5" name="직선 연결선 94"/>
          <p:cNvCxnSpPr/>
          <p:nvPr/>
        </p:nvCxnSpPr>
        <p:spPr>
          <a:xfrm>
            <a:off x="1252025" y="3055091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그룹 96"/>
          <p:cNvGrpSpPr/>
          <p:nvPr/>
        </p:nvGrpSpPr>
        <p:grpSpPr>
          <a:xfrm>
            <a:off x="1335136" y="4999089"/>
            <a:ext cx="5228688" cy="400110"/>
            <a:chOff x="2673648" y="3554755"/>
            <a:chExt cx="5228688" cy="400110"/>
          </a:xfrm>
        </p:grpSpPr>
        <p:sp>
          <p:nvSpPr>
            <p:cNvPr id="98" name="직사각형 97"/>
            <p:cNvSpPr/>
            <p:nvPr/>
          </p:nvSpPr>
          <p:spPr>
            <a:xfrm>
              <a:off x="2786833" y="3554755"/>
              <a:ext cx="51155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9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00" name="직선 연결선 99"/>
          <p:cNvCxnSpPr/>
          <p:nvPr/>
        </p:nvCxnSpPr>
        <p:spPr>
          <a:xfrm>
            <a:off x="1252025" y="496845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그룹 100"/>
          <p:cNvGrpSpPr/>
          <p:nvPr/>
        </p:nvGrpSpPr>
        <p:grpSpPr>
          <a:xfrm>
            <a:off x="1335136" y="5460468"/>
            <a:ext cx="4941751" cy="400110"/>
            <a:chOff x="2673648" y="3554755"/>
            <a:chExt cx="4941751" cy="400110"/>
          </a:xfrm>
        </p:grpSpPr>
        <p:sp>
          <p:nvSpPr>
            <p:cNvPr id="102" name="직사각형 101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전통놀이를 직접 해보는 시간을 가져요</a:t>
              </a:r>
            </a:p>
          </p:txBody>
        </p:sp>
        <p:sp>
          <p:nvSpPr>
            <p:cNvPr id="10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04" name="직선 연결선 103"/>
          <p:cNvCxnSpPr/>
          <p:nvPr/>
        </p:nvCxnSpPr>
        <p:spPr>
          <a:xfrm>
            <a:off x="1252025" y="542983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그림 10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674" y="5571101"/>
            <a:ext cx="1452783" cy="96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8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1" name="그룹 50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2" name="직사각형 51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5" name="자유형 54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1" name="그룹 60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2" name="그룹 71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73" name="타원 72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4" name="원형 73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1" name="그림 80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2" name="그룹 81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6" name="타원 85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1" name="원형 90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2" name="그림 9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108" name="그림 10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15" b="19213"/>
          <a:stretch/>
        </p:blipFill>
        <p:spPr>
          <a:xfrm>
            <a:off x="10524097" y="5614759"/>
            <a:ext cx="501829" cy="935073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50" name="직사각형 49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838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0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616212" y="4170978"/>
            <a:ext cx="7407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실내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외에서 전통놀이를 적용하여 상호작용을 할 수 있어요</a:t>
            </a:r>
          </a:p>
        </p:txBody>
      </p:sp>
      <p:sp>
        <p:nvSpPr>
          <p:cNvPr id="35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40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84"/>
          <a:stretch/>
        </p:blipFill>
        <p:spPr>
          <a:xfrm>
            <a:off x="1492684" y="5166025"/>
            <a:ext cx="440343" cy="75382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29"/>
          <a:stretch/>
        </p:blipFill>
        <p:spPr>
          <a:xfrm>
            <a:off x="1493316" y="2834934"/>
            <a:ext cx="439079" cy="73620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05" y="3988089"/>
            <a:ext cx="654700" cy="7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80785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혼자서도 잘 놀아요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6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354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토끼뜀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놀이’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발을 묶으면 넘어질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있으므로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묶지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않고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스스로 발을 모아서 뛰는 놀이로 진행해요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3936742"/>
            <a:ext cx="65774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멀리뛰기’의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멀리뛰기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이어 뛰기로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응용하여 놀이할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첫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번째 사람이 멀리 뛴 지점부터 다음 사람이 멀리뛰기를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가장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멀리 뛴 팀이 승리해요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376" y="5463455"/>
            <a:ext cx="1340126" cy="1004655"/>
          </a:xfrm>
          <a:prstGeom prst="rect">
            <a:avLst/>
          </a:prstGeom>
        </p:spPr>
      </p:pic>
      <p:sp>
        <p:nvSpPr>
          <p:cNvPr id="18" name="모서리가 둥근 직사각형 1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24232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</TotalTime>
  <Words>365</Words>
  <Application>Microsoft Office PowerPoint</Application>
  <PresentationFormat>와이드스크린</PresentationFormat>
  <Paragraphs>91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72</cp:revision>
  <dcterms:created xsi:type="dcterms:W3CDTF">2016-09-08T09:50:17Z</dcterms:created>
  <dcterms:modified xsi:type="dcterms:W3CDTF">2016-10-13T00:48:52Z</dcterms:modified>
</cp:coreProperties>
</file>