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0" r:id="rId2"/>
  </p:sldMasterIdLst>
  <p:sldIdLst>
    <p:sldId id="291" r:id="rId3"/>
    <p:sldId id="277" r:id="rId4"/>
    <p:sldId id="278" r:id="rId5"/>
    <p:sldId id="292" r:id="rId6"/>
    <p:sldId id="297" r:id="rId7"/>
    <p:sldId id="298" r:id="rId8"/>
    <p:sldId id="299" r:id="rId9"/>
    <p:sldId id="283" r:id="rId10"/>
    <p:sldId id="284" r:id="rId11"/>
    <p:sldId id="285" r:id="rId12"/>
  </p:sldIdLst>
  <p:sldSz cx="12192000" cy="6858000"/>
  <p:notesSz cx="6858000" cy="9144000"/>
  <p:embeddedFontLst>
    <p:embeddedFont>
      <p:font typeface="08서울한강체 L" panose="02020603020101020101" pitchFamily="18" charset="-127"/>
      <p:regular r:id="rId13"/>
    </p:embeddedFont>
    <p:embeddedFont>
      <p:font typeface="나눔바른고딕" panose="020B0603020101020101" pitchFamily="50" charset="-127"/>
      <p:regular r:id="rId14"/>
      <p:bold r:id="rId15"/>
    </p:embeddedFont>
    <p:embeddedFont>
      <p:font typeface="나눔손글씨 펜" panose="03040600000000000000" pitchFamily="66" charset="-127"/>
      <p:regular r:id="rId16"/>
    </p:embeddedFont>
    <p:embeddedFont>
      <p:font typeface="08서울한강체 M" panose="02020603020101020101" pitchFamily="18" charset="-127"/>
      <p:regular r:id="rId17"/>
    </p:embeddedFont>
    <p:embeddedFont>
      <p:font typeface="맑은 고딕" panose="020B0503020000020004" pitchFamily="50" charset="-127"/>
      <p:regular r:id="rId18"/>
      <p:bold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5DAA"/>
    <a:srgbClr val="A3DAD8"/>
    <a:srgbClr val="8CA2D3"/>
    <a:srgbClr val="97D5D2"/>
    <a:srgbClr val="A7D8BF"/>
    <a:srgbClr val="F7ACC1"/>
    <a:srgbClr val="C77EB6"/>
    <a:srgbClr val="FBB173"/>
    <a:srgbClr val="F58221"/>
    <a:srgbClr val="FFF6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5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1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506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102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6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8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7.emf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20.emf"/><Relationship Id="rId7" Type="http://schemas.openxmlformats.org/officeDocument/2006/relationships/image" Target="../media/image22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11" Type="http://schemas.openxmlformats.org/officeDocument/2006/relationships/image" Target="../media/image25.png"/><Relationship Id="rId5" Type="http://schemas.openxmlformats.org/officeDocument/2006/relationships/image" Target="../media/image13.emf"/><Relationship Id="rId10" Type="http://schemas.openxmlformats.org/officeDocument/2006/relationships/image" Target="../media/image24.png"/><Relationship Id="rId4" Type="http://schemas.openxmlformats.org/officeDocument/2006/relationships/image" Target="../media/image12.emf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활용한 </a:t>
            </a:r>
            <a:endParaRPr lang="en-US" altLang="ko-KR" sz="40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부모</a:t>
            </a:r>
            <a:r>
              <a:rPr lang="en-US" altLang="ko-KR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</a:t>
            </a: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자녀 상호작용 놀이 활동</a:t>
            </a:r>
            <a:endParaRPr lang="ko-KR" altLang="en-US" sz="4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3390900" y="3465825"/>
            <a:ext cx="5410200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ko-KR" altLang="en-US" sz="4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여러 나라 악기로 </a:t>
            </a:r>
            <a:r>
              <a:rPr lang="ko-KR" altLang="en-US" sz="4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빗</a:t>
            </a:r>
            <a:r>
              <a:rPr lang="ko-KR" altLang="en-US" sz="4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소리 </a:t>
            </a:r>
            <a:r>
              <a:rPr lang="ko-KR" altLang="en-US" sz="4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표현하기</a:t>
            </a:r>
          </a:p>
        </p:txBody>
      </p:sp>
    </p:spTree>
    <p:extLst>
      <p:ext uri="{BB962C8B-B14F-4D97-AF65-F5344CB8AC3E}">
        <p14:creationId xmlns:p14="http://schemas.microsoft.com/office/powerpoint/2010/main" val="88690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7437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513489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2" name="직사각형 11"/>
          <p:cNvSpPr/>
          <p:nvPr/>
        </p:nvSpPr>
        <p:spPr>
          <a:xfrm>
            <a:off x="2401593" y="24278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 나라의 </a:t>
            </a: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3" y="2812250"/>
            <a:ext cx="6037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비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이슬비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소나기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장대비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우산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장화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우비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내리다</a:t>
            </a:r>
            <a:endParaRPr lang="ko-KR" altLang="en-US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2401593" y="38189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203361"/>
            <a:ext cx="92127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우리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비가 올 때 필요한 물건을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가지고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오는 게임을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해요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</a:p>
          <a:p>
            <a:pPr lvl="0">
              <a:buSzPct val="80000"/>
              <a:defRPr/>
            </a:pP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또한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갖고 온 물건의 이름을 엄마 나라의 말로 어떻게 말하는지 알려주고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함께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발음해보도록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해요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01593" y="52100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594471"/>
            <a:ext cx="88661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아빠가 아이와 함께 빗방울이 된 모습을 상상하며 신체로 빗방울 모습을 표현해보세요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963905"/>
            <a:ext cx="740734" cy="74086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360509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여러 나라 </a:t>
            </a:r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악기로 </a:t>
            </a:r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빗소리 </a:t>
            </a:r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표현하기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17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7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84"/>
          <p:cNvGrpSpPr/>
          <p:nvPr/>
        </p:nvGrpSpPr>
        <p:grpSpPr>
          <a:xfrm>
            <a:off x="1249680" y="2206752"/>
            <a:ext cx="10509504" cy="822960"/>
            <a:chOff x="1249680" y="1889760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1889760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1983432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놀이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영역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461589" y="2028629"/>
                <a:ext cx="1957827" cy="545223"/>
                <a:chOff x="2461589" y="2022798"/>
                <a:chExt cx="1957827" cy="545223"/>
              </a:xfrm>
            </p:grpSpPr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신체</a:t>
                  </a:r>
                  <a:r>
                    <a:rPr lang="en-US" altLang="ko-KR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건강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18" name="타원 17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사회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정서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인지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언어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2" name="타원 21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예술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표현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  <p:grpSp>
          <p:nvGrpSpPr>
            <p:cNvPr id="38" name="그룹 37"/>
            <p:cNvGrpSpPr/>
            <p:nvPr/>
          </p:nvGrpSpPr>
          <p:grpSpPr>
            <a:xfrm>
              <a:off x="4942661" y="1983432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자녀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연령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589491" y="2028629"/>
                <a:ext cx="1653165" cy="545223"/>
                <a:chOff x="2565875" y="2022798"/>
                <a:chExt cx="1653165" cy="545223"/>
              </a:xfrm>
            </p:grpSpPr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0~1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3~5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3" name="타원 32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2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5" name="타원 34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6~7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</p:grpSp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여러 나라 </a:t>
            </a:r>
            <a:r>
              <a:rPr lang="ko-KR" altLang="en-US" sz="2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악기로 빗소리 </a:t>
            </a:r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표현하기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활동수준ㅣ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11811" y="555998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★★☆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할 수 있어요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!) 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목표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자료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776986" y="5282335"/>
            <a:ext cx="7818562" cy="402033"/>
            <a:chOff x="2776986" y="5154447"/>
            <a:chExt cx="7818562" cy="402033"/>
          </a:xfrm>
        </p:grpSpPr>
        <p:sp>
          <p:nvSpPr>
            <p:cNvPr id="54" name="직사각형 53"/>
            <p:cNvSpPr/>
            <p:nvPr/>
          </p:nvSpPr>
          <p:spPr>
            <a:xfrm>
              <a:off x="2910431" y="5154447"/>
              <a:ext cx="7685117" cy="4020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‘아기염소’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‘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우산’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음원과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악보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비 오는 소리 음원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탬버린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캐스터네츠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트라이앵글</a:t>
              </a:r>
            </a:p>
          </p:txBody>
        </p:sp>
        <p:sp>
          <p:nvSpPr>
            <p:cNvPr id="79" name="Freeform 58"/>
            <p:cNvSpPr>
              <a:spLocks noEditPoints="1"/>
            </p:cNvSpPr>
            <p:nvPr/>
          </p:nvSpPr>
          <p:spPr bwMode="auto">
            <a:xfrm>
              <a:off x="2776986" y="5307693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sp>
        <p:nvSpPr>
          <p:cNvPr id="53" name="타원 52"/>
          <p:cNvSpPr/>
          <p:nvPr/>
        </p:nvSpPr>
        <p:spPr>
          <a:xfrm>
            <a:off x="3800041" y="2410370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타원 54"/>
          <p:cNvSpPr/>
          <p:nvPr/>
        </p:nvSpPr>
        <p:spPr>
          <a:xfrm>
            <a:off x="2742442" y="2410371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타원 55"/>
          <p:cNvSpPr/>
          <p:nvPr/>
        </p:nvSpPr>
        <p:spPr>
          <a:xfrm>
            <a:off x="5765621" y="2686148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타원 56"/>
          <p:cNvSpPr/>
          <p:nvPr/>
        </p:nvSpPr>
        <p:spPr>
          <a:xfrm>
            <a:off x="5765621" y="2410897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2806610" y="3612418"/>
            <a:ext cx="4729575" cy="764155"/>
            <a:chOff x="2776987" y="3477367"/>
            <a:chExt cx="4729575" cy="764155"/>
          </a:xfrm>
        </p:grpSpPr>
        <p:sp>
          <p:nvSpPr>
            <p:cNvPr id="51" name="직사각형 50"/>
            <p:cNvSpPr/>
            <p:nvPr/>
          </p:nvSpPr>
          <p:spPr>
            <a:xfrm>
              <a:off x="2910432" y="3477367"/>
              <a:ext cx="4596130" cy="4129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다양한 악기를 이용하여 비 오는 소리를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표현해요</a:t>
              </a:r>
              <a:endPara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1" name="Freeform 58"/>
            <p:cNvSpPr>
              <a:spLocks noEditPoints="1"/>
            </p:cNvSpPr>
            <p:nvPr/>
          </p:nvSpPr>
          <p:spPr bwMode="auto">
            <a:xfrm>
              <a:off x="2776987" y="362811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74" name="Freeform 58"/>
            <p:cNvSpPr>
              <a:spLocks noEditPoints="1"/>
            </p:cNvSpPr>
            <p:nvPr/>
          </p:nvSpPr>
          <p:spPr bwMode="auto">
            <a:xfrm>
              <a:off x="2776987" y="3989186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2910432" y="3839489"/>
              <a:ext cx="2852063" cy="4020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비 오는 소리에 관심을 가져요</a:t>
              </a:r>
              <a:endPara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59" name="직사각형 5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17</a:t>
            </a:r>
            <a:r>
              <a:rPr lang="ko-KR" altLang="en-US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60" name="그림 5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49" y="2270323"/>
            <a:ext cx="800208" cy="687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43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여러 나라 악기로 </a:t>
            </a:r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빗소리 표현하기</a:t>
            </a:r>
            <a:endParaRPr lang="ko-KR" altLang="en-US" sz="24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6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에피소드</a:t>
            </a:r>
            <a:endParaRPr lang="ko-KR" altLang="en-US" sz="16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036" y="2279331"/>
            <a:ext cx="3209928" cy="2299338"/>
          </a:xfrm>
          <a:prstGeom prst="rect">
            <a:avLst/>
          </a:prstGeom>
        </p:spPr>
      </p:pic>
      <p:sp>
        <p:nvSpPr>
          <p:cNvPr id="11" name="내용 개체 틀 2"/>
          <p:cNvSpPr txBox="1">
            <a:spLocks/>
          </p:cNvSpPr>
          <p:nvPr/>
        </p:nvSpPr>
        <p:spPr>
          <a:xfrm>
            <a:off x="1207293" y="4828580"/>
            <a:ext cx="9777413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lnSpc>
                <a:spcPts val="2900"/>
              </a:lnSpc>
              <a:buNone/>
            </a:pP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토독 토독 토토독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창문 위로 빗방울이 떨어져요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쏴아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~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쏴아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~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어느새 빗방울이 굵어져 많은 비가 내려요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전통이는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창밖에 내리는 비를 보며 같은 비인데 왜 다른 소리가 나는지 궁금해졌어요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17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1068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여러 나라 악기로 </a:t>
            </a:r>
            <a:r>
              <a:rPr lang="ko-KR" altLang="en-US" sz="2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빗소리 </a:t>
            </a:r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표현하기</a:t>
            </a:r>
            <a:endParaRPr lang="ko-KR" altLang="en-US" sz="24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열어요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2503027" y="2850580"/>
            <a:ext cx="7218015" cy="707886"/>
            <a:chOff x="2503027" y="3004468"/>
            <a:chExt cx="7218015" cy="707886"/>
          </a:xfrm>
        </p:grpSpPr>
        <p:sp>
          <p:nvSpPr>
            <p:cNvPr id="41" name="직사각형 40"/>
            <p:cNvSpPr/>
            <p:nvPr/>
          </p:nvSpPr>
          <p:spPr>
            <a:xfrm>
              <a:off x="2616212" y="3004468"/>
              <a:ext cx="7104830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활동을 시작하기 전 간단한 율동과 함께 이중언어코치와 엄마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lvl="0"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아이가 함께할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수 있는 ‘인사송’을 부르며 서로 정답게 인사를 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나눠요</a:t>
              </a:r>
              <a:endParaRPr lang="en-US" altLang="ko-KR" sz="20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43" name="모서리가 둥근 직사각형 42"/>
          <p:cNvSpPr/>
          <p:nvPr/>
        </p:nvSpPr>
        <p:spPr>
          <a:xfrm>
            <a:off x="922683" y="390819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2503027" y="4052505"/>
            <a:ext cx="5170980" cy="707886"/>
            <a:chOff x="2503027" y="4201603"/>
            <a:chExt cx="5170980" cy="707886"/>
          </a:xfrm>
        </p:grpSpPr>
        <p:sp>
          <p:nvSpPr>
            <p:cNvPr id="44" name="직사각형 43"/>
            <p:cNvSpPr/>
            <p:nvPr/>
          </p:nvSpPr>
          <p:spPr>
            <a:xfrm>
              <a:off x="2616212" y="4201603"/>
              <a:ext cx="5057795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동요 중 ‘아기염소’와 ‘우산’을 들으며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오늘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활동 시작을 준비하며 자리를 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정돈해주세요</a:t>
              </a:r>
              <a:endParaRPr lang="en-US" altLang="ko-KR" sz="20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5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53" name="그림 52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189"/>
          <a:stretch/>
        </p:blipFill>
        <p:spPr>
          <a:xfrm>
            <a:off x="1109847" y="2837171"/>
            <a:ext cx="1051508" cy="734704"/>
          </a:xfrm>
          <a:prstGeom prst="rect">
            <a:avLst/>
          </a:prstGeom>
        </p:spPr>
      </p:pic>
      <p:pic>
        <p:nvPicPr>
          <p:cNvPr id="55" name="그림 5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81871" y="5031327"/>
            <a:ext cx="609977" cy="1205913"/>
          </a:xfrm>
          <a:prstGeom prst="rect">
            <a:avLst/>
          </a:prstGeom>
        </p:spPr>
      </p:pic>
      <p:pic>
        <p:nvPicPr>
          <p:cNvPr id="56" name="그림 5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245" y="3984375"/>
            <a:ext cx="526712" cy="834412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17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5699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15" name="그룹 14"/>
          <p:cNvGrpSpPr/>
          <p:nvPr/>
        </p:nvGrpSpPr>
        <p:grpSpPr>
          <a:xfrm>
            <a:off x="1314034" y="2624346"/>
            <a:ext cx="5399235" cy="803088"/>
            <a:chOff x="1314034" y="5163565"/>
            <a:chExt cx="5399235" cy="803088"/>
          </a:xfrm>
        </p:grpSpPr>
        <p:sp>
          <p:nvSpPr>
            <p:cNvPr id="91" name="직사각형 90"/>
            <p:cNvSpPr/>
            <p:nvPr/>
          </p:nvSpPr>
          <p:spPr>
            <a:xfrm>
              <a:off x="1314034" y="5515247"/>
              <a:ext cx="5399235" cy="4514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빗소리를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들으니 어떤 느낌이 드는지 이야기 나누기를 해주세요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93" name="그룹 92"/>
            <p:cNvGrpSpPr/>
            <p:nvPr/>
          </p:nvGrpSpPr>
          <p:grpSpPr>
            <a:xfrm>
              <a:off x="1335136" y="5163565"/>
              <a:ext cx="4770229" cy="400110"/>
              <a:chOff x="2673648" y="3554755"/>
              <a:chExt cx="4770229" cy="400110"/>
            </a:xfrm>
          </p:grpSpPr>
          <p:sp>
            <p:nvSpPr>
              <p:cNvPr id="94" name="직사각형 93"/>
              <p:cNvSpPr/>
              <p:nvPr/>
            </p:nvSpPr>
            <p:spPr>
              <a:xfrm>
                <a:off x="2786833" y="3554755"/>
                <a:ext cx="465704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비 오는 소리의 음원을 듣고 이야기를 나눠요</a:t>
                </a:r>
                <a:endParaRPr lang="ko-KR" altLang="en-US" sz="2000" b="1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95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27" name="그룹 2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도입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125" name="그림 1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28" name="그룹 27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128" name="그룹 127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129" name="타원 128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0" name="원형 129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31" name="그림 130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grpSp>
        <p:nvGrpSpPr>
          <p:cNvPr id="139" name="그룹 138"/>
          <p:cNvGrpSpPr/>
          <p:nvPr/>
        </p:nvGrpSpPr>
        <p:grpSpPr>
          <a:xfrm>
            <a:off x="7814594" y="5928113"/>
            <a:ext cx="2056613" cy="338554"/>
            <a:chOff x="1097280" y="6043365"/>
            <a:chExt cx="2056613" cy="338554"/>
          </a:xfrm>
        </p:grpSpPr>
        <p:sp>
          <p:nvSpPr>
            <p:cNvPr id="140" name="모서리가 둥근 직사각형 139"/>
            <p:cNvSpPr/>
            <p:nvPr/>
          </p:nvSpPr>
          <p:spPr>
            <a:xfrm>
              <a:off x="1097280" y="6055249"/>
              <a:ext cx="2056613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1353400" y="6043365"/>
              <a:ext cx="180049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카라바오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32" name="그룹 31"/>
          <p:cNvGrpSpPr/>
          <p:nvPr/>
        </p:nvGrpSpPr>
        <p:grpSpPr>
          <a:xfrm>
            <a:off x="1314034" y="3651805"/>
            <a:ext cx="8996008" cy="1133947"/>
            <a:chOff x="1314034" y="5163565"/>
            <a:chExt cx="8996008" cy="1133947"/>
          </a:xfrm>
        </p:grpSpPr>
        <p:sp>
          <p:nvSpPr>
            <p:cNvPr id="33" name="직사각형 32"/>
            <p:cNvSpPr/>
            <p:nvPr/>
          </p:nvSpPr>
          <p:spPr>
            <a:xfrm>
              <a:off x="1314034" y="5515247"/>
              <a:ext cx="5460149" cy="7822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 나라에서는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'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비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'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를 어떻게 말하는지 알려주세요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 나라의 비와 관련된 의성어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의태어가 있다면 소개해주세요</a:t>
              </a:r>
            </a:p>
          </p:txBody>
        </p:sp>
        <p:grpSp>
          <p:nvGrpSpPr>
            <p:cNvPr id="35" name="그룹 34"/>
            <p:cNvGrpSpPr/>
            <p:nvPr/>
          </p:nvGrpSpPr>
          <p:grpSpPr>
            <a:xfrm>
              <a:off x="1335136" y="5163565"/>
              <a:ext cx="8974906" cy="400110"/>
              <a:chOff x="2673648" y="3554755"/>
              <a:chExt cx="8974906" cy="400110"/>
            </a:xfrm>
          </p:grpSpPr>
          <p:sp>
            <p:nvSpPr>
              <p:cNvPr id="36" name="직사각형 35"/>
              <p:cNvSpPr/>
              <p:nvPr/>
            </p:nvSpPr>
            <p:spPr>
              <a:xfrm>
                <a:off x="2786833" y="3554755"/>
                <a:ext cx="886172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엄마 나라의 말로 표현하는 빗소리 관련 재미있는 의성어</a:t>
                </a:r>
                <a:r>
                  <a:rPr lang="en-US" altLang="ko-KR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,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의태어가 있다면 알려주세요</a:t>
                </a:r>
              </a:p>
            </p:txBody>
          </p:sp>
          <p:sp>
            <p:nvSpPr>
              <p:cNvPr id="37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38" name="직선 연결선 37"/>
          <p:cNvCxnSpPr/>
          <p:nvPr/>
        </p:nvCxnSpPr>
        <p:spPr>
          <a:xfrm>
            <a:off x="1191078" y="3487666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그림 3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8191" y="5512507"/>
            <a:ext cx="1072572" cy="985090"/>
          </a:xfrm>
          <a:prstGeom prst="rect">
            <a:avLst/>
          </a:prstGeom>
        </p:spPr>
      </p:pic>
      <p:sp>
        <p:nvSpPr>
          <p:cNvPr id="41" name="직사각형 40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여러 나라 악기로 </a:t>
            </a:r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빗소리 </a:t>
            </a:r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표현하기</a:t>
            </a:r>
          </a:p>
        </p:txBody>
      </p:sp>
      <p:sp>
        <p:nvSpPr>
          <p:cNvPr id="42" name="직사각형 41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17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04323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2" name="그룹 1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전개</a:t>
              </a:r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39" name="그림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41" name="그룹 40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30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45" name="타원 44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6" name="원형 45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7" name="그림 46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48" name="그룹 47"/>
          <p:cNvGrpSpPr/>
          <p:nvPr/>
        </p:nvGrpSpPr>
        <p:grpSpPr>
          <a:xfrm>
            <a:off x="1314034" y="2624346"/>
            <a:ext cx="4446686" cy="803088"/>
            <a:chOff x="1314034" y="5163565"/>
            <a:chExt cx="4446686" cy="803088"/>
          </a:xfrm>
        </p:grpSpPr>
        <p:sp>
          <p:nvSpPr>
            <p:cNvPr id="49" name="직사각형 48"/>
            <p:cNvSpPr/>
            <p:nvPr/>
          </p:nvSpPr>
          <p:spPr>
            <a:xfrm>
              <a:off x="1314034" y="5515247"/>
              <a:ext cx="2198038" cy="4514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어떤 악기가 보이나요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  <a:endParaRPr lang="en-US" altLang="ko-KR" sz="160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51" name="그룹 50"/>
            <p:cNvGrpSpPr/>
            <p:nvPr/>
          </p:nvGrpSpPr>
          <p:grpSpPr>
            <a:xfrm>
              <a:off x="1335136" y="5163565"/>
              <a:ext cx="4425584" cy="400110"/>
              <a:chOff x="2673648" y="3554755"/>
              <a:chExt cx="4425584" cy="400110"/>
            </a:xfrm>
          </p:grpSpPr>
          <p:sp>
            <p:nvSpPr>
              <p:cNvPr id="53" name="직사각형 52"/>
              <p:cNvSpPr/>
              <p:nvPr/>
            </p:nvSpPr>
            <p:spPr>
              <a:xfrm>
                <a:off x="2786833" y="3554755"/>
                <a:ext cx="431239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다양한 악기를 탐색하며 이야기를 나눠요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55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56" name="그룹 55"/>
          <p:cNvGrpSpPr/>
          <p:nvPr/>
        </p:nvGrpSpPr>
        <p:grpSpPr>
          <a:xfrm>
            <a:off x="1314034" y="4691856"/>
            <a:ext cx="9257663" cy="1162160"/>
            <a:chOff x="1314034" y="5163565"/>
            <a:chExt cx="9257663" cy="1162160"/>
          </a:xfrm>
        </p:grpSpPr>
        <p:sp>
          <p:nvSpPr>
            <p:cNvPr id="60" name="직사각형 59"/>
            <p:cNvSpPr/>
            <p:nvPr/>
          </p:nvSpPr>
          <p:spPr>
            <a:xfrm>
              <a:off x="1314034" y="5515247"/>
              <a:ext cx="9257663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악기를 이용해 </a:t>
              </a:r>
              <a:r>
                <a:rPr lang="ko-KR" altLang="en-US" sz="160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빗소리를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표현해 볼까요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 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아이가 비 내리는 모습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보슬비가 오는 상황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소나기가 내리는 상황 등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을 표현할 수 있도록 상황을 </a:t>
              </a:r>
              <a:r>
                <a:rPr lang="ko-KR" altLang="en-US" sz="160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제시해주세요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61" name="그룹 60"/>
            <p:cNvGrpSpPr/>
            <p:nvPr/>
          </p:nvGrpSpPr>
          <p:grpSpPr>
            <a:xfrm>
              <a:off x="1335136" y="5163565"/>
              <a:ext cx="5113272" cy="400110"/>
              <a:chOff x="2673648" y="3554755"/>
              <a:chExt cx="5113272" cy="400110"/>
            </a:xfrm>
          </p:grpSpPr>
          <p:sp>
            <p:nvSpPr>
              <p:cNvPr id="62" name="직사각형 61"/>
              <p:cNvSpPr/>
              <p:nvPr/>
            </p:nvSpPr>
            <p:spPr>
              <a:xfrm>
                <a:off x="2786833" y="3554755"/>
                <a:ext cx="500008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다양한 악기를 이용하여 빗소리를 표현해주세요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63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64" name="직선 연결선 63"/>
          <p:cNvCxnSpPr/>
          <p:nvPr/>
        </p:nvCxnSpPr>
        <p:spPr>
          <a:xfrm>
            <a:off x="1252025" y="4551120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직사각형 39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여러 나라 악기로 </a:t>
            </a:r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빗소리 </a:t>
            </a:r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표현하기</a:t>
            </a:r>
          </a:p>
        </p:txBody>
      </p:sp>
      <p:sp>
        <p:nvSpPr>
          <p:cNvPr id="50" name="직사각형 49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17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52" name="그룹 51"/>
          <p:cNvGrpSpPr/>
          <p:nvPr/>
        </p:nvGrpSpPr>
        <p:grpSpPr>
          <a:xfrm>
            <a:off x="1314033" y="3684090"/>
            <a:ext cx="6282124" cy="803088"/>
            <a:chOff x="1314034" y="5163565"/>
            <a:chExt cx="6282124" cy="803088"/>
          </a:xfrm>
        </p:grpSpPr>
        <p:sp>
          <p:nvSpPr>
            <p:cNvPr id="58" name="직사각형 57"/>
            <p:cNvSpPr/>
            <p:nvPr/>
          </p:nvSpPr>
          <p:spPr>
            <a:xfrm>
              <a:off x="1314034" y="5515247"/>
              <a:ext cx="6101350" cy="4514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나라마다 비를 부르는 이름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이슬비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장맛비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등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 있는지 소개해 주세요 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66" name="그룹 65"/>
            <p:cNvGrpSpPr/>
            <p:nvPr/>
          </p:nvGrpSpPr>
          <p:grpSpPr>
            <a:xfrm>
              <a:off x="1335136" y="5163565"/>
              <a:ext cx="6261022" cy="400110"/>
              <a:chOff x="2673648" y="3554755"/>
              <a:chExt cx="6261022" cy="400110"/>
            </a:xfrm>
          </p:grpSpPr>
          <p:sp>
            <p:nvSpPr>
              <p:cNvPr id="67" name="직사각형 66"/>
              <p:cNvSpPr/>
              <p:nvPr/>
            </p:nvSpPr>
            <p:spPr>
              <a:xfrm>
                <a:off x="2786833" y="3554755"/>
                <a:ext cx="614783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비의 이름을 엄마 나라의 말로 어떻게 말하는지 </a:t>
                </a: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함께해봐요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68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69" name="직선 연결선 68"/>
          <p:cNvCxnSpPr/>
          <p:nvPr/>
        </p:nvCxnSpPr>
        <p:spPr>
          <a:xfrm>
            <a:off x="1229254" y="3498874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그룹 69"/>
          <p:cNvGrpSpPr/>
          <p:nvPr/>
        </p:nvGrpSpPr>
        <p:grpSpPr>
          <a:xfrm>
            <a:off x="8363234" y="5928113"/>
            <a:ext cx="2056613" cy="338554"/>
            <a:chOff x="1097280" y="6043365"/>
            <a:chExt cx="2056613" cy="338554"/>
          </a:xfrm>
        </p:grpSpPr>
        <p:sp>
          <p:nvSpPr>
            <p:cNvPr id="71" name="모서리가 둥근 직사각형 70"/>
            <p:cNvSpPr/>
            <p:nvPr/>
          </p:nvSpPr>
          <p:spPr>
            <a:xfrm>
              <a:off x="1097280" y="6055249"/>
              <a:ext cx="2056613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직사각형 71"/>
            <p:cNvSpPr/>
            <p:nvPr/>
          </p:nvSpPr>
          <p:spPr>
            <a:xfrm>
              <a:off x="1353400" y="6043365"/>
              <a:ext cx="180049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카라바오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3" name="직사각형 72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pic>
        <p:nvPicPr>
          <p:cNvPr id="74" name="그림 7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2810" y="5251302"/>
            <a:ext cx="620546" cy="1205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905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21" name="그룹 20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엄마가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 활동에 </a:t>
              </a:r>
              <a:r>
                <a:rPr lang="ko-KR" altLang="en-US" sz="20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관해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궁금한 점이 있다면 </a:t>
              </a:r>
              <a:r>
                <a:rPr lang="ko-KR" altLang="en-US" sz="20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 코치에게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질문해도 좋아요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휴식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49" name="직사각형 48"/>
          <p:cNvSpPr/>
          <p:nvPr/>
        </p:nvSpPr>
        <p:spPr>
          <a:xfrm>
            <a:off x="1314034" y="4523475"/>
            <a:ext cx="7167347" cy="8104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1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쌍</a:t>
            </a: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엄마와 아이</a:t>
            </a: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씩 나와 악기로 비오는 소리를 표현하고 어떤 빗</a:t>
            </a:r>
            <a:r>
              <a:rPr lang="ko-KR" altLang="en-US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소리인지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이야기를 </a:t>
            </a:r>
            <a:endParaRPr lang="en-US" altLang="ko-KR" sz="160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lnSpc>
                <a:spcPts val="2800"/>
              </a:lnSpc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나누고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맞춰보도록 해주세요</a:t>
            </a:r>
            <a:endParaRPr lang="ko-KR" altLang="en-US" sz="1600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pSp>
        <p:nvGrpSpPr>
          <p:cNvPr id="61" name="그룹 60"/>
          <p:cNvGrpSpPr/>
          <p:nvPr/>
        </p:nvGrpSpPr>
        <p:grpSpPr>
          <a:xfrm>
            <a:off x="1335136" y="4178827"/>
            <a:ext cx="7751815" cy="400110"/>
            <a:chOff x="2673648" y="3554755"/>
            <a:chExt cx="7751815" cy="400110"/>
          </a:xfrm>
        </p:grpSpPr>
        <p:sp>
          <p:nvSpPr>
            <p:cNvPr id="62" name="직사각형 61"/>
            <p:cNvSpPr/>
            <p:nvPr/>
          </p:nvSpPr>
          <p:spPr>
            <a:xfrm>
              <a:off x="2786833" y="3554755"/>
              <a:ext cx="763863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다른 사람이 연주한 빗소리를 듣고 어떤 비를 표현한 것인지 느낌을 나눠요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47" name="자유형 46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lvl="0"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마무리</a:t>
              </a:r>
            </a:p>
          </p:txBody>
        </p:sp>
        <p:sp>
          <p:nvSpPr>
            <p:cNvPr id="67" name="양쪽 모서리가 둥근 사각형 66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10" name="그룹 9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</a:t>
              </a: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37" name="타원 36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38" name="원형 37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4" name="그림 43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" name="그룹 7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0" name="모서리가 둥근 직사각형 79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7" name="타원 86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88" name="원형 87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90" name="그림 89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sp>
        <p:nvSpPr>
          <p:cNvPr id="51" name="직사각형 50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여러 나라 악기로 </a:t>
            </a:r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빗소리 </a:t>
            </a:r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표현하기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17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55" name="그룹 54"/>
          <p:cNvGrpSpPr/>
          <p:nvPr/>
        </p:nvGrpSpPr>
        <p:grpSpPr>
          <a:xfrm>
            <a:off x="10449425" y="5560549"/>
            <a:ext cx="973300" cy="795800"/>
            <a:chOff x="13396493" y="3942468"/>
            <a:chExt cx="1127126" cy="921574"/>
          </a:xfrm>
        </p:grpSpPr>
        <p:pic>
          <p:nvPicPr>
            <p:cNvPr id="56" name="그림 55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1372"/>
            <a:stretch/>
          </p:blipFill>
          <p:spPr>
            <a:xfrm flipH="1">
              <a:off x="13583821" y="3942468"/>
              <a:ext cx="545272" cy="510084"/>
            </a:xfrm>
            <a:prstGeom prst="rect">
              <a:avLst/>
            </a:prstGeom>
          </p:spPr>
        </p:pic>
        <p:pic>
          <p:nvPicPr>
            <p:cNvPr id="60" name="그림 59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646" r="39532"/>
            <a:stretch/>
          </p:blipFill>
          <p:spPr>
            <a:xfrm>
              <a:off x="13396493" y="4330124"/>
              <a:ext cx="351980" cy="533918"/>
            </a:xfrm>
            <a:prstGeom prst="rect">
              <a:avLst/>
            </a:prstGeom>
          </p:spPr>
        </p:pic>
        <p:pic>
          <p:nvPicPr>
            <p:cNvPr id="64" name="그림 63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702"/>
            <a:stretch/>
          </p:blipFill>
          <p:spPr>
            <a:xfrm flipH="1">
              <a:off x="13942363" y="4330124"/>
              <a:ext cx="581256" cy="521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4339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나눠요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1106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2503027" y="2855370"/>
            <a:ext cx="5879507" cy="707886"/>
            <a:chOff x="2503027" y="3004468"/>
            <a:chExt cx="5879507" cy="707886"/>
          </a:xfrm>
        </p:grpSpPr>
        <p:sp>
          <p:nvSpPr>
            <p:cNvPr id="25" name="직사각형 24"/>
            <p:cNvSpPr/>
            <p:nvPr/>
          </p:nvSpPr>
          <p:spPr>
            <a:xfrm>
              <a:off x="2616212" y="3004468"/>
              <a:ext cx="5766322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비 오는 소리 표현해보기 활동을 하면서 재미있었던 점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lvl="0"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어려웠던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점 등을 이야기 나눠 보세요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1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6" name="모서리가 둥근 직사각형 25"/>
          <p:cNvSpPr/>
          <p:nvPr/>
        </p:nvSpPr>
        <p:spPr>
          <a:xfrm>
            <a:off x="922683" y="390819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8" name="그룹 7"/>
          <p:cNvGrpSpPr/>
          <p:nvPr/>
        </p:nvGrpSpPr>
        <p:grpSpPr>
          <a:xfrm>
            <a:off x="2503027" y="4052505"/>
            <a:ext cx="5629439" cy="707886"/>
            <a:chOff x="2503027" y="4201603"/>
            <a:chExt cx="5629439" cy="707886"/>
          </a:xfrm>
        </p:grpSpPr>
        <p:sp>
          <p:nvSpPr>
            <p:cNvPr id="27" name="직사각형 26"/>
            <p:cNvSpPr/>
            <p:nvPr/>
          </p:nvSpPr>
          <p:spPr>
            <a:xfrm>
              <a:off x="2616212" y="4201603"/>
              <a:ext cx="5516254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 나라에 비와 관련된 전래동화나 동요가 있다면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아이와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함께 불러보고 악기로 빗소리를 표현해보세요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2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8" name="직사각형 27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여러 나라 악기로 </a:t>
            </a:r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빗소리 </a:t>
            </a:r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표현하기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891"/>
          <a:stretch/>
        </p:blipFill>
        <p:spPr>
          <a:xfrm>
            <a:off x="1324005" y="4055158"/>
            <a:ext cx="867354" cy="705233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17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926" y="2820014"/>
            <a:ext cx="815512" cy="815512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11282"/>
          <a:stretch/>
        </p:blipFill>
        <p:spPr>
          <a:xfrm>
            <a:off x="10154439" y="5114918"/>
            <a:ext cx="938242" cy="1130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26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7" name="직사각형 16"/>
          <p:cNvSpPr/>
          <p:nvPr/>
        </p:nvSpPr>
        <p:spPr>
          <a:xfrm>
            <a:off x="4241998" y="2758559"/>
            <a:ext cx="66575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음악에 맞춰 빗방울이 떨어지는 모습을 상상하며 몸으로 표현해보세요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4001185"/>
            <a:ext cx="58208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비의 종류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이슬비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소나기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장대비 등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와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뜻에 관해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알아보고 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설명하는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비의 이름을 맞추는 놀이를 해요</a:t>
            </a:r>
            <a:endParaRPr lang="ko-KR" altLang="en-US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여러 나라 악기로 </a:t>
            </a:r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빗소리 </a:t>
            </a:r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표현하기</a:t>
            </a: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0" y="5350283"/>
            <a:ext cx="1225180" cy="1118434"/>
          </a:xfrm>
          <a:prstGeom prst="rect">
            <a:avLst/>
          </a:prstGeom>
        </p:spPr>
      </p:pic>
      <p:sp>
        <p:nvSpPr>
          <p:cNvPr id="19" name="직사각형 1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17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30" name="직사각형 29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 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어려울 때</a:t>
            </a:r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33" name="그림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34" name="직사각형 33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쉬울 때</a:t>
            </a:r>
          </a:p>
        </p:txBody>
      </p:sp>
    </p:spTree>
    <p:extLst>
      <p:ext uri="{BB962C8B-B14F-4D97-AF65-F5344CB8AC3E}">
        <p14:creationId xmlns:p14="http://schemas.microsoft.com/office/powerpoint/2010/main" val="326247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3174</TotalTime>
  <Words>503</Words>
  <Application>Microsoft Office PowerPoint</Application>
  <PresentationFormat>와이드스크린</PresentationFormat>
  <Paragraphs>97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08서울한강체 L</vt:lpstr>
      <vt:lpstr>나눔바른고딕</vt:lpstr>
      <vt:lpstr>나눔손글씨 펜</vt:lpstr>
      <vt:lpstr>08서울한강체 M</vt:lpstr>
      <vt:lpstr>Arial</vt:lpstr>
      <vt:lpstr>맑은 고딕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79</cp:revision>
  <dcterms:created xsi:type="dcterms:W3CDTF">2016-09-08T09:50:17Z</dcterms:created>
  <dcterms:modified xsi:type="dcterms:W3CDTF">2016-11-17T07:46:53Z</dcterms:modified>
</cp:coreProperties>
</file>