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M" pitchFamily="18" charset="-127"/>
      <p:regular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149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0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2119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0167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0" name="그룹 66"/>
          <p:cNvGrpSpPr/>
          <p:nvPr userDrawn="1"/>
        </p:nvGrpSpPr>
        <p:grpSpPr>
          <a:xfrm>
            <a:off x="230616" y="484292"/>
            <a:ext cx="4269376" cy="633277"/>
            <a:chOff x="230616" y="68382"/>
            <a:chExt cx="3373329" cy="633277"/>
          </a:xfrm>
        </p:grpSpPr>
        <p:grpSp>
          <p:nvGrpSpPr>
            <p:cNvPr id="51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TextBox 51"/>
            <p:cNvSpPr txBox="1"/>
            <p:nvPr userDrawn="1"/>
          </p:nvSpPr>
          <p:spPr>
            <a:xfrm>
              <a:off x="329346" y="89577"/>
              <a:ext cx="3157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비슷한 것끼리 모아요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56" name="그룹 55"/>
          <p:cNvGrpSpPr/>
          <p:nvPr userDrawn="1"/>
        </p:nvGrpSpPr>
        <p:grpSpPr>
          <a:xfrm rot="21193429">
            <a:off x="7706657" y="4773074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순서도: 수동 입력 56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8" name="그룹 57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27" name="모서리가 둥근 직사각형 12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양쪽 모서리가 둥근 사각형 13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9" name="순서도: 수동 입력 58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타원 60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현 61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타원 62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65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타원 68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이등변 삼각형 70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직사각형 11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양쪽 모서리가 둥근 사각형 11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잘린 사각형 11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모서리가 둥근 직사각형 12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모서리가 둥근 직사각형 12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모서리가 둥근 직사각형 12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5624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7" name="그룹 66"/>
          <p:cNvGrpSpPr/>
          <p:nvPr userDrawn="1"/>
        </p:nvGrpSpPr>
        <p:grpSpPr>
          <a:xfrm>
            <a:off x="230616" y="484292"/>
            <a:ext cx="4269376" cy="633277"/>
            <a:chOff x="230616" y="68382"/>
            <a:chExt cx="3373329" cy="633277"/>
          </a:xfrm>
        </p:grpSpPr>
        <p:grpSp>
          <p:nvGrpSpPr>
            <p:cNvPr id="10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 userDrawn="1"/>
          </p:nvSpPr>
          <p:spPr>
            <a:xfrm>
              <a:off x="329346" y="89577"/>
              <a:ext cx="3157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비슷한 것끼리 모아요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01" name="그룹 100"/>
          <p:cNvGrpSpPr/>
          <p:nvPr userDrawn="1"/>
        </p:nvGrpSpPr>
        <p:grpSpPr>
          <a:xfrm>
            <a:off x="7152073" y="4346048"/>
            <a:ext cx="1877058" cy="2255861"/>
            <a:chOff x="7279520" y="4215550"/>
            <a:chExt cx="1877058" cy="2255861"/>
          </a:xfrm>
        </p:grpSpPr>
        <p:grpSp>
          <p:nvGrpSpPr>
            <p:cNvPr id="102" name="그룹 10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9" name="원호 21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타원 22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직사각형 22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직사각형 22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양쪽 모서리가 둥근 사각형 22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양쪽 모서리가 둥근 사각형 22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직사각형 22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7" name="그룹 22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62" name="모서리가 둥근 직사각형 26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8" name="직사각형 22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양쪽 모서리가 둥근 사각형 23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현 23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자유형 23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자유형 23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현 23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41" name="직선 연결선 24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직선 연결선 24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직선 연결선 24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직선 연결선 24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직선 연결선 24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직선 연결선 24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" name="직사각형 24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사다리꼴 24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직사각형 24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타원 24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타원 25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타원 25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직사각형 25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이등변 삼각형 25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이등변 삼각형 25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원호 25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원호 25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9" name="그룹 25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03" name="그룹 10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순서도: 수동 입력 10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5" name="그룹 10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13" name="모서리가 둥근 직사각형 212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모서리가 둥근 직사각형 215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모서리가 둥근 직사각형 21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양쪽 모서리가 둥근 사각형 21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6" name="순서도: 수동 입력 10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현 11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현 187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91" name="직선 연결선 190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직선 연결선 192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직선 연결선 193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타원 194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직사각형 197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양쪽 모서리가 둥근 사각형 200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양쪽 모서리가 둥근 사각형 203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잘린 사각형 204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양쪽 모서리가 둥근 사각형 211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7975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66"/>
          <p:cNvGrpSpPr/>
          <p:nvPr userDrawn="1"/>
        </p:nvGrpSpPr>
        <p:grpSpPr>
          <a:xfrm>
            <a:off x="230616" y="484292"/>
            <a:ext cx="4269376" cy="633277"/>
            <a:chOff x="230616" y="68382"/>
            <a:chExt cx="3373329" cy="633277"/>
          </a:xfrm>
        </p:grpSpPr>
        <p:grpSp>
          <p:nvGrpSpPr>
            <p:cNvPr id="99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0" name="TextBox 99"/>
            <p:cNvSpPr txBox="1"/>
            <p:nvPr userDrawn="1"/>
          </p:nvSpPr>
          <p:spPr>
            <a:xfrm>
              <a:off x="329346" y="89577"/>
              <a:ext cx="3157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비슷한 것끼리 모아요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04" name="그룹 103"/>
          <p:cNvGrpSpPr/>
          <p:nvPr userDrawn="1"/>
        </p:nvGrpSpPr>
        <p:grpSpPr>
          <a:xfrm>
            <a:off x="7279606" y="4461584"/>
            <a:ext cx="1887544" cy="2178315"/>
            <a:chOff x="7279520" y="4293096"/>
            <a:chExt cx="1887544" cy="2178315"/>
          </a:xfrm>
        </p:grpSpPr>
        <p:grpSp>
          <p:nvGrpSpPr>
            <p:cNvPr id="105" name="그룹 104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13" name="그룹 212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54" name="모서리가 둥근 직사각형 253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모서리가 둥근 직사각형 255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모서리가 둥근 직사각형 256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모서리가 둥근 직사각형 257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4" name="직사각형 213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양쪽 모서리가 둥근 사각형 214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7" name="그룹 216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44" name="자유형 243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자유형 244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자유형 245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원호 246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8" name="타원 247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9" name="타원 248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0" name="직선 연결선 249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직선 연결선 250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직선 연결선 251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직선 연결선 252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8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이등변 삼각형 219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이등변 삼각형 220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2" name="직선 연결선 221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직사각형 223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5" name="그룹 224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6" name="양쪽 모서리가 둥근 사각형 225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직사각형 226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직사각형 227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양쪽 모서리가 둥근 사각형 228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양쪽 모서리가 둥근 사각형 229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1" name="그룹 230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32" name="양쪽 모서리가 둥근 사각형 231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사다리꼴 232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평행 사변형 233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평행 사변형 234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6" name="직선 연결선 235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타원 236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타원 237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6" name="그룹 10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순서도: 수동 입력 10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8" name="그룹 10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07" name="모서리가 둥근 직사각형 20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모서리가 둥근 직사각형 20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양쪽 모서리가 둥근 사각형 21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9" name="순서도: 수동 입력 10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현 109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현 111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타원 112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타원 183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타원 18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이등변 삼각형 19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양쪽 모서리가 둥근 사각형 19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직사각형 19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양쪽 모서리가 잘린 사각형 19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양쪽 모서리가 둥근 사각형 20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495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153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20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06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233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29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52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88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17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E531A-BAF3-42F6-A83C-B0CDBE15092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A49DB-DF2D-4546-8D75-E30A6EDA75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95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6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399250" y="980728"/>
            <a:ext cx="6345510" cy="1820193"/>
            <a:chOff x="1399250" y="980728"/>
            <a:chExt cx="6345510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99250" y="1969924"/>
              <a:ext cx="6345510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16.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 비슷한 것끼리 모아요</a:t>
              </a:r>
              <a:endParaRPr lang="ko-KR" altLang="en-US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7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772816"/>
            <a:ext cx="72382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집에서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사용하는 도구 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5~6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개를 아이가 충분히 관찰할 수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 있도록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710011" y="2574776"/>
            <a:ext cx="2825815" cy="400110"/>
            <a:chOff x="1331640" y="2718792"/>
            <a:chExt cx="2825815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619672" y="2718792"/>
              <a:ext cx="2537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책상 위에 무엇이 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279969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710011" y="2989629"/>
            <a:ext cx="6359342" cy="400110"/>
            <a:chOff x="1331640" y="3089865"/>
            <a:chExt cx="6359342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1619672" y="3089865"/>
              <a:ext cx="60713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책상 위에 있는 도구들을 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살펴보자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도구들이 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317076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모서리가 둥근 직사각형 6"/>
          <p:cNvSpPr/>
          <p:nvPr/>
        </p:nvSpPr>
        <p:spPr>
          <a:xfrm>
            <a:off x="386407" y="1217254"/>
            <a:ext cx="5841777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5002" y="1260048"/>
            <a:ext cx="561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책상이나 테이블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집안의 다양한 도구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5~6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개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10011" y="3404481"/>
            <a:ext cx="7016703" cy="400110"/>
            <a:chOff x="1331640" y="3460938"/>
            <a:chExt cx="7016703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1619672" y="3460938"/>
              <a:ext cx="67286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숟가락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플라스틱 포크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자동차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블록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인형이 있네 </a:t>
              </a: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354183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395536" y="3933056"/>
            <a:ext cx="75648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무엇을 할 때 사용하는 도구인지 이야기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나눕니다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</a:p>
          <a:p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이때 도구가 사용 되는 유사한 것끼리 차례대로 묻지 않고 순서를 섞어서 </a:t>
            </a:r>
            <a:r>
              <a:rPr lang="ko-KR" altLang="en-US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질문합니다</a:t>
            </a:r>
            <a:r>
              <a: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.) 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710011" y="4725144"/>
            <a:ext cx="6775705" cy="677108"/>
            <a:chOff x="1331640" y="4982689"/>
            <a:chExt cx="6775705" cy="677108"/>
          </a:xfrm>
        </p:grpSpPr>
        <p:sp>
          <p:nvSpPr>
            <p:cNvPr id="14" name="TextBox 13"/>
            <p:cNvSpPr txBox="1"/>
            <p:nvPr/>
          </p:nvSpPr>
          <p:spPr>
            <a:xfrm>
              <a:off x="1619672" y="4982689"/>
              <a:ext cx="64876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블록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 자동차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무엇을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때 필요하니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</a:p>
            <a:p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놀이할 때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필요해요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.) 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506289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710011" y="5486454"/>
            <a:ext cx="5744975" cy="677108"/>
            <a:chOff x="1331640" y="5632212"/>
            <a:chExt cx="5744975" cy="677108"/>
          </a:xfrm>
        </p:grpSpPr>
        <p:sp>
          <p:nvSpPr>
            <p:cNvPr id="19" name="TextBox 18"/>
            <p:cNvSpPr txBox="1"/>
            <p:nvPr/>
          </p:nvSpPr>
          <p:spPr>
            <a:xfrm>
              <a:off x="1619672" y="5632212"/>
              <a:ext cx="545694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숟가락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컵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은 무엇을 할 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필요하니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</a:p>
            <a:p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밥을 먹을 때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필요해요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.) 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571096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38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3599" y="1196752"/>
            <a:ext cx="8404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아이에게 비슷한 일을 할 때 사용하는 도구들끼리 모아보게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683568" y="1711551"/>
            <a:ext cx="7906966" cy="400110"/>
            <a:chOff x="755576" y="1619799"/>
            <a:chExt cx="7906966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1014294" y="1619799"/>
              <a:ext cx="76482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인형처럼 놀이할 때 필요한 도구들끼리 모아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블록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 자동차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55576" y="17006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683568" y="2132856"/>
            <a:ext cx="7983910" cy="400110"/>
            <a:chOff x="755576" y="2289066"/>
            <a:chExt cx="7983910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014294" y="2289066"/>
              <a:ext cx="77251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숟가락처럼 밥을 먹을 때 필요한 도구들끼리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모아보자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컵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55576" y="236996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그림 12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4" name="그룹 13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5" name="타원형 설명선 14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18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518348" y="125365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96942" y="129645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668900" y="1983031"/>
            <a:ext cx="8397455" cy="1200329"/>
            <a:chOff x="668900" y="1983031"/>
            <a:chExt cx="8397455" cy="1200329"/>
          </a:xfrm>
        </p:grpSpPr>
        <p:sp>
          <p:nvSpPr>
            <p:cNvPr id="4" name="TextBox 3"/>
            <p:cNvSpPr txBox="1"/>
            <p:nvPr/>
          </p:nvSpPr>
          <p:spPr>
            <a:xfrm>
              <a:off x="999723" y="1983031"/>
              <a:ext cx="806663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좋아하는 장난감이나 집에서 자주 보는 도구로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이용합니다</a:t>
              </a:r>
              <a:r>
                <a:rPr lang="ko-KR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좋아하는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장난감의 이름을 엄마의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들려주면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모국어를 편안하게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받아들일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8900" y="20244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668900" y="3545523"/>
            <a:ext cx="7322157" cy="461665"/>
            <a:chOff x="669527" y="3717032"/>
            <a:chExt cx="7322157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999723" y="3717032"/>
              <a:ext cx="6991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상황에 따라 도구의 개수를 조절해 주면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9527" y="378857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668900" y="4369352"/>
            <a:ext cx="7151136" cy="1200328"/>
            <a:chOff x="668950" y="4388912"/>
            <a:chExt cx="7151136" cy="1200328"/>
          </a:xfrm>
        </p:grpSpPr>
        <p:sp>
          <p:nvSpPr>
            <p:cNvPr id="8" name="TextBox 7"/>
            <p:cNvSpPr txBox="1"/>
            <p:nvPr/>
          </p:nvSpPr>
          <p:spPr>
            <a:xfrm>
              <a:off x="999146" y="4388912"/>
              <a:ext cx="6820940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책상 위에 도구들을 올려놓고 세밀하게 관찰하고 없어진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도구들을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집중력과 주의력을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높이는데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도움이 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8950" y="441160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83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539552" y="126876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18146" y="131155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698678" y="1844824"/>
            <a:ext cx="8022918" cy="1200329"/>
            <a:chOff x="698678" y="1988840"/>
            <a:chExt cx="8022918" cy="1200329"/>
          </a:xfrm>
        </p:grpSpPr>
        <p:sp>
          <p:nvSpPr>
            <p:cNvPr id="4" name="TextBox 3"/>
            <p:cNvSpPr txBox="1"/>
            <p:nvPr/>
          </p:nvSpPr>
          <p:spPr>
            <a:xfrm>
              <a:off x="1039685" y="1988840"/>
              <a:ext cx="768191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책상 위에 집안의 여러 가지 도구들을 올려놓은 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도구에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문제를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내고 엄마와 아이가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정답의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도구를 빨리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집어가는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게임을 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8678" y="201869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698678" y="3332554"/>
            <a:ext cx="7527590" cy="1201005"/>
            <a:chOff x="698678" y="3296212"/>
            <a:chExt cx="7527590" cy="1201005"/>
          </a:xfrm>
        </p:grpSpPr>
        <p:sp>
          <p:nvSpPr>
            <p:cNvPr id="12" name="TextBox 11"/>
            <p:cNvSpPr txBox="1"/>
            <p:nvPr/>
          </p:nvSpPr>
          <p:spPr>
            <a:xfrm>
              <a:off x="1039685" y="3296888"/>
              <a:ext cx="718658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책상 위에 도구들을 올려놓고 세밀하게 관찰하고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없어진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도구들을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찾아보는 활동을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해보세요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집중력과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주의력을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높이는데 도움이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8678" y="329621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690154" y="4820960"/>
            <a:ext cx="7347169" cy="1200328"/>
            <a:chOff x="690154" y="4604936"/>
            <a:chExt cx="7347169" cy="1200328"/>
          </a:xfrm>
        </p:grpSpPr>
        <p:sp>
          <p:nvSpPr>
            <p:cNvPr id="14" name="TextBox 13"/>
            <p:cNvSpPr txBox="1"/>
            <p:nvPr/>
          </p:nvSpPr>
          <p:spPr>
            <a:xfrm>
              <a:off x="1039685" y="4604936"/>
              <a:ext cx="6997638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게임을 할 때 사용하는 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시작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셋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해줍니다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다른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게임을 할때도 자주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사용합니다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0154" y="464500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3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467544" y="3284984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95764" y="45283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인형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5764" y="5054148"/>
            <a:ext cx="15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장난감 자동차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7" name="Picture 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358" y="45694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358" y="510009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95764" y="40025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책상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358" y="403871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998801" y="557994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젓가락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4" name="Picture 2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358" y="563078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08551" y="1412776"/>
            <a:ext cx="7293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집에서 자주 사용하는 도구가 무엇인지 아이에게 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물어봅니다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집에서 자주 사용하는 도구를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협동하여 찾아봅니다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44262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216733" y="45283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블록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16733" y="505414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숟가락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7" name="Picture 2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327" y="45694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327" y="510009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216733" y="40025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도구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0" name="Picture 2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327" y="403871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219770" y="55799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포크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2" name="Picture 3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327" y="563078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1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화면 슬라이드 쇼(4:3)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맑은 고딕</vt:lpstr>
      <vt:lpstr>서울남산체 M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2015-06-15T10:26:17Z</dcterms:created>
  <dcterms:modified xsi:type="dcterms:W3CDTF">2015-06-15T11:46:56Z</dcterms:modified>
</cp:coreProperties>
</file>