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20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9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22.emf"/><Relationship Id="rId7" Type="http://schemas.openxmlformats.org/officeDocument/2006/relationships/image" Target="../media/image24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Relationship Id="rId9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90226" y="3334633"/>
            <a:ext cx="11611547" cy="707886"/>
            <a:chOff x="118490" y="3334633"/>
            <a:chExt cx="11611547" cy="707886"/>
          </a:xfrm>
        </p:grpSpPr>
        <p:sp>
          <p:nvSpPr>
            <p:cNvPr id="4" name="모서리가 둥근 직사각형 3"/>
            <p:cNvSpPr/>
            <p:nvPr/>
          </p:nvSpPr>
          <p:spPr>
            <a:xfrm>
              <a:off x="1143000" y="3465825"/>
              <a:ext cx="9601200" cy="481481"/>
            </a:xfrm>
            <a:prstGeom prst="roundRect">
              <a:avLst>
                <a:gd name="adj" fmla="val 5000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직사각형 4"/>
            <p:cNvSpPr/>
            <p:nvPr/>
          </p:nvSpPr>
          <p:spPr>
            <a:xfrm>
              <a:off x="118490" y="3334633"/>
              <a:ext cx="11611547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우리나라 역사와 유적지에 관심을 가져요 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– </a:t>
              </a:r>
              <a:r>
                <a:rPr lang="ko-KR" altLang="en-US" sz="400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동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,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동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,</a:t>
              </a:r>
              <a:r>
                <a:rPr lang="ko-KR" altLang="en-US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동대문을 열어라</a:t>
              </a:r>
              <a:r>
                <a:rPr lang="en-US" altLang="ko-KR" sz="400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나눔손글씨 펜" panose="03040600000000000000" pitchFamily="66" charset="-127"/>
                  <a:ea typeface="나눔손글씨 펜" panose="03040600000000000000" pitchFamily="66" charset="-127"/>
                </a:rPr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 나라의 </a:t>
            </a: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거미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대문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시장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머리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꼬리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친구들 혹은 가족들 모두 함께 기차놀이를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-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집안에 목적지를 정하고 사람이 막 목적지에 사람을 태우고 내릴 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아빠는 아이와 놀이터에서 닭싸움을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해보세요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 아이의 균형 감각을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확인하면서 즐거운 놀이를 즐길 수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있어요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565875" y="2028629"/>
                <a:ext cx="1853541" cy="545223"/>
                <a:chOff x="2565875" y="2022798"/>
                <a:chExt cx="1853541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0" name="타원 19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5" name="타원 3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808359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912613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★☆☆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쉽게 할 수 있어요</a:t>
            </a:r>
            <a:r>
              <a:rPr lang="en-US" altLang="ko-KR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55" name="직사각형 5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56" name="타원 55"/>
          <p:cNvSpPr/>
          <p:nvPr/>
        </p:nvSpPr>
        <p:spPr>
          <a:xfrm>
            <a:off x="2741380" y="2684882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2742004" y="2424298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타원 57"/>
          <p:cNvSpPr/>
          <p:nvPr/>
        </p:nvSpPr>
        <p:spPr>
          <a:xfrm>
            <a:off x="5762962" y="2684882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타원 58"/>
          <p:cNvSpPr/>
          <p:nvPr/>
        </p:nvSpPr>
        <p:spPr>
          <a:xfrm>
            <a:off x="5762963" y="2419515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2" name="그룹 41"/>
          <p:cNvGrpSpPr/>
          <p:nvPr/>
        </p:nvGrpSpPr>
        <p:grpSpPr>
          <a:xfrm>
            <a:off x="1243585" y="3424519"/>
            <a:ext cx="10508400" cy="1493018"/>
            <a:chOff x="1243585" y="3424519"/>
            <a:chExt cx="10508400" cy="1493018"/>
          </a:xfrm>
        </p:grpSpPr>
        <p:sp>
          <p:nvSpPr>
            <p:cNvPr id="62" name="모서리가 둥근 직사각형 61"/>
            <p:cNvSpPr/>
            <p:nvPr/>
          </p:nvSpPr>
          <p:spPr>
            <a:xfrm>
              <a:off x="1243585" y="3448903"/>
              <a:ext cx="10508400" cy="1468634"/>
            </a:xfrm>
            <a:prstGeom prst="roundRect">
              <a:avLst>
                <a:gd name="adj" fmla="val 11639"/>
              </a:avLst>
            </a:prstGeom>
            <a:noFill/>
            <a:ln w="28575">
              <a:solidFill>
                <a:srgbClr val="ECECE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85926" y="3482179"/>
              <a:ext cx="1493018" cy="1377698"/>
            </a:xfrm>
            <a:prstGeom prst="round2SameRect">
              <a:avLst>
                <a:gd name="adj1" fmla="val 9563"/>
                <a:gd name="adj2" fmla="val 0"/>
              </a:avLst>
            </a:prstGeom>
            <a:solidFill>
              <a:srgbClr val="8CA2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모서리가 둥근 직사각형 80"/>
            <p:cNvSpPr/>
            <p:nvPr/>
          </p:nvSpPr>
          <p:spPr>
            <a:xfrm>
              <a:off x="1365505" y="3553968"/>
              <a:ext cx="1146048" cy="1248010"/>
            </a:xfrm>
            <a:prstGeom prst="roundRect">
              <a:avLst>
                <a:gd name="adj" fmla="val 839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" name="그룹 5"/>
            <p:cNvGrpSpPr/>
            <p:nvPr/>
          </p:nvGrpSpPr>
          <p:grpSpPr>
            <a:xfrm>
              <a:off x="2776987" y="3477367"/>
              <a:ext cx="4524391" cy="402033"/>
              <a:chOff x="2776987" y="3477367"/>
              <a:chExt cx="4524391" cy="402033"/>
            </a:xfrm>
          </p:grpSpPr>
          <p:sp>
            <p:nvSpPr>
              <p:cNvPr id="51" name="직사각형 50"/>
              <p:cNvSpPr/>
              <p:nvPr/>
            </p:nvSpPr>
            <p:spPr>
              <a:xfrm>
                <a:off x="2910432" y="3477367"/>
                <a:ext cx="4390946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규칙을 지키면서 전략을 세워 놀이할 수 있어요</a:t>
                </a:r>
                <a:endPara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71" name="Freeform 58"/>
              <p:cNvSpPr>
                <a:spLocks noEditPoints="1"/>
              </p:cNvSpPr>
              <p:nvPr/>
            </p:nvSpPr>
            <p:spPr bwMode="auto">
              <a:xfrm>
                <a:off x="2776987" y="3628114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1462884" y="3857659"/>
              <a:ext cx="944495" cy="646331"/>
              <a:chOff x="1486671" y="3846748"/>
              <a:chExt cx="944495" cy="646331"/>
            </a:xfrm>
          </p:grpSpPr>
          <p:sp>
            <p:nvSpPr>
              <p:cNvPr id="52" name="직사각형 51"/>
              <p:cNvSpPr/>
              <p:nvPr/>
            </p:nvSpPr>
            <p:spPr>
              <a:xfrm>
                <a:off x="1836131" y="3846748"/>
                <a:ext cx="595035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defRPr/>
                </a:pPr>
                <a:r>
                  <a:rPr lang="ko-KR" altLang="en-US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놀이</a:t>
                </a:r>
                <a:r>
                  <a:rPr lang="en-US" altLang="ko-KR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/>
                </a:r>
                <a:br>
                  <a:rPr lang="en-US" altLang="ko-KR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</a:br>
                <a:r>
                  <a:rPr lang="ko-KR" altLang="en-US" b="1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목표</a:t>
                </a:r>
                <a:endParaRPr lang="ko-KR" altLang="en-US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pic>
            <p:nvPicPr>
              <p:cNvPr id="86" name="그림 8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86671" y="4050694"/>
                <a:ext cx="357522" cy="275017"/>
              </a:xfrm>
              <a:prstGeom prst="rect">
                <a:avLst/>
              </a:prstGeom>
            </p:spPr>
          </p:pic>
        </p:grpSp>
        <p:grpSp>
          <p:nvGrpSpPr>
            <p:cNvPr id="7" name="그룹 6"/>
            <p:cNvGrpSpPr/>
            <p:nvPr/>
          </p:nvGrpSpPr>
          <p:grpSpPr>
            <a:xfrm>
              <a:off x="2776987" y="3813124"/>
              <a:ext cx="3601061" cy="402033"/>
              <a:chOff x="2776987" y="3782719"/>
              <a:chExt cx="3601061" cy="402033"/>
            </a:xfrm>
          </p:grpSpPr>
          <p:sp>
            <p:nvSpPr>
              <p:cNvPr id="74" name="Freeform 58"/>
              <p:cNvSpPr>
                <a:spLocks noEditPoints="1"/>
              </p:cNvSpPr>
              <p:nvPr/>
            </p:nvSpPr>
            <p:spPr bwMode="auto">
              <a:xfrm>
                <a:off x="2776987" y="3943317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60" name="직사각형 59"/>
              <p:cNvSpPr/>
              <p:nvPr/>
            </p:nvSpPr>
            <p:spPr>
              <a:xfrm>
                <a:off x="2910432" y="3782719"/>
                <a:ext cx="3467616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친구들과 협동하여 놀이할 수 있어요</a:t>
                </a:r>
                <a:endPara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grpSp>
          <p:nvGrpSpPr>
            <p:cNvPr id="9" name="그룹 8"/>
            <p:cNvGrpSpPr/>
            <p:nvPr/>
          </p:nvGrpSpPr>
          <p:grpSpPr>
            <a:xfrm>
              <a:off x="2776987" y="4148881"/>
              <a:ext cx="4216614" cy="402033"/>
              <a:chOff x="2776987" y="4114705"/>
              <a:chExt cx="4216614" cy="402033"/>
            </a:xfrm>
          </p:grpSpPr>
          <p:sp>
            <p:nvSpPr>
              <p:cNvPr id="75" name="Freeform 58"/>
              <p:cNvSpPr>
                <a:spLocks noEditPoints="1"/>
              </p:cNvSpPr>
              <p:nvPr/>
            </p:nvSpPr>
            <p:spPr bwMode="auto">
              <a:xfrm>
                <a:off x="2776987" y="425851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63" name="직사각형 62"/>
              <p:cNvSpPr/>
              <p:nvPr/>
            </p:nvSpPr>
            <p:spPr>
              <a:xfrm>
                <a:off x="2910432" y="4114705"/>
                <a:ext cx="4083169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우리나라의 역사와 유적지에 관심을 가져요</a:t>
                </a:r>
                <a:endPara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  <p:grpSp>
          <p:nvGrpSpPr>
            <p:cNvPr id="14" name="그룹 13"/>
            <p:cNvGrpSpPr/>
            <p:nvPr/>
          </p:nvGrpSpPr>
          <p:grpSpPr>
            <a:xfrm>
              <a:off x="2776987" y="4484639"/>
              <a:ext cx="3652357" cy="402033"/>
              <a:chOff x="2776987" y="4484639"/>
              <a:chExt cx="3652357" cy="402033"/>
            </a:xfrm>
          </p:grpSpPr>
          <p:sp>
            <p:nvSpPr>
              <p:cNvPr id="64" name="Freeform 58"/>
              <p:cNvSpPr>
                <a:spLocks noEditPoints="1"/>
              </p:cNvSpPr>
              <p:nvPr/>
            </p:nvSpPr>
            <p:spPr bwMode="auto">
              <a:xfrm>
                <a:off x="2776987" y="4628453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  <p:sp>
            <p:nvSpPr>
              <p:cNvPr id="66" name="직사각형 65"/>
              <p:cNvSpPr/>
              <p:nvPr/>
            </p:nvSpPr>
            <p:spPr>
              <a:xfrm>
                <a:off x="2910432" y="4484639"/>
                <a:ext cx="3518912" cy="4020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>
                  <a:lnSpc>
                    <a:spcPts val="2500"/>
                  </a:lnSpc>
                  <a:defRPr/>
                </a:pPr>
                <a:r>
                  <a:rPr lang="ko-KR" altLang="en-US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세계 여러 나라 문화에 관심을 가져요</a:t>
                </a:r>
                <a:endParaRPr lang="en-US" altLang="ko-KR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</p:grpSp>
      </p:grpSp>
      <p:pic>
        <p:nvPicPr>
          <p:cNvPr id="44" name="그림 4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302" y="2277147"/>
            <a:ext cx="459144" cy="706554"/>
          </a:xfrm>
          <a:prstGeom prst="rect">
            <a:avLst/>
          </a:prstGeom>
        </p:spPr>
      </p:pic>
      <p:sp>
        <p:nvSpPr>
          <p:cNvPr id="70" name="모서리가 둥근 직사각형 69"/>
          <p:cNvSpPr/>
          <p:nvPr/>
        </p:nvSpPr>
        <p:spPr>
          <a:xfrm>
            <a:off x="1249680" y="5158481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2" name="양쪽 모서리가 둥근 사각형 71"/>
          <p:cNvSpPr/>
          <p:nvPr/>
        </p:nvSpPr>
        <p:spPr>
          <a:xfrm rot="16200000">
            <a:off x="1374650" y="501522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3" name="모서리가 둥근 직사각형 72"/>
          <p:cNvSpPr/>
          <p:nvPr/>
        </p:nvSpPr>
        <p:spPr>
          <a:xfrm>
            <a:off x="1365504" y="5262113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직사각형 75"/>
          <p:cNvSpPr/>
          <p:nvPr/>
        </p:nvSpPr>
        <p:spPr>
          <a:xfrm>
            <a:off x="1849399" y="5380908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77" name="그룹 76"/>
          <p:cNvGrpSpPr/>
          <p:nvPr/>
        </p:nvGrpSpPr>
        <p:grpSpPr>
          <a:xfrm>
            <a:off x="2776986" y="5171972"/>
            <a:ext cx="8937458" cy="1054135"/>
            <a:chOff x="2776986" y="5154447"/>
            <a:chExt cx="8937458" cy="1054135"/>
          </a:xfrm>
        </p:grpSpPr>
        <p:sp>
          <p:nvSpPr>
            <p:cNvPr id="78" name="직사각형 77"/>
            <p:cNvSpPr/>
            <p:nvPr/>
          </p:nvSpPr>
          <p:spPr>
            <a:xfrm>
              <a:off x="2910431" y="5154447"/>
              <a:ext cx="8804013" cy="10541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꼬리잡기 놀이 시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머리와 꼬리를 맡은 사람임을 알 수 있게 해주는 모자 또는 완장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거미가 줄을 타고’ 악보와 음원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손유희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사대문의 </a:t>
              </a:r>
              <a:r>
                <a:rPr lang="ko-KR" altLang="en-US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사진 자료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‘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대문 놀이’ 악보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</a:p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꼬리 만들기 재료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고무줄 허리띠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여러 색의 실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완장 만들기 재료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펠트지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찍찍이 또는 고무줄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</a:p>
          </p:txBody>
        </p:sp>
        <p:sp>
          <p:nvSpPr>
            <p:cNvPr id="80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3" name="그림 8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8655" y="5516361"/>
            <a:ext cx="280092" cy="37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어제 엄마와 남대문 시장에 다녀왔어요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그곳에서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남대문을 봤는데 크기가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아주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커서 신기해하자 엄마는 다음에 동대문을 보여주겠다고 약속하셨어요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궁금해졌어요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우리나라엔 저렇게 큰 문이 얼마나 더 있는 걸까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문은 사람이 지나다녀야 하는데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사람이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지나다닐 수 있는 문일까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?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그렇게 큰 문을 한 번 </a:t>
            </a: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지나 가보고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싶었어요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하지만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지금은 지나가지 못하는 것 같네요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많이 아쉬웠어요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  <a:endParaRPr lang="en-US" altLang="ko-KR" sz="200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08서울한강체 L" panose="02020603020101020101" pitchFamily="18" charset="-127"/>
              <a:ea typeface="08서울한강체 L" panose="02020603020101020101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1026" name="Picture 2" descr="남대문에 대한 이미지 검색결과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829" y="2104811"/>
            <a:ext cx="3396342" cy="226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51" name="직사각형 50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9875519" y="5052936"/>
            <a:ext cx="1243276" cy="1098216"/>
            <a:chOff x="9593339" y="4596303"/>
            <a:chExt cx="1637567" cy="1446505"/>
          </a:xfrm>
        </p:grpSpPr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31748" y="4978400"/>
              <a:ext cx="553190" cy="1064408"/>
            </a:xfrm>
            <a:prstGeom prst="rect">
              <a:avLst/>
            </a:prstGeom>
          </p:spPr>
        </p:pic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3339" y="5191702"/>
              <a:ext cx="564360" cy="851106"/>
            </a:xfrm>
            <a:prstGeom prst="rect">
              <a:avLst/>
            </a:prstGeom>
          </p:spPr>
        </p:pic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88394" y="4596303"/>
              <a:ext cx="642512" cy="1020952"/>
            </a:xfrm>
            <a:prstGeom prst="rect">
              <a:avLst/>
            </a:prstGeom>
          </p:spPr>
        </p:pic>
      </p:grpSp>
      <p:sp>
        <p:nvSpPr>
          <p:cNvPr id="21" name="모서리가 둥근 직사각형 20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22" name="그룹 21"/>
          <p:cNvGrpSpPr/>
          <p:nvPr/>
        </p:nvGrpSpPr>
        <p:grpSpPr>
          <a:xfrm>
            <a:off x="2503027" y="3004468"/>
            <a:ext cx="7464878" cy="400110"/>
            <a:chOff x="2503027" y="3004468"/>
            <a:chExt cx="7464878" cy="400110"/>
          </a:xfrm>
        </p:grpSpPr>
        <p:sp>
          <p:nvSpPr>
            <p:cNvPr id="23" name="직사각형 22"/>
            <p:cNvSpPr/>
            <p:nvPr/>
          </p:nvSpPr>
          <p:spPr>
            <a:xfrm>
              <a:off x="2616212" y="3004468"/>
              <a:ext cx="7351693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엄마와 가장 최근에 나들이를 갔던 </a:t>
              </a: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곳에 관해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소개해주며 인사를 나눠요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24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25" name="그룹 24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7" name="그룹 26"/>
            <p:cNvGrpSpPr/>
            <p:nvPr/>
          </p:nvGrpSpPr>
          <p:grpSpPr>
            <a:xfrm>
              <a:off x="2503027" y="4206393"/>
              <a:ext cx="6127973" cy="400110"/>
              <a:chOff x="2503027" y="4201603"/>
              <a:chExt cx="6127973" cy="400110"/>
            </a:xfrm>
          </p:grpSpPr>
          <p:sp>
            <p:nvSpPr>
              <p:cNvPr id="28" name="직사각형 27"/>
              <p:cNvSpPr/>
              <p:nvPr/>
            </p:nvSpPr>
            <p:spPr>
              <a:xfrm>
                <a:off x="2616212" y="4201603"/>
                <a:ext cx="601478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노래 ‘거미가 줄을 타고’를 부르며 손유희도 </a:t>
                </a:r>
                <a:r>
                  <a:rPr lang="ko-KR" altLang="en-US" sz="200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함께해보아요</a:t>
                </a:r>
                <a:endPara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29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4799" y="3004468"/>
            <a:ext cx="788456" cy="407598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0033" y="4085095"/>
            <a:ext cx="485644" cy="64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8526693" cy="803088"/>
            <a:chOff x="1314034" y="5163565"/>
            <a:chExt cx="8526693" cy="803088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8526693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엄마와 함께 남대문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동대문 시장에 가본 경험이 있는 친구들은 남대문과 동대문을 본 적이 있을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거예요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6586432" cy="400110"/>
              <a:chOff x="2673648" y="3554755"/>
              <a:chExt cx="6586432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647324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우리나라에 있는 동대문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숭례문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,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서대문 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등에 관해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알아보세요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705374" y="5928113"/>
            <a:ext cx="2149587" cy="338554"/>
            <a:chOff x="1097280" y="6043365"/>
            <a:chExt cx="2149587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2096486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189346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대문 놀이 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7" name="그룹 36"/>
          <p:cNvGrpSpPr/>
          <p:nvPr/>
        </p:nvGrpSpPr>
        <p:grpSpPr>
          <a:xfrm>
            <a:off x="1335136" y="4720432"/>
            <a:ext cx="8516447" cy="400110"/>
            <a:chOff x="2673648" y="3554755"/>
            <a:chExt cx="8516447" cy="400110"/>
          </a:xfrm>
        </p:grpSpPr>
        <p:sp>
          <p:nvSpPr>
            <p:cNvPr id="38" name="직사각형 37"/>
            <p:cNvSpPr/>
            <p:nvPr/>
          </p:nvSpPr>
          <p:spPr>
            <a:xfrm>
              <a:off x="2786833" y="3554755"/>
              <a:ext cx="840326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대문 놀이의 규칙에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알아보세요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.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대문 놀이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노래를 함께 들어보고 놀이하세요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9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41" name="직선 연결선 40"/>
          <p:cNvCxnSpPr/>
          <p:nvPr/>
        </p:nvCxnSpPr>
        <p:spPr>
          <a:xfrm>
            <a:off x="1252025" y="4521592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그룹 41"/>
          <p:cNvGrpSpPr/>
          <p:nvPr/>
        </p:nvGrpSpPr>
        <p:grpSpPr>
          <a:xfrm>
            <a:off x="1324005" y="3647362"/>
            <a:ext cx="8190063" cy="803088"/>
            <a:chOff x="1314034" y="5163565"/>
            <a:chExt cx="8190063" cy="803088"/>
          </a:xfrm>
        </p:grpSpPr>
        <p:sp>
          <p:nvSpPr>
            <p:cNvPr id="43" name="직사각형 42"/>
            <p:cNvSpPr/>
            <p:nvPr/>
          </p:nvSpPr>
          <p:spPr>
            <a:xfrm>
              <a:off x="1314034" y="5515247"/>
              <a:ext cx="8190063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그 문은 지금은 지나다니지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못하지만</a:t>
              </a:r>
              <a:r>
                <a:rPr lang="en-US" altLang="ko-KR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옛날에 살았던 사람들이 실제로 지나다닐 수 있는 문이었어요</a:t>
              </a: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335136" y="5163565"/>
              <a:ext cx="4425584" cy="400110"/>
              <a:chOff x="2673648" y="3554755"/>
              <a:chExt cx="4425584" cy="400110"/>
            </a:xfrm>
          </p:grpSpPr>
          <p:sp>
            <p:nvSpPr>
              <p:cNvPr id="45" name="직사각형 44"/>
              <p:cNvSpPr/>
              <p:nvPr/>
            </p:nvSpPr>
            <p:spPr>
              <a:xfrm>
                <a:off x="2786833" y="3554755"/>
                <a:ext cx="431239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누가 지나다닌 문일지 이야기 나눠보세요</a:t>
                </a:r>
              </a:p>
            </p:txBody>
          </p:sp>
          <p:sp>
            <p:nvSpPr>
              <p:cNvPr id="46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47" name="직선 연결선 46"/>
          <p:cNvCxnSpPr/>
          <p:nvPr/>
        </p:nvCxnSpPr>
        <p:spPr>
          <a:xfrm>
            <a:off x="1174082" y="345979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254" y="5539840"/>
            <a:ext cx="1090102" cy="1013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605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1397828" y="5928113"/>
            <a:ext cx="8441375" cy="338554"/>
            <a:chOff x="1097279" y="6043365"/>
            <a:chExt cx="8441375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79" y="6055249"/>
              <a:ext cx="839387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818525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꼬리잡기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숨바꼭질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존띰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오니곳코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카쿠렌보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프리얏키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우즈베키스탄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</a:t>
              </a:r>
              <a:endParaRPr lang="en-US" altLang="ko-KR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917552" cy="1880306"/>
            <a:chOff x="1314034" y="5163565"/>
            <a:chExt cx="7917552" cy="1880306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7917552" cy="15286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꼬리는 다른 팀 머리를 피해서 빨리 피할 수 있어야 해요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A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팀 친구들은 ○○이가 꼬리를 하는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것에 관해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어떻게 생각하나요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꼬리는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다음번에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바꿀 수도 있으니 하고 싶은 사람은 친구들에게 말하면 꼬리를 해볼 수 있어요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머리는 뒤에 따라오는 친구들이 다치지 않게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조심조심하면서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친구들을 이끌어줘야 해요 </a:t>
              </a:r>
              <a:endParaRPr lang="ko-KR" altLang="en-US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6777189" cy="400110"/>
              <a:chOff x="2673648" y="3554755"/>
              <a:chExt cx="6777189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6664004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대문 놀이를 통해 팀을 나눈 다음 꼬리와 머리를 정하도록 하세요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40" name="직사각형 39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2" name="그림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042" y="5294453"/>
            <a:ext cx="1295400" cy="1154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59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grpSp>
        <p:nvGrpSpPr>
          <p:cNvPr id="61" name="그룹 60"/>
          <p:cNvGrpSpPr/>
          <p:nvPr/>
        </p:nvGrpSpPr>
        <p:grpSpPr>
          <a:xfrm>
            <a:off x="1335136" y="4178827"/>
            <a:ext cx="7599530" cy="400110"/>
            <a:chOff x="2673648" y="3554755"/>
            <a:chExt cx="7599530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748634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앞</a:t>
              </a:r>
              <a:r>
                <a:rPr lang="en-US" altLang="ko-KR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뒤에서 함께 놀이했던 친구들과 격려의 말을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주고받는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시간을 가져요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sp>
        <p:nvSpPr>
          <p:cNvPr id="91" name="직사각형 90"/>
          <p:cNvSpPr/>
          <p:nvPr/>
        </p:nvSpPr>
        <p:spPr>
          <a:xfrm>
            <a:off x="1314034" y="5094334"/>
            <a:ext cx="5674951" cy="782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꼬리잡기 놀이는 어땠나요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꼬리가 된 친구들은 기분이 어땠어요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</a:p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어떤 점이 어렵고 힘들었나요</a:t>
            </a: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?</a:t>
            </a:r>
            <a:endParaRPr lang="en-US" altLang="ko-KR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93" name="그룹 92"/>
          <p:cNvGrpSpPr/>
          <p:nvPr/>
        </p:nvGrpSpPr>
        <p:grpSpPr>
          <a:xfrm>
            <a:off x="1335136" y="4742652"/>
            <a:ext cx="4254062" cy="400110"/>
            <a:chOff x="2673648" y="3554755"/>
            <a:chExt cx="4254062" cy="400110"/>
          </a:xfrm>
        </p:grpSpPr>
        <p:sp>
          <p:nvSpPr>
            <p:cNvPr id="94" name="직사각형 93"/>
            <p:cNvSpPr/>
            <p:nvPr/>
          </p:nvSpPr>
          <p:spPr>
            <a:xfrm>
              <a:off x="2786833" y="3554755"/>
              <a:ext cx="414087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했던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놀이에 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이야기를 나눠요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5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cxnSp>
        <p:nvCxnSpPr>
          <p:cNvPr id="13" name="직선 연결선 12"/>
          <p:cNvCxnSpPr/>
          <p:nvPr/>
        </p:nvCxnSpPr>
        <p:spPr>
          <a:xfrm>
            <a:off x="1252025" y="4629389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직사각형 50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3473" y="5646356"/>
            <a:ext cx="1459930" cy="837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93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5370"/>
            <a:ext cx="5457918" cy="707886"/>
            <a:chOff x="2503027" y="3004468"/>
            <a:chExt cx="5457918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5344733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엄마는 오늘 활동하면서 많이 뛰어다녔을 아이에게 </a:t>
              </a:r>
              <a:endParaRPr lang="en-US" altLang="ko-KR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수고와 </a:t>
              </a: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격려의 말을 해주며 다리를 주물러주세요</a:t>
              </a: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0340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766" y="5138716"/>
            <a:ext cx="789190" cy="1111096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2503027" y="4201603"/>
            <a:ext cx="6374836" cy="400110"/>
            <a:chOff x="2503027" y="3004468"/>
            <a:chExt cx="6374836" cy="400110"/>
          </a:xfrm>
        </p:grpSpPr>
        <p:sp>
          <p:nvSpPr>
            <p:cNvPr id="16" name="직사각형 15"/>
            <p:cNvSpPr/>
            <p:nvPr/>
          </p:nvSpPr>
          <p:spPr>
            <a:xfrm>
              <a:off x="2616212" y="3004468"/>
              <a:ext cx="626165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아이도 고맙다고 말하며 엄마의 팔을 조물조물 주물러주세요</a:t>
              </a:r>
            </a:p>
          </p:txBody>
        </p:sp>
        <p:sp>
          <p:nvSpPr>
            <p:cNvPr id="17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3"/>
          <a:srcRect b="36052"/>
          <a:stretch/>
        </p:blipFill>
        <p:spPr>
          <a:xfrm>
            <a:off x="1403518" y="2855370"/>
            <a:ext cx="618674" cy="739522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4"/>
          <a:srcRect b="54436"/>
          <a:stretch/>
        </p:blipFill>
        <p:spPr>
          <a:xfrm>
            <a:off x="1482610" y="4047479"/>
            <a:ext cx="460490" cy="677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481560"/>
            <a:ext cx="634019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머리 역할을 맡은 친구가 뛰지 않고 걷기만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해요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꼬리 역할을 맡은 친구의 허리에 꼬리를 의미하는 손수건을 매달아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그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손수건을 잡으면 꼬리를 잡은 것으로 규칙을 정하세요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139684"/>
            <a:ext cx="5426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각 팀에 더 많은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사람이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들어갈수록 놀이가 어려워져요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1374980" y="540609"/>
            <a:ext cx="850053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우리나라 역사와 유적지에 관심을 가져요 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– </a:t>
            </a:r>
            <a:r>
              <a:rPr lang="ko-KR" altLang="en-US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,</a:t>
            </a:r>
            <a:r>
              <a:rPr lang="ko-KR" altLang="en-US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동대문을 열어라</a:t>
            </a:r>
            <a:r>
              <a:rPr lang="en-US" altLang="ko-KR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~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27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1242" y="5439060"/>
            <a:ext cx="1709554" cy="919086"/>
          </a:xfrm>
          <a:prstGeom prst="rect">
            <a:avLst/>
          </a:prstGeom>
        </p:spPr>
      </p:pic>
      <p:sp>
        <p:nvSpPr>
          <p:cNvPr id="19" name="모서리가 둥근 직사각형 18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2" name="모서리가 둥근 직사각형 21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0" name="직사각형 29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2" name="그림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3" name="그림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4" name="직사각형 33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3660</TotalTime>
  <Words>632</Words>
  <Application>Microsoft Office PowerPoint</Application>
  <PresentationFormat>와이드스크린</PresentationFormat>
  <Paragraphs>99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55</cp:revision>
  <dcterms:created xsi:type="dcterms:W3CDTF">2016-09-08T09:50:17Z</dcterms:created>
  <dcterms:modified xsi:type="dcterms:W3CDTF">2016-10-13T01:20:49Z</dcterms:modified>
</cp:coreProperties>
</file>