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50" r:id="rId2"/>
  </p:sldMasterIdLst>
  <p:sldIdLst>
    <p:sldId id="291" r:id="rId3"/>
    <p:sldId id="277" r:id="rId4"/>
    <p:sldId id="278" r:id="rId5"/>
    <p:sldId id="292" r:id="rId6"/>
    <p:sldId id="297" r:id="rId7"/>
    <p:sldId id="298" r:id="rId8"/>
    <p:sldId id="299" r:id="rId9"/>
    <p:sldId id="283" r:id="rId10"/>
    <p:sldId id="284" r:id="rId11"/>
    <p:sldId id="28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5DAA"/>
    <a:srgbClr val="A3DAD8"/>
    <a:srgbClr val="8CA2D3"/>
    <a:srgbClr val="97D5D2"/>
    <a:srgbClr val="A7D8BF"/>
    <a:srgbClr val="F7ACC1"/>
    <a:srgbClr val="C77EB6"/>
    <a:srgbClr val="FBB173"/>
    <a:srgbClr val="F58221"/>
    <a:srgbClr val="FFF6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56" autoAdjust="0"/>
    <p:restoredTop sz="94660"/>
  </p:normalViewPr>
  <p:slideViewPr>
    <p:cSldViewPr snapToGrid="0">
      <p:cViewPr varScale="1">
        <p:scale>
          <a:sx n="93" d="100"/>
          <a:sy n="93" d="100"/>
        </p:scale>
        <p:origin x="96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506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1021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8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emf"/><Relationship Id="rId5" Type="http://schemas.openxmlformats.org/officeDocument/2006/relationships/image" Target="../media/image17.emf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20.emf"/><Relationship Id="rId7" Type="http://schemas.openxmlformats.org/officeDocument/2006/relationships/image" Target="../media/image22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emf"/><Relationship Id="rId4" Type="http://schemas.openxmlformats.org/officeDocument/2006/relationships/image" Target="../media/image29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활용한 </a:t>
            </a:r>
            <a:endParaRPr lang="en-US" altLang="ko-KR" sz="4000" b="1" dirty="0" smtClean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algn="ctr">
              <a:lnSpc>
                <a:spcPct val="110000"/>
              </a:lnSpc>
            </a:pP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부모</a:t>
            </a:r>
            <a:r>
              <a:rPr lang="en-US" altLang="ko-KR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-</a:t>
            </a:r>
            <a:r>
              <a:rPr lang="ko-KR" altLang="en-US" sz="40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자녀 상호작용 놀이 활동</a:t>
            </a:r>
            <a:endParaRPr lang="ko-KR" altLang="en-US" sz="4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75000"/>
                  <a:lumOff val="25000"/>
                </a:schemeClr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2718816" y="3465825"/>
            <a:ext cx="6754368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ko-KR" altLang="en-US" sz="4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나눔손글씨 펜" panose="03040600000000000000" pitchFamily="66" charset="-127"/>
                <a:ea typeface="나눔손글씨 펜" panose="03040600000000000000" pitchFamily="66" charset="-127"/>
              </a:rPr>
              <a:t>세계 여러 나라의 전통놀이를 배우고 비교해요</a:t>
            </a:r>
          </a:p>
        </p:txBody>
      </p:sp>
    </p:spTree>
    <p:extLst>
      <p:ext uri="{BB962C8B-B14F-4D97-AF65-F5344CB8AC3E}">
        <p14:creationId xmlns:p14="http://schemas.microsoft.com/office/powerpoint/2010/main" val="88690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55278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59237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엄마나라의 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사진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명절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가족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경험 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/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비슷하다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92127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한국의 전통놀이 이름과 놀이 방법을 알아보고 서로 연결하는 놀이를 해요</a:t>
            </a:r>
            <a:endParaRPr lang="en-US" altLang="ko-KR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965642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다양한 전통놀이 가운데 한 가지를 선택하여 놀이 규칙과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 lvl="0"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방법에 관해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알려준 후 직접 체험해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보세요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</a:p>
          <a:p>
            <a:pPr marL="162000" lvl="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전통놀이에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관심을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두고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규칙을 익히며 아이의 발달에 도움을 줄 수 있어요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54634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배우고 비교해요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69791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그룹 84"/>
          <p:cNvGrpSpPr/>
          <p:nvPr/>
        </p:nvGrpSpPr>
        <p:grpSpPr>
          <a:xfrm>
            <a:off x="1249680" y="2206752"/>
            <a:ext cx="10509504" cy="822960"/>
            <a:chOff x="1249680" y="1889760"/>
            <a:chExt cx="10509504" cy="822960"/>
          </a:xfrm>
        </p:grpSpPr>
        <p:sp>
          <p:nvSpPr>
            <p:cNvPr id="8" name="모서리가 둥근 직사각형 7"/>
            <p:cNvSpPr/>
            <p:nvPr/>
          </p:nvSpPr>
          <p:spPr>
            <a:xfrm>
              <a:off x="1249680" y="1889760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9" name="그룹 38"/>
            <p:cNvGrpSpPr/>
            <p:nvPr/>
          </p:nvGrpSpPr>
          <p:grpSpPr>
            <a:xfrm>
              <a:off x="1919045" y="1983432"/>
              <a:ext cx="2780787" cy="635616"/>
              <a:chOff x="1638629" y="1983432"/>
              <a:chExt cx="2780787" cy="635616"/>
            </a:xfrm>
          </p:grpSpPr>
          <p:grpSp>
            <p:nvGrpSpPr>
              <p:cNvPr id="13" name="그룹 12"/>
              <p:cNvGrpSpPr/>
              <p:nvPr/>
            </p:nvGrpSpPr>
            <p:grpSpPr>
              <a:xfrm>
                <a:off x="1638629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11" name="타원 10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2" name="직사각형 11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놀이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영역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4" name="그룹 23"/>
              <p:cNvGrpSpPr/>
              <p:nvPr/>
            </p:nvGrpSpPr>
            <p:grpSpPr>
              <a:xfrm>
                <a:off x="2461589" y="2028629"/>
                <a:ext cx="1957827" cy="545223"/>
                <a:chOff x="2461589" y="2022798"/>
                <a:chExt cx="1957827" cy="545223"/>
              </a:xfrm>
            </p:grpSpPr>
            <p:sp>
              <p:nvSpPr>
                <p:cNvPr id="17" name="직사각형 16"/>
                <p:cNvSpPr/>
                <p:nvPr/>
              </p:nvSpPr>
              <p:spPr>
                <a:xfrm>
                  <a:off x="2565875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신체</a:t>
                  </a:r>
                  <a:r>
                    <a:rPr lang="en-US" altLang="ko-KR" sz="120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건강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18" name="타원 17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" name="직사각형 18"/>
                <p:cNvSpPr/>
                <p:nvPr/>
              </p:nvSpPr>
              <p:spPr>
                <a:xfrm>
                  <a:off x="2565875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사회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정서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1" name="직사각형 20"/>
                <p:cNvSpPr/>
                <p:nvPr/>
              </p:nvSpPr>
              <p:spPr>
                <a:xfrm>
                  <a:off x="3614387" y="2022798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인지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언어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22" name="타원 21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3" name="직사각형 22"/>
                <p:cNvSpPr/>
                <p:nvPr/>
              </p:nvSpPr>
              <p:spPr>
                <a:xfrm>
                  <a:off x="3614387" y="2291022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예술</a:t>
                  </a: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·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표현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  <p:grpSp>
          <p:nvGrpSpPr>
            <p:cNvPr id="38" name="그룹 37"/>
            <p:cNvGrpSpPr/>
            <p:nvPr/>
          </p:nvGrpSpPr>
          <p:grpSpPr>
            <a:xfrm>
              <a:off x="4942661" y="1983432"/>
              <a:ext cx="2580411" cy="635616"/>
              <a:chOff x="4662245" y="1983432"/>
              <a:chExt cx="2580411" cy="635616"/>
            </a:xfrm>
          </p:grpSpPr>
          <p:grpSp>
            <p:nvGrpSpPr>
              <p:cNvPr id="25" name="그룹 24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26" name="타원 25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7" name="직사각형 26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 algn="ctr">
                    <a:defRPr/>
                  </a:pP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자녀</a:t>
                  </a:r>
                  <a: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/>
                  </a:r>
                  <a:br>
                    <a:rPr lang="en-US" altLang="ko-KR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</a:br>
                  <a:r>
                    <a:rPr lang="ko-KR" altLang="en-US" sz="1500" b="1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연령</a:t>
                  </a:r>
                  <a:endParaRPr lang="ko-KR" altLang="en-US" sz="1500" b="1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  <p:grpSp>
            <p:nvGrpSpPr>
              <p:cNvPr id="28" name="그룹 27"/>
              <p:cNvGrpSpPr/>
              <p:nvPr/>
            </p:nvGrpSpPr>
            <p:grpSpPr>
              <a:xfrm>
                <a:off x="5589491" y="2028629"/>
                <a:ext cx="1653165" cy="545223"/>
                <a:chOff x="2565875" y="2022798"/>
                <a:chExt cx="1653165" cy="545223"/>
              </a:xfrm>
            </p:grpSpPr>
            <p:sp>
              <p:nvSpPr>
                <p:cNvPr id="30" name="직사각형 2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0~1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2" name="직사각형 3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3~5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3" name="타원 3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" name="직사각형 3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2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  <p:sp>
              <p:nvSpPr>
                <p:cNvPr id="36" name="직사각형 3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0">
                    <a:defRPr/>
                  </a:pPr>
                  <a:r>
                    <a:rPr lang="en-US" altLang="ko-KR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6~7</a:t>
                  </a:r>
                  <a:r>
                    <a:rPr lang="ko-KR" altLang="en-US" sz="120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latin typeface="나눔바른고딕" panose="020B0603020101020101" pitchFamily="50" charset="-127"/>
                      <a:ea typeface="나눔바른고딕" panose="020B0603020101020101" pitchFamily="50" charset="-127"/>
                    </a:rPr>
                    <a:t>세</a:t>
                  </a:r>
                  <a:endParaRPr lang="ko-KR" altLang="en-US" sz="120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endParaRPr>
                </a:p>
              </p:txBody>
            </p:sp>
          </p:grpSp>
        </p:grpSp>
      </p:grpSp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배우고 비교해요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활동수준ㅣ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★★☆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(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할 수 있어요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!) 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목표</a:t>
            </a:r>
            <a:endParaRPr lang="ko-KR" altLang="en-US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</a:t>
            </a:r>
            <a: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/>
            </a:r>
            <a:br>
              <a:rPr lang="en-US" altLang="ko-KR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</a:br>
            <a:r>
              <a:rPr lang="ko-KR" altLang="en-US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자료</a:t>
            </a:r>
          </a:p>
        </p:txBody>
      </p:sp>
      <p:grpSp>
        <p:nvGrpSpPr>
          <p:cNvPr id="6" name="그룹 5"/>
          <p:cNvGrpSpPr/>
          <p:nvPr/>
        </p:nvGrpSpPr>
        <p:grpSpPr>
          <a:xfrm>
            <a:off x="2776986" y="5282335"/>
            <a:ext cx="6244413" cy="402033"/>
            <a:chOff x="2776986" y="5154447"/>
            <a:chExt cx="6244413" cy="402033"/>
          </a:xfrm>
        </p:grpSpPr>
        <p:sp>
          <p:nvSpPr>
            <p:cNvPr id="54" name="직사각형 53"/>
            <p:cNvSpPr/>
            <p:nvPr/>
          </p:nvSpPr>
          <p:spPr>
            <a:xfrm>
              <a:off x="2910431" y="5154447"/>
              <a:ext cx="6110968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일본 ‘와나게’ 사진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 ‘따가오’ 사진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종이</a:t>
              </a:r>
              <a:r>
                <a:rPr lang="en-US" altLang="ko-KR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색연필 또는 매직 </a:t>
              </a:r>
            </a:p>
          </p:txBody>
        </p:sp>
        <p:sp>
          <p:nvSpPr>
            <p:cNvPr id="79" name="Freeform 58"/>
            <p:cNvSpPr>
              <a:spLocks noEditPoints="1"/>
            </p:cNvSpPr>
            <p:nvPr/>
          </p:nvSpPr>
          <p:spPr bwMode="auto">
            <a:xfrm>
              <a:off x="2776986" y="5307693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sp>
        <p:nvSpPr>
          <p:cNvPr id="53" name="타원 52"/>
          <p:cNvSpPr/>
          <p:nvPr/>
        </p:nvSpPr>
        <p:spPr>
          <a:xfrm>
            <a:off x="3800041" y="2410370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5" name="타원 54"/>
          <p:cNvSpPr/>
          <p:nvPr/>
        </p:nvSpPr>
        <p:spPr>
          <a:xfrm>
            <a:off x="2742442" y="2410371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타원 56"/>
          <p:cNvSpPr/>
          <p:nvPr/>
        </p:nvSpPr>
        <p:spPr>
          <a:xfrm>
            <a:off x="5765621" y="2410897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" name="그룹 2"/>
          <p:cNvGrpSpPr/>
          <p:nvPr/>
        </p:nvGrpSpPr>
        <p:grpSpPr>
          <a:xfrm>
            <a:off x="2806610" y="3612418"/>
            <a:ext cx="5550313" cy="764155"/>
            <a:chOff x="2776987" y="3477367"/>
            <a:chExt cx="5550313" cy="764155"/>
          </a:xfrm>
        </p:grpSpPr>
        <p:sp>
          <p:nvSpPr>
            <p:cNvPr id="51" name="직사각형 50"/>
            <p:cNvSpPr/>
            <p:nvPr/>
          </p:nvSpPr>
          <p:spPr>
            <a:xfrm>
              <a:off x="2910432" y="3477367"/>
              <a:ext cx="5416868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다른 나라에도 우리나라와 비슷한 놀이가 있음을 이해해요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71" name="Freeform 58"/>
            <p:cNvSpPr>
              <a:spLocks noEditPoints="1"/>
            </p:cNvSpPr>
            <p:nvPr/>
          </p:nvSpPr>
          <p:spPr bwMode="auto">
            <a:xfrm>
              <a:off x="2776987" y="362811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74" name="Freeform 58"/>
            <p:cNvSpPr>
              <a:spLocks noEditPoints="1"/>
            </p:cNvSpPr>
            <p:nvPr/>
          </p:nvSpPr>
          <p:spPr bwMode="auto">
            <a:xfrm>
              <a:off x="2776987" y="3989186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2910432" y="3839489"/>
              <a:ext cx="4852610" cy="40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ts val="2500"/>
                </a:lnSpc>
                <a:defRPr/>
              </a:pPr>
              <a:r>
                <a:rPr lang="ko-KR" altLang="en-US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세계 여러 나라 전통놀이 이름을 알아보고 글로 써요</a:t>
              </a:r>
              <a:endPara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59" name="직사각형 58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sp>
        <p:nvSpPr>
          <p:cNvPr id="63" name="타원 62"/>
          <p:cNvSpPr/>
          <p:nvPr/>
        </p:nvSpPr>
        <p:spPr>
          <a:xfrm>
            <a:off x="6814133" y="2686148"/>
            <a:ext cx="129211" cy="129211"/>
          </a:xfrm>
          <a:prstGeom prst="ellipse">
            <a:avLst/>
          </a:prstGeom>
          <a:solidFill>
            <a:schemeClr val="tx1"/>
          </a:solidFill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4" name="타원 63"/>
          <p:cNvSpPr/>
          <p:nvPr/>
        </p:nvSpPr>
        <p:spPr>
          <a:xfrm>
            <a:off x="5765621" y="2687962"/>
            <a:ext cx="129211" cy="129211"/>
          </a:xfrm>
          <a:prstGeom prst="ellipse">
            <a:avLst/>
          </a:prstGeom>
          <a:solidFill>
            <a:schemeClr val="bg1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100" y="2390129"/>
            <a:ext cx="757122" cy="51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437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16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에피소드</a:t>
            </a:r>
            <a:endParaRPr lang="ko-KR" altLang="en-US" sz="16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11" name="내용 개체 틀 2"/>
          <p:cNvSpPr txBox="1">
            <a:spLocks/>
          </p:cNvSpPr>
          <p:nvPr/>
        </p:nvSpPr>
        <p:spPr>
          <a:xfrm>
            <a:off x="1207293" y="4828580"/>
            <a:ext cx="9777413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lnSpc>
                <a:spcPts val="2900"/>
              </a:lnSpc>
              <a:buNone/>
            </a:pP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전통이는 명절에 할아버지 댁에 놀러 가 가족들과 윷놀이를 했어요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그러다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문득 다른 나라 사람들도 명절에 윷놀이를 하는지 궁금해졌어요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 </a:t>
            </a:r>
            <a: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/>
            </a:r>
            <a:br>
              <a:rPr lang="en-US" altLang="ko-KR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</a:br>
            <a:r>
              <a:rPr lang="ko-KR" altLang="en-US" sz="200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다른 </a:t>
            </a:r>
            <a:r>
              <a:rPr lang="ko-KR" altLang="en-US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나라에서는 명절에 무슨 놀이를 하는지 알려주세요</a:t>
            </a:r>
            <a:r>
              <a:rPr lang="en-US" altLang="ko-KR" sz="2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08서울한강체 L" panose="02020603020101020101" pitchFamily="18" charset="-127"/>
                <a:ea typeface="08서울한강체 L" panose="02020603020101020101" pitchFamily="18" charset="-127"/>
              </a:rPr>
              <a:t>.</a:t>
            </a:r>
          </a:p>
        </p:txBody>
      </p:sp>
      <p:sp>
        <p:nvSpPr>
          <p:cNvPr id="10" name="직사각형 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배우고 비교해요</a:t>
            </a:r>
          </a:p>
        </p:txBody>
      </p:sp>
      <p:sp>
        <p:nvSpPr>
          <p:cNvPr id="12" name="직사각형 1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199" y="2193614"/>
            <a:ext cx="3149602" cy="2470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689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열어요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218015" cy="707886"/>
            <a:chOff x="2503027" y="3004468"/>
            <a:chExt cx="7218015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7104830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활동을 시작하기 전 간단한 율동과 함께 이중언어코치와 엄마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아이가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함께 할 수 있는 ‘인사송’을 부르며 서로 정답게 인사를 나눠요</a:t>
              </a:r>
              <a:endParaRPr lang="en-US" altLang="ko-KR" sz="20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922683" y="3908197"/>
            <a:ext cx="10346635" cy="996502"/>
            <a:chOff x="922683" y="3908197"/>
            <a:chExt cx="10346635" cy="996502"/>
          </a:xfrm>
        </p:grpSpPr>
        <p:sp>
          <p:nvSpPr>
            <p:cNvPr id="43" name="모서리가 둥근 직사각형 42"/>
            <p:cNvSpPr/>
            <p:nvPr/>
          </p:nvSpPr>
          <p:spPr>
            <a:xfrm>
              <a:off x="922683" y="3908197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7" name="그룹 6"/>
            <p:cNvGrpSpPr/>
            <p:nvPr/>
          </p:nvGrpSpPr>
          <p:grpSpPr>
            <a:xfrm>
              <a:off x="2503027" y="4206393"/>
              <a:ext cx="5057167" cy="400110"/>
              <a:chOff x="2503027" y="4201603"/>
              <a:chExt cx="5057167" cy="400110"/>
            </a:xfrm>
          </p:grpSpPr>
          <p:sp>
            <p:nvSpPr>
              <p:cNvPr id="44" name="직사각형 43"/>
              <p:cNvSpPr/>
              <p:nvPr/>
            </p:nvSpPr>
            <p:spPr>
              <a:xfrm>
                <a:off x="2616212" y="4201603"/>
                <a:ext cx="4943982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지난 한 주 간 어떻게 지냈는지 이야기를 나눠요</a:t>
                </a:r>
                <a:endPara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45" name="Freeform 58"/>
              <p:cNvSpPr>
                <a:spLocks noEditPoints="1"/>
              </p:cNvSpPr>
              <p:nvPr/>
            </p:nvSpPr>
            <p:spPr bwMode="auto">
              <a:xfrm>
                <a:off x="2503027" y="43503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20" name="그룹 19"/>
          <p:cNvGrpSpPr/>
          <p:nvPr/>
        </p:nvGrpSpPr>
        <p:grpSpPr>
          <a:xfrm>
            <a:off x="922682" y="5110009"/>
            <a:ext cx="10346635" cy="996502"/>
            <a:chOff x="922683" y="3908197"/>
            <a:chExt cx="10346635" cy="996502"/>
          </a:xfrm>
        </p:grpSpPr>
        <p:sp>
          <p:nvSpPr>
            <p:cNvPr id="21" name="모서리가 둥근 직사각형 20"/>
            <p:cNvSpPr/>
            <p:nvPr/>
          </p:nvSpPr>
          <p:spPr>
            <a:xfrm>
              <a:off x="922683" y="3908197"/>
              <a:ext cx="10346635" cy="996502"/>
            </a:xfrm>
            <a:prstGeom prst="roundRect">
              <a:avLst>
                <a:gd name="adj" fmla="val 14210"/>
              </a:avLst>
            </a:prstGeom>
            <a:solidFill>
              <a:srgbClr val="A7D8BF">
                <a:alpha val="3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grpSp>
          <p:nvGrpSpPr>
            <p:cNvPr id="22" name="그룹 21"/>
            <p:cNvGrpSpPr/>
            <p:nvPr/>
          </p:nvGrpSpPr>
          <p:grpSpPr>
            <a:xfrm>
              <a:off x="2503027" y="4206393"/>
              <a:ext cx="8381795" cy="400110"/>
              <a:chOff x="2503027" y="4201603"/>
              <a:chExt cx="8381795" cy="400110"/>
            </a:xfrm>
          </p:grpSpPr>
          <p:sp>
            <p:nvSpPr>
              <p:cNvPr id="24" name="직사각형 23"/>
              <p:cNvSpPr/>
              <p:nvPr/>
            </p:nvSpPr>
            <p:spPr>
              <a:xfrm>
                <a:off x="2616212" y="4201603"/>
                <a:ext cx="8268610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전통놀이 그림카드 및 놀이 용품을 준비하고 간단히 탐색하는 시간을 가져보아요</a:t>
                </a:r>
                <a:endPara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25" name="Freeform 58"/>
              <p:cNvSpPr>
                <a:spLocks noEditPoints="1"/>
              </p:cNvSpPr>
              <p:nvPr/>
            </p:nvSpPr>
            <p:spPr bwMode="auto">
              <a:xfrm>
                <a:off x="2503027" y="4350339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sp>
        <p:nvSpPr>
          <p:cNvPr id="26" name="직사각형 25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배우고 비교해요</a:t>
            </a:r>
          </a:p>
        </p:txBody>
      </p:sp>
      <p:sp>
        <p:nvSpPr>
          <p:cNvPr id="27" name="직사각형 26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738" y="2850382"/>
            <a:ext cx="838202" cy="708084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200" y="5184811"/>
            <a:ext cx="635278" cy="841002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437949" y="3969372"/>
            <a:ext cx="525780" cy="867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69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15" name="그룹 14"/>
          <p:cNvGrpSpPr/>
          <p:nvPr/>
        </p:nvGrpSpPr>
        <p:grpSpPr>
          <a:xfrm>
            <a:off x="1314034" y="2624346"/>
            <a:ext cx="6449201" cy="1133947"/>
            <a:chOff x="1314034" y="5163565"/>
            <a:chExt cx="6449201" cy="1133947"/>
          </a:xfrm>
        </p:grpSpPr>
        <p:sp>
          <p:nvSpPr>
            <p:cNvPr id="91" name="직사각형 90"/>
            <p:cNvSpPr/>
            <p:nvPr/>
          </p:nvSpPr>
          <p:spPr>
            <a:xfrm>
              <a:off x="1314034" y="5515247"/>
              <a:ext cx="6449201" cy="7822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전통놀이를 해 본 적이 있나요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</a:p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·(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한국의 윷놀이 그림카드를 보며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)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한국의 전통놀이인 윷놀이를 소개해주세요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93" name="그룹 92"/>
            <p:cNvGrpSpPr/>
            <p:nvPr/>
          </p:nvGrpSpPr>
          <p:grpSpPr>
            <a:xfrm>
              <a:off x="1335136" y="5163565"/>
              <a:ext cx="5228688" cy="400110"/>
              <a:chOff x="2673648" y="3554755"/>
              <a:chExt cx="5228688" cy="400110"/>
            </a:xfrm>
          </p:grpSpPr>
          <p:sp>
            <p:nvSpPr>
              <p:cNvPr id="94" name="직사각형 93"/>
              <p:cNvSpPr/>
              <p:nvPr/>
            </p:nvSpPr>
            <p:spPr>
              <a:xfrm>
                <a:off x="2786833" y="3554755"/>
                <a:ext cx="511550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전통놀이를 해 본 경험이 있는지 이야기를 나눠요</a:t>
                </a:r>
                <a:endParaRPr lang="ko-KR" altLang="en-US" sz="2000" b="1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9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27" name="그룹 26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도입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125" name="그림 1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28" name="그룹 27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128" name="그룹 127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129" name="타원 128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130" name="원형 129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131" name="그림 130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139" name="그룹 138"/>
          <p:cNvGrpSpPr/>
          <p:nvPr/>
        </p:nvGrpSpPr>
        <p:grpSpPr>
          <a:xfrm>
            <a:off x="7791734" y="5928113"/>
            <a:ext cx="1873871" cy="338554"/>
            <a:chOff x="1097280" y="6043365"/>
            <a:chExt cx="1873871" cy="338554"/>
          </a:xfrm>
        </p:grpSpPr>
        <p:sp>
          <p:nvSpPr>
            <p:cNvPr id="140" name="모서리가 둥근 직사각형 139"/>
            <p:cNvSpPr/>
            <p:nvPr/>
          </p:nvSpPr>
          <p:spPr>
            <a:xfrm>
              <a:off x="1097280" y="6055249"/>
              <a:ext cx="1873871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353400" y="6043365"/>
              <a:ext cx="161775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윷놀이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32" name="직사각형 3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배우고 비교해요</a:t>
            </a:r>
          </a:p>
        </p:txBody>
      </p:sp>
      <p:sp>
        <p:nvSpPr>
          <p:cNvPr id="33" name="직사각형 3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35" name="그림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7776" y="5267260"/>
            <a:ext cx="1316070" cy="1163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791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그림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30" name="그룹 29"/>
          <p:cNvGrpSpPr/>
          <p:nvPr/>
        </p:nvGrpSpPr>
        <p:grpSpPr>
          <a:xfrm>
            <a:off x="4548518" y="5928113"/>
            <a:ext cx="5456584" cy="338554"/>
            <a:chOff x="1097279" y="6043365"/>
            <a:chExt cx="5456584" cy="338554"/>
          </a:xfrm>
        </p:grpSpPr>
        <p:sp>
          <p:nvSpPr>
            <p:cNvPr id="32" name="모서리가 둥근 직사각형 31"/>
            <p:cNvSpPr/>
            <p:nvPr/>
          </p:nvSpPr>
          <p:spPr>
            <a:xfrm>
              <a:off x="1097279" y="6055249"/>
              <a:ext cx="5428601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3" name="직사각형 32"/>
            <p:cNvSpPr/>
            <p:nvPr/>
          </p:nvSpPr>
          <p:spPr>
            <a:xfrm>
              <a:off x="1353400" y="6043365"/>
              <a:ext cx="520046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고리 던지기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제기차기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와나게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따가오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세박따끄로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5" name="직사각형 34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grpSp>
        <p:nvGrpSpPr>
          <p:cNvPr id="2" name="그룹 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36" name="자유형 35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7" name="직사각형 36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전개</a:t>
              </a:r>
            </a:p>
          </p:txBody>
        </p:sp>
        <p:sp>
          <p:nvSpPr>
            <p:cNvPr id="38" name="양쪽 모서리가 둥근 사각형 37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39" name="그림 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41" name="그룹 40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42" name="모서리가 둥근 직사각형 41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43" name="직사각형 42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30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44" name="그룹 43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45" name="타원 44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/>
              </a:p>
            </p:txBody>
          </p:sp>
          <p:sp>
            <p:nvSpPr>
              <p:cNvPr id="46" name="원형 45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6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7" name="그림 46"/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48" name="그룹 47"/>
          <p:cNvGrpSpPr/>
          <p:nvPr/>
        </p:nvGrpSpPr>
        <p:grpSpPr>
          <a:xfrm>
            <a:off x="1314034" y="2624346"/>
            <a:ext cx="7141333" cy="803088"/>
            <a:chOff x="1314034" y="5163565"/>
            <a:chExt cx="7141333" cy="803088"/>
          </a:xfrm>
        </p:grpSpPr>
        <p:sp>
          <p:nvSpPr>
            <p:cNvPr id="49" name="직사각형 48"/>
            <p:cNvSpPr/>
            <p:nvPr/>
          </p:nvSpPr>
          <p:spPr>
            <a:xfrm>
              <a:off x="1314034" y="5515247"/>
              <a:ext cx="4990469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어떤 놀이일까요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고리 던지기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놀이를 해 본 적이 있나요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  <a:endParaRPr lang="en-US" altLang="ko-KR" sz="160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51" name="그룹 50"/>
            <p:cNvGrpSpPr/>
            <p:nvPr/>
          </p:nvGrpSpPr>
          <p:grpSpPr>
            <a:xfrm>
              <a:off x="1335136" y="5163565"/>
              <a:ext cx="7120231" cy="400110"/>
              <a:chOff x="2673648" y="3554755"/>
              <a:chExt cx="7120231" cy="400110"/>
            </a:xfrm>
          </p:grpSpPr>
          <p:sp>
            <p:nvSpPr>
              <p:cNvPr id="53" name="직사각형 52"/>
              <p:cNvSpPr/>
              <p:nvPr/>
            </p:nvSpPr>
            <p:spPr>
              <a:xfrm>
                <a:off x="2786833" y="3554755"/>
                <a:ext cx="7007046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전통놀이 중 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'</a:t>
                </a:r>
                <a:r>
                  <a:rPr lang="ko-KR" altLang="en-US" sz="2000" b="1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고리 던지기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'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사진을 보며 이름과 놀이방법을 설명해요</a:t>
                </a:r>
                <a:endParaRPr lang="ko-KR" altLang="en-US" sz="20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endParaRPr>
              </a:p>
            </p:txBody>
          </p:sp>
          <p:sp>
            <p:nvSpPr>
              <p:cNvPr id="5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64" name="직선 연결선 63"/>
          <p:cNvCxnSpPr/>
          <p:nvPr/>
        </p:nvCxnSpPr>
        <p:spPr>
          <a:xfrm>
            <a:off x="1252025" y="3434244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직사각형 39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배우고 비교해요</a:t>
            </a:r>
          </a:p>
        </p:txBody>
      </p:sp>
      <p:sp>
        <p:nvSpPr>
          <p:cNvPr id="50" name="직사각형 49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52" name="그룹 51"/>
          <p:cNvGrpSpPr/>
          <p:nvPr/>
        </p:nvGrpSpPr>
        <p:grpSpPr>
          <a:xfrm>
            <a:off x="1335136" y="3469267"/>
            <a:ext cx="8556785" cy="803088"/>
            <a:chOff x="1314034" y="5163565"/>
            <a:chExt cx="8556785" cy="803088"/>
          </a:xfrm>
        </p:grpSpPr>
        <p:sp>
          <p:nvSpPr>
            <p:cNvPr id="58" name="직사각형 57"/>
            <p:cNvSpPr/>
            <p:nvPr/>
          </p:nvSpPr>
          <p:spPr>
            <a:xfrm>
              <a:off x="1314034" y="5515247"/>
              <a:ext cx="6664004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일본에도 한국의 </a:t>
              </a:r>
              <a:r>
                <a:rPr lang="ko-KR" altLang="en-US" sz="16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고리 던지기와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비슷한 놀이인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'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와나게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'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가 있음을 설명해 주세요</a:t>
              </a:r>
            </a:p>
          </p:txBody>
        </p:sp>
        <p:grpSp>
          <p:nvGrpSpPr>
            <p:cNvPr id="66" name="그룹 65"/>
            <p:cNvGrpSpPr/>
            <p:nvPr/>
          </p:nvGrpSpPr>
          <p:grpSpPr>
            <a:xfrm>
              <a:off x="1335136" y="5163565"/>
              <a:ext cx="8535683" cy="400110"/>
              <a:chOff x="2673648" y="3554755"/>
              <a:chExt cx="8535683" cy="400110"/>
            </a:xfrm>
          </p:grpSpPr>
          <p:sp>
            <p:nvSpPr>
              <p:cNvPr id="67" name="직사각형 66"/>
              <p:cNvSpPr/>
              <p:nvPr/>
            </p:nvSpPr>
            <p:spPr>
              <a:xfrm>
                <a:off x="2786833" y="3554755"/>
                <a:ext cx="842249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일본의 ‘와나게’ 사진을 보며 어느 나라의 놀이인지 명칭과 놀이방법을 알려주세요</a:t>
                </a:r>
              </a:p>
            </p:txBody>
          </p:sp>
          <p:sp>
            <p:nvSpPr>
              <p:cNvPr id="68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69" name="그룹 68"/>
          <p:cNvGrpSpPr/>
          <p:nvPr/>
        </p:nvGrpSpPr>
        <p:grpSpPr>
          <a:xfrm>
            <a:off x="1335136" y="4314188"/>
            <a:ext cx="5575200" cy="774875"/>
            <a:chOff x="1314034" y="5163565"/>
            <a:chExt cx="5575200" cy="774875"/>
          </a:xfrm>
        </p:grpSpPr>
        <p:sp>
          <p:nvSpPr>
            <p:cNvPr id="70" name="직사각형 69"/>
            <p:cNvSpPr/>
            <p:nvPr/>
          </p:nvSpPr>
          <p:spPr>
            <a:xfrm>
              <a:off x="1314034" y="5515247"/>
              <a:ext cx="4943982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어떤 놀이일까요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제기차기 놀이를 해 본 적이 있나요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?</a:t>
              </a:r>
            </a:p>
          </p:txBody>
        </p:sp>
        <p:grpSp>
          <p:nvGrpSpPr>
            <p:cNvPr id="71" name="그룹 70"/>
            <p:cNvGrpSpPr/>
            <p:nvPr/>
          </p:nvGrpSpPr>
          <p:grpSpPr>
            <a:xfrm>
              <a:off x="1335136" y="5163565"/>
              <a:ext cx="5554098" cy="400110"/>
              <a:chOff x="2673648" y="3554755"/>
              <a:chExt cx="5554098" cy="400110"/>
            </a:xfrm>
          </p:grpSpPr>
          <p:sp>
            <p:nvSpPr>
              <p:cNvPr id="72" name="직사각형 71"/>
              <p:cNvSpPr/>
              <p:nvPr/>
            </p:nvSpPr>
            <p:spPr>
              <a:xfrm>
                <a:off x="2786833" y="3554755"/>
                <a:ext cx="544091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'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제기차기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'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사진을 보며 이름과 놀이방법을 설명해요</a:t>
                </a:r>
              </a:p>
            </p:txBody>
          </p:sp>
          <p:sp>
            <p:nvSpPr>
              <p:cNvPr id="73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grpSp>
        <p:nvGrpSpPr>
          <p:cNvPr id="74" name="그룹 73"/>
          <p:cNvGrpSpPr/>
          <p:nvPr/>
        </p:nvGrpSpPr>
        <p:grpSpPr>
          <a:xfrm>
            <a:off x="1324005" y="5159107"/>
            <a:ext cx="8556785" cy="787848"/>
            <a:chOff x="1314034" y="5163565"/>
            <a:chExt cx="8556785" cy="787848"/>
          </a:xfrm>
        </p:grpSpPr>
        <p:sp>
          <p:nvSpPr>
            <p:cNvPr id="75" name="직사각형 74"/>
            <p:cNvSpPr/>
            <p:nvPr/>
          </p:nvSpPr>
          <p:spPr>
            <a:xfrm>
              <a:off x="1314034" y="5500007"/>
              <a:ext cx="6664004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2800"/>
                </a:lnSpc>
                <a:defRPr/>
              </a:pP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·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베트남에도 한국의 제기차기와 비슷한 놀이인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'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따가오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'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가 있음을 설명해 주세요</a:t>
              </a:r>
            </a:p>
          </p:txBody>
        </p:sp>
        <p:grpSp>
          <p:nvGrpSpPr>
            <p:cNvPr id="76" name="그룹 75"/>
            <p:cNvGrpSpPr/>
            <p:nvPr/>
          </p:nvGrpSpPr>
          <p:grpSpPr>
            <a:xfrm>
              <a:off x="1335136" y="5163565"/>
              <a:ext cx="8535683" cy="400110"/>
              <a:chOff x="2673648" y="3554755"/>
              <a:chExt cx="8535683" cy="400110"/>
            </a:xfrm>
          </p:grpSpPr>
          <p:sp>
            <p:nvSpPr>
              <p:cNvPr id="77" name="직사각형 76"/>
              <p:cNvSpPr/>
              <p:nvPr/>
            </p:nvSpPr>
            <p:spPr>
              <a:xfrm>
                <a:off x="2786833" y="3554755"/>
                <a:ext cx="8422498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SzPct val="80000"/>
                  <a:defRPr/>
                </a:pP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베트남 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'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따가오</a:t>
                </a:r>
                <a:r>
                  <a:rPr lang="en-US" altLang="ko-KR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' </a:t>
                </a:r>
                <a:r>
                  <a:rPr lang="ko-KR" altLang="en-US" sz="2000" b="1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latin typeface="나눔바른고딕" panose="020B0603020101020101" pitchFamily="50" charset="-127"/>
                    <a:ea typeface="나눔바른고딕" panose="020B0603020101020101" pitchFamily="50" charset="-127"/>
                  </a:rPr>
                  <a:t>사진을 보며 어느 나라의 놀이인지 명칭과 놀이방법을 알려주세요</a:t>
                </a:r>
              </a:p>
            </p:txBody>
          </p:sp>
          <p:sp>
            <p:nvSpPr>
              <p:cNvPr id="78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맑은 고딕" panose="020B0503020000020004" pitchFamily="50" charset="-127"/>
                  <a:ea typeface="맑은 고딕" panose="020B0503020000020004" pitchFamily="50" charset="-127"/>
                </a:endParaRPr>
              </a:p>
            </p:txBody>
          </p:sp>
        </p:grpSp>
      </p:grpSp>
      <p:cxnSp>
        <p:nvCxnSpPr>
          <p:cNvPr id="79" name="직선 연결선 78"/>
          <p:cNvCxnSpPr/>
          <p:nvPr/>
        </p:nvCxnSpPr>
        <p:spPr>
          <a:xfrm>
            <a:off x="1229254" y="4279165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직선 연결선 79"/>
          <p:cNvCxnSpPr/>
          <p:nvPr/>
        </p:nvCxnSpPr>
        <p:spPr>
          <a:xfrm>
            <a:off x="1252025" y="5124086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그림 8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1598" y="5594530"/>
            <a:ext cx="1131758" cy="771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487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pic>
        <p:nvPicPr>
          <p:cNvPr id="22" name="그림 21" hidden="1"/>
          <p:cNvPicPr>
            <a:picLocks noChangeAspect="1"/>
          </p:cNvPicPr>
          <p:nvPr/>
        </p:nvPicPr>
        <p:blipFill rotWithShape="1"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 l="7639" t="5349" r="2317" b="76928"/>
          <a:stretch/>
        </p:blipFill>
        <p:spPr>
          <a:xfrm>
            <a:off x="566928" y="1908047"/>
            <a:ext cx="11137392" cy="957073"/>
          </a:xfrm>
          <a:prstGeom prst="rect">
            <a:avLst/>
          </a:prstGeom>
        </p:spPr>
      </p:pic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놀이활동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bg1"/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grpSp>
        <p:nvGrpSpPr>
          <p:cNvPr id="21" name="그룹 20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1" name="직사각형 40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엄마가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놀이 활동에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관해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궁금한 점이 있다면 </a:t>
              </a:r>
              <a:r>
                <a:rPr lang="ko-KR" altLang="en-US" sz="2000" b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이중언어 코치에게 </a:t>
              </a: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질문해도 좋아요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0" name="자유형 3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34" name="직사각형 33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휴식</a:t>
              </a:r>
            </a:p>
          </p:txBody>
        </p:sp>
        <p:sp>
          <p:nvSpPr>
            <p:cNvPr id="50" name="양쪽 모서리가 둥근 사각형 49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49" name="직사각형 48"/>
          <p:cNvSpPr/>
          <p:nvPr/>
        </p:nvSpPr>
        <p:spPr>
          <a:xfrm>
            <a:off x="1314034" y="4523475"/>
            <a:ext cx="4851008" cy="4231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2800"/>
              </a:lnSpc>
              <a:defRPr/>
            </a:pPr>
            <a:r>
              <a:rPr lang="en-US" altLang="ko-KR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· </a:t>
            </a:r>
            <a:r>
              <a:rPr lang="ko-KR" altLang="en-US" sz="160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오늘 배운 전통놀이 이름을 직접 글씨로 쓰도록 해주세요</a:t>
            </a:r>
            <a:endParaRPr lang="ko-KR" altLang="en-US" sz="1600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grpSp>
        <p:nvGrpSpPr>
          <p:cNvPr id="61" name="그룹 60"/>
          <p:cNvGrpSpPr/>
          <p:nvPr/>
        </p:nvGrpSpPr>
        <p:grpSpPr>
          <a:xfrm>
            <a:off x="1335136" y="4178827"/>
            <a:ext cx="4483292" cy="400110"/>
            <a:chOff x="2673648" y="3554755"/>
            <a:chExt cx="4483292" cy="400110"/>
          </a:xfrm>
        </p:grpSpPr>
        <p:sp>
          <p:nvSpPr>
            <p:cNvPr id="62" name="직사각형 61"/>
            <p:cNvSpPr/>
            <p:nvPr/>
          </p:nvSpPr>
          <p:spPr>
            <a:xfrm>
              <a:off x="2786833" y="3554755"/>
              <a:ext cx="4370107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 b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오늘 배운 전통놀이 이름을 써보도록 해요</a:t>
              </a:r>
              <a:endPara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63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47" name="자유형 46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ko-KR" altLang="en-US" sz="1600"/>
            </a:p>
          </p:txBody>
        </p:sp>
        <p:sp>
          <p:nvSpPr>
            <p:cNvPr id="65" name="직사각형 64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lvl="0">
                <a:defRPr/>
              </a:pPr>
              <a:r>
                <a:rPr lang="ko-KR" altLang="en-US" sz="2100" b="1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08서울한강체 M" panose="02020603020101020101" pitchFamily="18" charset="-127"/>
                  <a:ea typeface="08서울한강체 M" panose="02020603020101020101" pitchFamily="18" charset="-127"/>
                </a:rPr>
                <a:t>마무리</a:t>
              </a:r>
            </a:p>
          </p:txBody>
        </p:sp>
        <p:sp>
          <p:nvSpPr>
            <p:cNvPr id="67" name="양쪽 모서리가 둥근 사각형 66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10" name="그룹 9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52" name="모서리가 둥근 직사각형 5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58" name="직사각형 57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</a:t>
              </a: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36" name="그룹 35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37" name="타원 36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38" name="원형 37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44" name="그림 43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8" name="그룹 7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80" name="모서리가 둥근 직사각형 79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600"/>
            </a:p>
          </p:txBody>
        </p:sp>
        <p:sp>
          <p:nvSpPr>
            <p:cNvPr id="81" name="직사각형 80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lvl="0" algn="ctr">
                <a:defRPr/>
              </a:pPr>
              <a:r>
                <a:rPr lang="en-US" altLang="ko-KR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10</a:t>
              </a:r>
              <a:r>
                <a:rPr lang="ko-KR" altLang="en-US" sz="1600" b="1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분</a:t>
              </a:r>
              <a:endParaRPr lang="en-US" altLang="ko-KR" sz="16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grpSp>
          <p:nvGrpSpPr>
            <p:cNvPr id="86" name="그룹 85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87" name="타원 86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/>
              </a:p>
            </p:txBody>
          </p:sp>
          <p:sp>
            <p:nvSpPr>
              <p:cNvPr id="88" name="원형 87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400">
                  <a:solidFill>
                    <a:schemeClr val="tx1"/>
                  </a:solidFill>
                </a:endParaRPr>
              </a:p>
            </p:txBody>
          </p:sp>
          <p:pic>
            <p:nvPicPr>
              <p:cNvPr id="90" name="그림 89"/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96" name="그룹 95"/>
          <p:cNvGrpSpPr/>
          <p:nvPr/>
        </p:nvGrpSpPr>
        <p:grpSpPr>
          <a:xfrm>
            <a:off x="6219474" y="5928113"/>
            <a:ext cx="3550612" cy="338554"/>
            <a:chOff x="1097280" y="6043365"/>
            <a:chExt cx="3550612" cy="338554"/>
          </a:xfrm>
        </p:grpSpPr>
        <p:sp>
          <p:nvSpPr>
            <p:cNvPr id="97" name="모서리가 둥근 직사각형 96"/>
            <p:cNvSpPr/>
            <p:nvPr/>
          </p:nvSpPr>
          <p:spPr>
            <a:xfrm>
              <a:off x="1097280" y="6055249"/>
              <a:ext cx="3550612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8" name="직사각형 97"/>
            <p:cNvSpPr/>
            <p:nvPr/>
          </p:nvSpPr>
          <p:spPr>
            <a:xfrm>
              <a:off x="1353400" y="6043365"/>
              <a:ext cx="329449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연계놀이 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: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투호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팽이치기</a:t>
              </a:r>
              <a:r>
                <a:rPr lang="en-US" altLang="ko-KR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r>
                <a:rPr lang="ko-KR" altLang="en-US" sz="16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굴렁쇠놀이</a:t>
              </a:r>
              <a:endParaRPr lang="ko-KR" altLang="en-US" sz="16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99" name="직사각형 98"/>
            <p:cNvSpPr/>
            <p:nvPr/>
          </p:nvSpPr>
          <p:spPr>
            <a:xfrm>
              <a:off x="1164424" y="6074143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defRPr/>
              </a:pPr>
              <a:r>
                <a:rPr lang="en-US" altLang="ko-KR" sz="120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※</a:t>
              </a:r>
              <a:endParaRPr lang="ko-KR" altLang="en-US" sz="12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</p:grpSp>
      <p:sp>
        <p:nvSpPr>
          <p:cNvPr id="51" name="직사각형 5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배우고 비교해요</a:t>
            </a:r>
          </a:p>
        </p:txBody>
      </p:sp>
      <p:sp>
        <p:nvSpPr>
          <p:cNvPr id="53" name="직사각형 52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55" name="그림 5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5933" y="5514069"/>
            <a:ext cx="1306792" cy="88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01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마음을 나눠요</a:t>
            </a:r>
            <a:endParaRPr lang="ko-KR" altLang="en-US" sz="2000" b="1" dirty="0">
              <a:ln>
                <a:solidFill>
                  <a:srgbClr val="8EC31E">
                    <a:alpha val="0"/>
                  </a:srgb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1106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7" name="그룹 6"/>
          <p:cNvGrpSpPr/>
          <p:nvPr/>
        </p:nvGrpSpPr>
        <p:grpSpPr>
          <a:xfrm>
            <a:off x="2503027" y="2855370"/>
            <a:ext cx="5247924" cy="707886"/>
            <a:chOff x="2503027" y="3004468"/>
            <a:chExt cx="5247924" cy="707886"/>
          </a:xfrm>
        </p:grpSpPr>
        <p:sp>
          <p:nvSpPr>
            <p:cNvPr id="25" name="직사각형 24"/>
            <p:cNvSpPr/>
            <p:nvPr/>
          </p:nvSpPr>
          <p:spPr>
            <a:xfrm>
              <a:off x="2616212" y="3004468"/>
              <a:ext cx="5134739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세계전통놀이 알아보기를 하면서 재미있었던 점</a:t>
              </a:r>
              <a:r>
                <a:rPr lang="en-US" altLang="ko-KR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, </a:t>
              </a:r>
              <a:endParaRPr lang="en-US" altLang="ko-KR" sz="200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  <a:p>
              <a:pPr lvl="0">
                <a:buSzPct val="80000"/>
                <a:defRPr/>
              </a:pPr>
              <a:r>
                <a:rPr lang="ko-KR" altLang="en-US" sz="200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어려웠던 </a:t>
              </a: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점 등을 이야기 나눠 보세요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1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6" name="모서리가 둥근 직사각형 25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grpSp>
        <p:nvGrpSpPr>
          <p:cNvPr id="8" name="그룹 7"/>
          <p:cNvGrpSpPr/>
          <p:nvPr/>
        </p:nvGrpSpPr>
        <p:grpSpPr>
          <a:xfrm>
            <a:off x="2503027" y="4206393"/>
            <a:ext cx="5916377" cy="400110"/>
            <a:chOff x="2503027" y="4201603"/>
            <a:chExt cx="5916377" cy="400110"/>
          </a:xfrm>
        </p:grpSpPr>
        <p:sp>
          <p:nvSpPr>
            <p:cNvPr id="27" name="직사각형 26"/>
            <p:cNvSpPr/>
            <p:nvPr/>
          </p:nvSpPr>
          <p:spPr>
            <a:xfrm>
              <a:off x="2616212" y="4201603"/>
              <a:ext cx="580319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buSzPct val="80000"/>
                <a:defRPr/>
              </a:pPr>
              <a:r>
                <a:rPr lang="ko-KR" altLang="en-US" sz="200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latin typeface="나눔바른고딕" panose="020B0603020101020101" pitchFamily="50" charset="-127"/>
                  <a:ea typeface="나눔바른고딕" panose="020B0603020101020101" pitchFamily="50" charset="-127"/>
                </a:rPr>
                <a:t>다른 나라에는 어떤 전통놀이가 있는지 이야기를 나눠요</a:t>
              </a:r>
              <a:endPara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endParaRPr>
            </a:p>
          </p:txBody>
        </p:sp>
        <p:sp>
          <p:nvSpPr>
            <p:cNvPr id="32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endParaRPr>
            </a:p>
          </p:txBody>
        </p:sp>
      </p:grpSp>
      <p:sp>
        <p:nvSpPr>
          <p:cNvPr id="21" name="직사각형 20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배우고 비교해요</a:t>
            </a:r>
          </a:p>
        </p:txBody>
      </p:sp>
      <p:sp>
        <p:nvSpPr>
          <p:cNvPr id="22" name="직사각형 21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825" y="4012946"/>
            <a:ext cx="959104" cy="716694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854" y="2849162"/>
            <a:ext cx="747046" cy="720302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8960" y="5054332"/>
            <a:ext cx="786200" cy="1251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26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733800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ko-KR" altLang="en-US" sz="2000" b="1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chemeClr val="bg1"/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17" name="직사각형 16"/>
          <p:cNvSpPr/>
          <p:nvPr/>
        </p:nvSpPr>
        <p:spPr>
          <a:xfrm>
            <a:off x="4241998" y="2758559"/>
            <a:ext cx="53238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나라별 유사한 전통놀이를 소개하고 체험해보도록 해요</a:t>
            </a:r>
            <a:endParaRPr lang="en-US" altLang="ko-KR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4001185"/>
            <a:ext cx="50161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indent="-162000">
              <a:buSzPct val="80000"/>
              <a:buFont typeface="Arial" panose="020B0604020202020204" pitchFamily="34" charset="0"/>
              <a:buChar char="•"/>
              <a:defRPr/>
            </a:pP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전통놀이할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때 필요한 도구나 명칭</a:t>
            </a: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, </a:t>
            </a:r>
            <a:endParaRPr lang="en-US" altLang="ko-KR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  <a:p>
            <a:pPr>
              <a:buSzPct val="80000"/>
              <a:defRPr/>
            </a:pPr>
            <a:r>
              <a:rPr lang="en-US" altLang="ko-KR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</a:t>
            </a:r>
            <a:r>
              <a:rPr lang="en-US" altLang="ko-KR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  </a:t>
            </a:r>
            <a:r>
              <a:rPr lang="ko-KR" altLang="en-US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나라 </a:t>
            </a:r>
            <a:r>
              <a:rPr lang="ko-KR" altLang="en-US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latin typeface="나눔바른고딕" panose="020B0603020101020101" pitchFamily="50" charset="-127"/>
                <a:ea typeface="나눔바른고딕" panose="020B0603020101020101" pitchFamily="50" charset="-127"/>
              </a:rPr>
              <a:t>이름을 익히고 이를 서로 연결하는 놀이를 해요</a:t>
            </a:r>
            <a:endParaRPr lang="ko-KR" altLang="en-US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latin typeface="나눔바른고딕" panose="020B0603020101020101" pitchFamily="50" charset="-127"/>
              <a:ea typeface="나눔바른고딕" panose="020B0603020101020101" pitchFamily="50" charset="-127"/>
            </a:endParaRP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2" name="직사각형 2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ko-KR" altLang="en-US" sz="2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세계 여러 나라의 전통놀이를 배우고 비교해요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277317" y="528417"/>
            <a:ext cx="1046688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altLang="ko-KR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18</a:t>
            </a:r>
            <a:r>
              <a:rPr lang="ko-KR" altLang="en-US" sz="2000" b="1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rgbClr val="4A5DAA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회기</a:t>
            </a:r>
            <a:endParaRPr lang="ko-KR" altLang="en-US" sz="20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rgbClr val="4A5DAA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</p:txBody>
      </p:sp>
      <p:grpSp>
        <p:nvGrpSpPr>
          <p:cNvPr id="3" name="그룹 2"/>
          <p:cNvGrpSpPr/>
          <p:nvPr/>
        </p:nvGrpSpPr>
        <p:grpSpPr>
          <a:xfrm>
            <a:off x="9617511" y="5398106"/>
            <a:ext cx="1662038" cy="1202300"/>
            <a:chOff x="4297484" y="2246210"/>
            <a:chExt cx="6829922" cy="4940691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0068"/>
            <a:stretch/>
          </p:blipFill>
          <p:spPr>
            <a:xfrm>
              <a:off x="4297484" y="2246210"/>
              <a:ext cx="2663795" cy="4144937"/>
            </a:xfrm>
            <a:prstGeom prst="rect">
              <a:avLst/>
            </a:prstGeom>
          </p:spPr>
        </p:pic>
        <p:pic>
          <p:nvPicPr>
            <p:cNvPr id="30" name="그림 29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774"/>
            <a:stretch/>
          </p:blipFill>
          <p:spPr>
            <a:xfrm>
              <a:off x="6390583" y="2644087"/>
              <a:ext cx="4736823" cy="4144937"/>
            </a:xfrm>
            <a:prstGeom prst="rect">
              <a:avLst/>
            </a:prstGeom>
          </p:spPr>
        </p:pic>
        <p:pic>
          <p:nvPicPr>
            <p:cNvPr id="32" name="그림 3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077" r="53228"/>
            <a:stretch/>
          </p:blipFill>
          <p:spPr>
            <a:xfrm>
              <a:off x="6166775" y="3041964"/>
              <a:ext cx="1663701" cy="4144937"/>
            </a:xfrm>
            <a:prstGeom prst="rect">
              <a:avLst/>
            </a:prstGeom>
          </p:spPr>
        </p:pic>
      </p:grpSp>
      <p:sp>
        <p:nvSpPr>
          <p:cNvPr id="23" name="모서리가 둥근 직사각형 22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3" name="모서리가 둥근 직사각형 32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600"/>
          </a:p>
        </p:txBody>
      </p:sp>
      <p:sp>
        <p:nvSpPr>
          <p:cNvPr id="34" name="직사각형 33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 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어려울 때</a:t>
            </a:r>
          </a:p>
        </p:txBody>
      </p:sp>
      <p:pic>
        <p:nvPicPr>
          <p:cNvPr id="35" name="그림 3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6" name="그림 3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7" name="직사각형 36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놀이활동이</a:t>
            </a:r>
            <a:endParaRPr lang="en-US" altLang="ko-KR" sz="200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latin typeface="08서울한강체 M" panose="02020603020101020101" pitchFamily="18" charset="-127"/>
              <a:ea typeface="08서울한강체 M" panose="02020603020101020101" pitchFamily="18" charset="-127"/>
            </a:endParaRPr>
          </a:p>
          <a:p>
            <a:pPr lvl="0">
              <a:defRPr/>
            </a:pPr>
            <a:r>
              <a:rPr lang="ko-KR" altLang="en-US" sz="200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아이에게 </a:t>
            </a:r>
            <a:r>
              <a:rPr lang="ko-KR" altLang="en-US" sz="200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latin typeface="08서울한강체 M" panose="02020603020101020101" pitchFamily="18" charset="-127"/>
                <a:ea typeface="08서울한강체 M" panose="02020603020101020101" pitchFamily="18" charset="-127"/>
              </a:rPr>
              <a:t>쉬울 때</a:t>
            </a:r>
          </a:p>
        </p:txBody>
      </p:sp>
    </p:spTree>
    <p:extLst>
      <p:ext uri="{BB962C8B-B14F-4D97-AF65-F5344CB8AC3E}">
        <p14:creationId xmlns:p14="http://schemas.microsoft.com/office/powerpoint/2010/main" val="32624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4485</TotalTime>
  <Words>499</Words>
  <Application>Microsoft Office PowerPoint</Application>
  <PresentationFormat>와이드스크린</PresentationFormat>
  <Paragraphs>97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92</cp:revision>
  <dcterms:created xsi:type="dcterms:W3CDTF">2016-09-08T09:50:17Z</dcterms:created>
  <dcterms:modified xsi:type="dcterms:W3CDTF">2016-10-13T01:18:20Z</dcterms:modified>
</cp:coreProperties>
</file>