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50" r:id="rId1"/>
    <p:sldMasterId id="2147483652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12192000" cy="6858000"/>
  <p:notesSz cx="6858000" cy="9144000"/>
  <p:embeddedFontLst>
    <p:embeddedFont>
      <p:font typeface="08서울한강체 M" panose="02020603020101020101" pitchFamily="18" charset="-127"/>
      <p:regular r:id="rId13"/>
    </p:embeddedFont>
    <p:embeddedFont>
      <p:font typeface="08서울한강체 L" panose="02020603020101020101" pitchFamily="18" charset="-127"/>
      <p:regular r:id="rId14"/>
    </p:embeddedFont>
    <p:embeddedFont>
      <p:font typeface="나눔손글씨 펜" panose="03040600000000000000" pitchFamily="66" charset="-127"/>
      <p:regular r:id="rId15"/>
    </p:embeddedFont>
    <p:embeddedFont>
      <p:font typeface="맑은 고딕" panose="020B0503020000020004" pitchFamily="50" charset="-127"/>
      <p:regular r:id="rId16"/>
      <p:bold r:id="rId17"/>
    </p:embeddedFont>
    <p:embeddedFont>
      <p:font typeface="나눔바른고딕" panose="020B0603020101020101" pitchFamily="50" charset="-127"/>
      <p:regular r:id="rId18"/>
      <p:bold r:id="rId19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CA2D3"/>
    <a:srgbClr val="A3DAD8"/>
    <a:srgbClr val="97D5D2"/>
    <a:srgbClr val="A7D8BF"/>
    <a:srgbClr val="F7ACC1"/>
    <a:srgbClr val="C77EB6"/>
    <a:srgbClr val="FBB173"/>
    <a:srgbClr val="F58221"/>
    <a:srgbClr val="FFF6DC"/>
    <a:srgbClr val="4A5DA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250" autoAdjust="0"/>
    <p:restoredTop sz="94660"/>
  </p:normalViewPr>
  <p:slideViewPr>
    <p:cSldViewPr snapToGrid="0">
      <p:cViewPr varScale="1">
        <p:scale>
          <a:sx n="93" d="100"/>
          <a:sy n="93" d="100"/>
        </p:scale>
        <p:origin x="108" y="5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font" Target="fonts/font5.fntdata"/><Relationship Id="rId2" Type="http://schemas.openxmlformats.org/officeDocument/2006/relationships/slideMaster" Target="slideMasters/slideMaster2.xml"/><Relationship Id="rId16" Type="http://schemas.openxmlformats.org/officeDocument/2006/relationships/font" Target="fonts/font4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font" Target="fonts/font3.fntdata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font" Target="fonts/font7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font" Target="fonts/font2.fntdata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19692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ctangle 15"/>
          <p:cNvSpPr>
            <a:spLocks noChangeArrowheads="1"/>
          </p:cNvSpPr>
          <p:nvPr userDrawn="1"/>
        </p:nvSpPr>
        <p:spPr bwMode="auto">
          <a:xfrm>
            <a:off x="1588" y="6812281"/>
            <a:ext cx="12190412" cy="45719"/>
          </a:xfrm>
          <a:prstGeom prst="rect">
            <a:avLst/>
          </a:prstGeom>
          <a:gradFill>
            <a:gsLst>
              <a:gs pos="100000">
                <a:schemeClr val="accent3"/>
              </a:gs>
              <a:gs pos="0">
                <a:schemeClr val="accent4"/>
              </a:gs>
            </a:gsLst>
            <a:lin ang="0" scaled="0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양쪽 모서리가 둥근 사각형 51"/>
          <p:cNvSpPr/>
          <p:nvPr userDrawn="1"/>
        </p:nvSpPr>
        <p:spPr>
          <a:xfrm rot="5400000">
            <a:off x="-238204" y="806519"/>
            <a:ext cx="583986" cy="107574"/>
          </a:xfrm>
          <a:prstGeom prst="round2SameRect">
            <a:avLst>
              <a:gd name="adj1" fmla="val 50000"/>
              <a:gd name="adj2" fmla="val 0"/>
            </a:avLst>
          </a:prstGeom>
          <a:pattFill prst="ltUpDiag">
            <a:fgClr>
              <a:schemeClr val="accent3"/>
            </a:fgClr>
            <a:bgClr>
              <a:schemeClr val="accent4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334337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직사각형 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E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" name="모서리가 둥근 직사각형 3"/>
          <p:cNvSpPr/>
          <p:nvPr userDrawn="1"/>
        </p:nvSpPr>
        <p:spPr>
          <a:xfrm>
            <a:off x="432816" y="481584"/>
            <a:ext cx="11326368" cy="518160"/>
          </a:xfrm>
          <a:prstGeom prst="roundRect">
            <a:avLst>
              <a:gd name="adj" fmla="val 5000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타원 4"/>
          <p:cNvSpPr/>
          <p:nvPr userDrawn="1"/>
        </p:nvSpPr>
        <p:spPr>
          <a:xfrm>
            <a:off x="347472" y="286512"/>
            <a:ext cx="908304" cy="908304"/>
          </a:xfrm>
          <a:prstGeom prst="ellipse">
            <a:avLst/>
          </a:prstGeom>
          <a:solidFill>
            <a:schemeClr val="bg1"/>
          </a:solidFill>
          <a:ln w="76200">
            <a:solidFill>
              <a:srgbClr val="8CA2D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92688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직사각형 6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pattFill prst="pct5">
            <a:fgClr>
              <a:schemeClr val="bg1">
                <a:lumMod val="85000"/>
              </a:schemeClr>
            </a:fgClr>
            <a:bgClr>
              <a:schemeClr val="bg1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3730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3.emf"/><Relationship Id="rId4" Type="http://schemas.openxmlformats.org/officeDocument/2006/relationships/image" Target="../media/image32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4.emf"/><Relationship Id="rId4" Type="http://schemas.openxmlformats.org/officeDocument/2006/relationships/image" Target="../media/image16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8.emf"/><Relationship Id="rId7" Type="http://schemas.openxmlformats.org/officeDocument/2006/relationships/image" Target="../media/image14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emf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png"/><Relationship Id="rId4" Type="http://schemas.openxmlformats.org/officeDocument/2006/relationships/image" Target="../media/image2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64096"/>
          </a:xfrm>
          <a:prstGeom prst="rect">
            <a:avLst/>
          </a:prstGeom>
        </p:spPr>
      </p:pic>
      <p:sp>
        <p:nvSpPr>
          <p:cNvPr id="3" name="직사각형 2"/>
          <p:cNvSpPr/>
          <p:nvPr/>
        </p:nvSpPr>
        <p:spPr>
          <a:xfrm>
            <a:off x="1957175" y="1888083"/>
            <a:ext cx="827765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4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세계 여러 나라의 전통놀이를 활용한 </a:t>
            </a:r>
            <a:endParaRPr kumimoji="0" lang="en-US" altLang="ko-KR" sz="4000" b="1" i="0" u="none" strike="noStrike" kern="1200" cap="none" spc="0" normalizeH="0" baseline="0" noProof="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  <a:p>
            <a:pPr marL="0" marR="0" lvl="0" indent="0" algn="ctr" defTabSz="914400" rtl="0" eaLnBrk="1" fontAlgn="auto" latinLnBrk="1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4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부모</a:t>
            </a:r>
            <a:r>
              <a:rPr kumimoji="0" lang="en-US" altLang="ko-KR" sz="4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-</a:t>
            </a:r>
            <a:r>
              <a:rPr kumimoji="0" lang="ko-KR" altLang="en-US" sz="4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자녀 상호작용 놀이 활동</a:t>
            </a:r>
            <a:endParaRPr kumimoji="0" lang="ko-KR" altLang="en-US" sz="4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4" name="모서리가 둥근 직사각형 3"/>
          <p:cNvSpPr/>
          <p:nvPr/>
        </p:nvSpPr>
        <p:spPr>
          <a:xfrm>
            <a:off x="3779376" y="3465825"/>
            <a:ext cx="4633248" cy="481481"/>
          </a:xfrm>
          <a:prstGeom prst="roundRect">
            <a:avLst>
              <a:gd name="adj" fmla="val 5000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2718816" y="3352622"/>
            <a:ext cx="6754368" cy="70788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4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손글씨 펜" panose="03040600000000000000" pitchFamily="66" charset="-127"/>
                <a:ea typeface="나눔손글씨 펜" panose="03040600000000000000" pitchFamily="66" charset="-127"/>
                <a:cs typeface="+mn-cs"/>
              </a:rPr>
              <a:t>잠자리는 어떻게 생겼을까요</a:t>
            </a:r>
            <a:r>
              <a:rPr kumimoji="0" lang="en-US" altLang="ko-KR" sz="4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손글씨 펜" panose="03040600000000000000" pitchFamily="66" charset="-127"/>
                <a:ea typeface="나눔손글씨 펜" panose="03040600000000000000" pitchFamily="66" charset="-127"/>
                <a:cs typeface="+mn-cs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013628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잠자리는 어떻게 생겼을까요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?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4" name="모서리가 둥근 직사각형 3"/>
          <p:cNvSpPr/>
          <p:nvPr/>
        </p:nvSpPr>
        <p:spPr>
          <a:xfrm>
            <a:off x="780288" y="16605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F7ACC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직사각형 4"/>
          <p:cNvSpPr/>
          <p:nvPr/>
        </p:nvSpPr>
        <p:spPr>
          <a:xfrm>
            <a:off x="944083" y="1674391"/>
            <a:ext cx="328006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가정에서는 이렇게 놀아주세요</a:t>
            </a:r>
          </a:p>
        </p:txBody>
      </p:sp>
      <p:sp>
        <p:nvSpPr>
          <p:cNvPr id="8" name="모서리가 둥근 직사각형 7"/>
          <p:cNvSpPr/>
          <p:nvPr/>
        </p:nvSpPr>
        <p:spPr>
          <a:xfrm>
            <a:off x="987572" y="3743786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7ACC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9" name="모서리가 둥근 직사각형 8"/>
          <p:cNvSpPr/>
          <p:nvPr/>
        </p:nvSpPr>
        <p:spPr>
          <a:xfrm>
            <a:off x="987572" y="2352675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7ACC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0" name="모서리가 둥근 직사각형 9"/>
          <p:cNvSpPr/>
          <p:nvPr/>
        </p:nvSpPr>
        <p:spPr>
          <a:xfrm>
            <a:off x="987572" y="5134896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7ACC1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2401593" y="2427869"/>
            <a:ext cx="26500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엄마 나라의 </a:t>
            </a: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말로 해봐요</a:t>
            </a:r>
          </a:p>
        </p:txBody>
      </p:sp>
      <p:sp>
        <p:nvSpPr>
          <p:cNvPr id="13" name="직사각형 12"/>
          <p:cNvSpPr/>
          <p:nvPr/>
        </p:nvSpPr>
        <p:spPr>
          <a:xfrm>
            <a:off x="2401593" y="2812250"/>
            <a:ext cx="60375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잠자리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/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머리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/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꼬리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/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날개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/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다리 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/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날다</a:t>
            </a:r>
          </a:p>
        </p:txBody>
      </p:sp>
      <p:sp>
        <p:nvSpPr>
          <p:cNvPr id="15" name="직사각형 14"/>
          <p:cNvSpPr/>
          <p:nvPr/>
        </p:nvSpPr>
        <p:spPr>
          <a:xfrm>
            <a:off x="2401593" y="3818980"/>
            <a:ext cx="110158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확장놀이</a:t>
            </a:r>
          </a:p>
        </p:txBody>
      </p:sp>
      <p:sp>
        <p:nvSpPr>
          <p:cNvPr id="16" name="직사각형 15"/>
          <p:cNvSpPr/>
          <p:nvPr/>
        </p:nvSpPr>
        <p:spPr>
          <a:xfrm>
            <a:off x="2401593" y="4203361"/>
            <a:ext cx="88661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다양한 재료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(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빨대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색종이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도화지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풀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셀로판지 등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)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를 활용해서 잠자리 만들기 활동을 하거나 베트남 전통놀이인 ‘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쭈온쭈온’을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소개하며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놀이방법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및 이름 익히기 활동으로 연계해보세요</a:t>
            </a:r>
            <a:endParaRPr kumimoji="0" lang="en-US" altLang="ko-KR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2401593" y="5210090"/>
            <a:ext cx="161775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C77EB6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아빠 함께해요</a:t>
            </a:r>
          </a:p>
        </p:txBody>
      </p:sp>
      <p:sp>
        <p:nvSpPr>
          <p:cNvPr id="19" name="직사각형 18"/>
          <p:cNvSpPr/>
          <p:nvPr/>
        </p:nvSpPr>
        <p:spPr>
          <a:xfrm>
            <a:off x="2401593" y="5594471"/>
            <a:ext cx="886617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아이와 함께 ‘잠자리 잡기’ 놀이를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해보세요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/>
            </a:r>
            <a:b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</a:b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한쪽은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술래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한쪽은 잠자리가 되어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잠자리를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잡으러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다니는 게임으로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활동할 수 있어요</a:t>
            </a:r>
            <a:endParaRPr kumimoji="0" lang="en-US" altLang="ko-KR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pic>
        <p:nvPicPr>
          <p:cNvPr id="20" name="그림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3897" y="2553633"/>
            <a:ext cx="684516" cy="779184"/>
          </a:xfrm>
          <a:prstGeom prst="rect">
            <a:avLst/>
          </a:prstGeom>
        </p:spPr>
      </p:pic>
      <p:pic>
        <p:nvPicPr>
          <p:cNvPr id="22" name="그림 21"/>
          <p:cNvPicPr>
            <a:picLocks noChangeAspect="1"/>
          </p:cNvPicPr>
          <p:nvPr/>
        </p:nvPicPr>
        <p:blipFill rotWithShape="1">
          <a:blip r:embed="rId3"/>
          <a:srcRect r="16181" b="32582"/>
          <a:stretch/>
        </p:blipFill>
        <p:spPr>
          <a:xfrm>
            <a:off x="1421633" y="3963905"/>
            <a:ext cx="740734" cy="740862"/>
          </a:xfrm>
          <a:prstGeom prst="rect">
            <a:avLst/>
          </a:prstGeom>
        </p:spPr>
      </p:pic>
      <p:pic>
        <p:nvPicPr>
          <p:cNvPr id="24" name="그림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94790" y="5360509"/>
            <a:ext cx="605794" cy="729874"/>
          </a:xfrm>
          <a:prstGeom prst="rect">
            <a:avLst/>
          </a:prstGeom>
        </p:spPr>
      </p:pic>
      <p:pic>
        <p:nvPicPr>
          <p:cNvPr id="26" name="그림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26761" y="1697658"/>
            <a:ext cx="287593" cy="337772"/>
          </a:xfrm>
          <a:prstGeom prst="rect">
            <a:avLst/>
          </a:prstGeom>
        </p:spPr>
      </p:pic>
      <p:sp>
        <p:nvSpPr>
          <p:cNvPr id="23" name="직사각형 22"/>
          <p:cNvSpPr/>
          <p:nvPr/>
        </p:nvSpPr>
        <p:spPr>
          <a:xfrm>
            <a:off x="318713" y="528417"/>
            <a:ext cx="975299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12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55507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잠자리는 어떻게 생겼을까요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?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155" y="1652253"/>
            <a:ext cx="1046250" cy="2553750"/>
          </a:xfrm>
          <a:prstGeom prst="rect">
            <a:avLst/>
          </a:prstGeom>
        </p:spPr>
      </p:pic>
      <p:sp>
        <p:nvSpPr>
          <p:cNvPr id="49" name="직사각형 48"/>
          <p:cNvSpPr/>
          <p:nvPr/>
        </p:nvSpPr>
        <p:spPr>
          <a:xfrm>
            <a:off x="7869270" y="555998"/>
            <a:ext cx="12105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1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활동수준ㅣ</a:t>
            </a:r>
            <a:endParaRPr kumimoji="0" lang="ko-KR" altLang="en-US" sz="18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61" name="직사각형 60"/>
          <p:cNvSpPr/>
          <p:nvPr/>
        </p:nvSpPr>
        <p:spPr>
          <a:xfrm>
            <a:off x="8911811" y="555998"/>
            <a:ext cx="27494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★☆☆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(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쉽게 할 수 있어요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!) </a:t>
            </a:r>
          </a:p>
        </p:txBody>
      </p:sp>
      <p:sp>
        <p:nvSpPr>
          <p:cNvPr id="62" name="모서리가 둥근 직사각형 61"/>
          <p:cNvSpPr/>
          <p:nvPr/>
        </p:nvSpPr>
        <p:spPr>
          <a:xfrm>
            <a:off x="1243585" y="3448903"/>
            <a:ext cx="10508400" cy="1091184"/>
          </a:xfrm>
          <a:prstGeom prst="roundRect">
            <a:avLst>
              <a:gd name="adj" fmla="val 11639"/>
            </a:avLst>
          </a:prstGeom>
          <a:noFill/>
          <a:ln w="28575">
            <a:solidFill>
              <a:srgbClr val="ECECE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7" name="양쪽 모서리가 둥근 사각형 66"/>
          <p:cNvSpPr/>
          <p:nvPr/>
        </p:nvSpPr>
        <p:spPr>
          <a:xfrm rot="16200000">
            <a:off x="1374651" y="3293454"/>
            <a:ext cx="1115567" cy="1377698"/>
          </a:xfrm>
          <a:prstGeom prst="round2SameRect">
            <a:avLst>
              <a:gd name="adj1" fmla="val 9563"/>
              <a:gd name="adj2" fmla="val 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1" name="모서리가 둥근 직사각형 80"/>
          <p:cNvSpPr/>
          <p:nvPr/>
        </p:nvSpPr>
        <p:spPr>
          <a:xfrm>
            <a:off x="1365505" y="3553969"/>
            <a:ext cx="1146048" cy="883920"/>
          </a:xfrm>
          <a:prstGeom prst="roundRect">
            <a:avLst>
              <a:gd name="adj" fmla="val 839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2" name="직사각형 51"/>
          <p:cNvSpPr/>
          <p:nvPr/>
        </p:nvSpPr>
        <p:spPr>
          <a:xfrm>
            <a:off x="1849400" y="3654475"/>
            <a:ext cx="5950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</a:t>
            </a:r>
            <a:r>
              <a:rPr kumimoji="0" lang="en-US" altLang="ko-KR" sz="18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/>
            </a:r>
            <a:br>
              <a:rPr kumimoji="0" lang="en-US" altLang="ko-KR" sz="18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</a:br>
            <a:r>
              <a:rPr kumimoji="0" lang="ko-KR" altLang="en-US" sz="18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목표</a:t>
            </a:r>
            <a:endParaRPr kumimoji="0" lang="ko-KR" altLang="en-US" sz="18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51" name="직사각형 50"/>
          <p:cNvSpPr/>
          <p:nvPr/>
        </p:nvSpPr>
        <p:spPr>
          <a:xfrm>
            <a:off x="2910432" y="3633178"/>
            <a:ext cx="4339650" cy="7335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잠자리의 생김새와 특징에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관해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관심을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가져요</a:t>
            </a:r>
            <a:endParaRPr kumimoji="0" lang="en-US" altLang="ko-KR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잠자리가 날아가는 모습을 흉내 내요</a:t>
            </a:r>
            <a:endParaRPr kumimoji="0" lang="en-US" altLang="ko-KR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71" name="Freeform 58"/>
          <p:cNvSpPr>
            <a:spLocks noEditPoints="1"/>
          </p:cNvSpPr>
          <p:nvPr/>
        </p:nvSpPr>
        <p:spPr bwMode="auto">
          <a:xfrm>
            <a:off x="2776987" y="3783925"/>
            <a:ext cx="102639" cy="102639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1" y="45"/>
              </a:cxn>
              <a:cxn ang="0">
                <a:pos x="27" y="45"/>
              </a:cxn>
              <a:cxn ang="0">
                <a:pos x="15" y="33"/>
              </a:cxn>
              <a:cxn ang="0">
                <a:pos x="15" y="29"/>
              </a:cxn>
              <a:cxn ang="0">
                <a:pos x="19" y="25"/>
              </a:cxn>
              <a:cxn ang="0">
                <a:pos x="23" y="25"/>
              </a:cxn>
              <a:cxn ang="0">
                <a:pos x="29" y="31"/>
              </a:cxn>
              <a:cxn ang="0">
                <a:pos x="40" y="20"/>
              </a:cxn>
              <a:cxn ang="0">
                <a:pos x="43" y="20"/>
              </a:cxn>
              <a:cxn ang="0">
                <a:pos x="48" y="24"/>
              </a:cxn>
              <a:cxn ang="0">
                <a:pos x="48" y="28"/>
              </a:cxn>
              <a:cxn ang="0">
                <a:pos x="31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1" y="45"/>
                </a:moveTo>
                <a:cubicBezTo>
                  <a:pt x="30" y="46"/>
                  <a:pt x="28" y="46"/>
                  <a:pt x="27" y="45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2"/>
                  <a:pt x="14" y="30"/>
                  <a:pt x="15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4"/>
                  <a:pt x="22" y="24"/>
                  <a:pt x="23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19"/>
                  <a:pt x="42" y="19"/>
                  <a:pt x="43" y="20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5"/>
                  <a:pt x="49" y="27"/>
                  <a:pt x="48" y="28"/>
                </a:cubicBezTo>
                <a:lnTo>
                  <a:pt x="31" y="45"/>
                </a:lnTo>
                <a:close/>
              </a:path>
            </a:pathLst>
          </a:custGeom>
          <a:solidFill>
            <a:srgbClr val="4A5DA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74" name="Freeform 58"/>
          <p:cNvSpPr>
            <a:spLocks noEditPoints="1"/>
          </p:cNvSpPr>
          <p:nvPr/>
        </p:nvSpPr>
        <p:spPr bwMode="auto">
          <a:xfrm>
            <a:off x="2776987" y="4099128"/>
            <a:ext cx="102639" cy="102639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1" y="45"/>
              </a:cxn>
              <a:cxn ang="0">
                <a:pos x="27" y="45"/>
              </a:cxn>
              <a:cxn ang="0">
                <a:pos x="15" y="33"/>
              </a:cxn>
              <a:cxn ang="0">
                <a:pos x="15" y="29"/>
              </a:cxn>
              <a:cxn ang="0">
                <a:pos x="19" y="25"/>
              </a:cxn>
              <a:cxn ang="0">
                <a:pos x="23" y="25"/>
              </a:cxn>
              <a:cxn ang="0">
                <a:pos x="29" y="31"/>
              </a:cxn>
              <a:cxn ang="0">
                <a:pos x="40" y="20"/>
              </a:cxn>
              <a:cxn ang="0">
                <a:pos x="43" y="20"/>
              </a:cxn>
              <a:cxn ang="0">
                <a:pos x="48" y="24"/>
              </a:cxn>
              <a:cxn ang="0">
                <a:pos x="48" y="28"/>
              </a:cxn>
              <a:cxn ang="0">
                <a:pos x="31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1" y="45"/>
                </a:moveTo>
                <a:cubicBezTo>
                  <a:pt x="30" y="46"/>
                  <a:pt x="28" y="46"/>
                  <a:pt x="27" y="45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2"/>
                  <a:pt x="14" y="30"/>
                  <a:pt x="15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4"/>
                  <a:pt x="22" y="24"/>
                  <a:pt x="23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19"/>
                  <a:pt x="42" y="19"/>
                  <a:pt x="43" y="20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5"/>
                  <a:pt x="49" y="27"/>
                  <a:pt x="48" y="28"/>
                </a:cubicBezTo>
                <a:lnTo>
                  <a:pt x="31" y="45"/>
                </a:lnTo>
                <a:close/>
              </a:path>
            </a:pathLst>
          </a:custGeom>
          <a:solidFill>
            <a:srgbClr val="4A5DA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5" name="모서리가 둥근 직사각형 64"/>
          <p:cNvSpPr/>
          <p:nvPr/>
        </p:nvSpPr>
        <p:spPr>
          <a:xfrm>
            <a:off x="1249680" y="4937759"/>
            <a:ext cx="10508400" cy="1091184"/>
          </a:xfrm>
          <a:prstGeom prst="roundRect">
            <a:avLst>
              <a:gd name="adj" fmla="val 11639"/>
            </a:avLst>
          </a:prstGeom>
          <a:noFill/>
          <a:ln w="28575">
            <a:solidFill>
              <a:srgbClr val="ECECE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8" name="양쪽 모서리가 둥근 사각형 67"/>
          <p:cNvSpPr/>
          <p:nvPr/>
        </p:nvSpPr>
        <p:spPr>
          <a:xfrm rot="16200000">
            <a:off x="1374650" y="4794502"/>
            <a:ext cx="1115567" cy="1377698"/>
          </a:xfrm>
          <a:prstGeom prst="round2SameRect">
            <a:avLst>
              <a:gd name="adj1" fmla="val 9563"/>
              <a:gd name="adj2" fmla="val 0"/>
            </a:avLst>
          </a:prstGeom>
          <a:solidFill>
            <a:srgbClr val="8CA2D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82" name="모서리가 둥근 직사각형 81"/>
          <p:cNvSpPr/>
          <p:nvPr/>
        </p:nvSpPr>
        <p:spPr>
          <a:xfrm>
            <a:off x="1365504" y="5041391"/>
            <a:ext cx="1146048" cy="883920"/>
          </a:xfrm>
          <a:prstGeom prst="roundRect">
            <a:avLst>
              <a:gd name="adj" fmla="val 8391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9" name="직사각형 68"/>
          <p:cNvSpPr/>
          <p:nvPr/>
        </p:nvSpPr>
        <p:spPr>
          <a:xfrm>
            <a:off x="1849399" y="5160186"/>
            <a:ext cx="5950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</a:t>
            </a:r>
            <a:r>
              <a:rPr kumimoji="0" lang="en-US" altLang="ko-KR" sz="18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/>
            </a:r>
            <a:br>
              <a:rPr kumimoji="0" lang="en-US" altLang="ko-KR" sz="18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</a:br>
            <a:r>
              <a:rPr kumimoji="0" lang="ko-KR" altLang="en-US" sz="18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자료</a:t>
            </a:r>
          </a:p>
        </p:txBody>
      </p:sp>
      <p:sp>
        <p:nvSpPr>
          <p:cNvPr id="54" name="직사각형 53"/>
          <p:cNvSpPr/>
          <p:nvPr/>
        </p:nvSpPr>
        <p:spPr>
          <a:xfrm>
            <a:off x="2910431" y="5282335"/>
            <a:ext cx="5456943" cy="40203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‘잠자리’ 음원과 악보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잠자리 그림 카드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색연필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크레파스</a:t>
            </a:r>
          </a:p>
        </p:txBody>
      </p:sp>
      <p:sp>
        <p:nvSpPr>
          <p:cNvPr id="79" name="Freeform 58"/>
          <p:cNvSpPr>
            <a:spLocks noEditPoints="1"/>
          </p:cNvSpPr>
          <p:nvPr/>
        </p:nvSpPr>
        <p:spPr bwMode="auto">
          <a:xfrm>
            <a:off x="2776986" y="5435581"/>
            <a:ext cx="102639" cy="102639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1" y="45"/>
              </a:cxn>
              <a:cxn ang="0">
                <a:pos x="27" y="45"/>
              </a:cxn>
              <a:cxn ang="0">
                <a:pos x="15" y="33"/>
              </a:cxn>
              <a:cxn ang="0">
                <a:pos x="15" y="29"/>
              </a:cxn>
              <a:cxn ang="0">
                <a:pos x="19" y="25"/>
              </a:cxn>
              <a:cxn ang="0">
                <a:pos x="23" y="25"/>
              </a:cxn>
              <a:cxn ang="0">
                <a:pos x="29" y="31"/>
              </a:cxn>
              <a:cxn ang="0">
                <a:pos x="40" y="20"/>
              </a:cxn>
              <a:cxn ang="0">
                <a:pos x="43" y="20"/>
              </a:cxn>
              <a:cxn ang="0">
                <a:pos x="48" y="24"/>
              </a:cxn>
              <a:cxn ang="0">
                <a:pos x="48" y="28"/>
              </a:cxn>
              <a:cxn ang="0">
                <a:pos x="31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1" y="45"/>
                </a:moveTo>
                <a:cubicBezTo>
                  <a:pt x="30" y="46"/>
                  <a:pt x="28" y="46"/>
                  <a:pt x="27" y="45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2"/>
                  <a:pt x="14" y="30"/>
                  <a:pt x="15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4"/>
                  <a:pt x="22" y="24"/>
                  <a:pt x="23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19"/>
                  <a:pt x="42" y="19"/>
                  <a:pt x="43" y="20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5"/>
                  <a:pt x="49" y="27"/>
                  <a:pt x="48" y="28"/>
                </a:cubicBezTo>
                <a:lnTo>
                  <a:pt x="31" y="45"/>
                </a:lnTo>
                <a:close/>
              </a:path>
            </a:pathLst>
          </a:custGeom>
          <a:solidFill>
            <a:srgbClr val="4A5DA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pic>
        <p:nvPicPr>
          <p:cNvPr id="86" name="그림 8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9940" y="3858421"/>
            <a:ext cx="357522" cy="275017"/>
          </a:xfrm>
          <a:prstGeom prst="rect">
            <a:avLst/>
          </a:prstGeom>
        </p:spPr>
      </p:pic>
      <p:pic>
        <p:nvPicPr>
          <p:cNvPr id="87" name="그림 8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8655" y="5295639"/>
            <a:ext cx="280092" cy="375424"/>
          </a:xfrm>
          <a:prstGeom prst="rect">
            <a:avLst/>
          </a:prstGeom>
        </p:spPr>
      </p:pic>
      <p:grpSp>
        <p:nvGrpSpPr>
          <p:cNvPr id="55" name="그룹 54"/>
          <p:cNvGrpSpPr/>
          <p:nvPr/>
        </p:nvGrpSpPr>
        <p:grpSpPr>
          <a:xfrm>
            <a:off x="1249680" y="2206752"/>
            <a:ext cx="10509504" cy="822960"/>
            <a:chOff x="1249680" y="2206752"/>
            <a:chExt cx="10509504" cy="822960"/>
          </a:xfrm>
        </p:grpSpPr>
        <p:sp>
          <p:nvSpPr>
            <p:cNvPr id="56" name="모서리가 둥근 직사각형 55"/>
            <p:cNvSpPr/>
            <p:nvPr/>
          </p:nvSpPr>
          <p:spPr>
            <a:xfrm>
              <a:off x="1249680" y="2206752"/>
              <a:ext cx="10509504" cy="822960"/>
            </a:xfrm>
            <a:prstGeom prst="roundRect">
              <a:avLst>
                <a:gd name="adj" fmla="val 18000"/>
              </a:avLst>
            </a:prstGeom>
            <a:solidFill>
              <a:srgbClr val="ECEC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grpSp>
          <p:nvGrpSpPr>
            <p:cNvPr id="57" name="그룹 56"/>
            <p:cNvGrpSpPr/>
            <p:nvPr/>
          </p:nvGrpSpPr>
          <p:grpSpPr>
            <a:xfrm>
              <a:off x="4942661" y="2300424"/>
              <a:ext cx="2580411" cy="635616"/>
              <a:chOff x="4662245" y="1983432"/>
              <a:chExt cx="2580411" cy="635616"/>
            </a:xfrm>
          </p:grpSpPr>
          <p:grpSp>
            <p:nvGrpSpPr>
              <p:cNvPr id="83" name="그룹 82"/>
              <p:cNvGrpSpPr/>
              <p:nvPr/>
            </p:nvGrpSpPr>
            <p:grpSpPr>
              <a:xfrm>
                <a:off x="4662245" y="1983432"/>
                <a:ext cx="635616" cy="635616"/>
                <a:chOff x="1559381" y="1969587"/>
                <a:chExt cx="635616" cy="635616"/>
              </a:xfrm>
            </p:grpSpPr>
            <p:sp>
              <p:nvSpPr>
                <p:cNvPr id="97" name="타원 96"/>
                <p:cNvSpPr/>
                <p:nvPr/>
              </p:nvSpPr>
              <p:spPr>
                <a:xfrm>
                  <a:off x="1559381" y="1969587"/>
                  <a:ext cx="635616" cy="63561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F58221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98" name="직사각형 97"/>
                <p:cNvSpPr/>
                <p:nvPr/>
              </p:nvSpPr>
              <p:spPr>
                <a:xfrm>
                  <a:off x="1613334" y="2022588"/>
                  <a:ext cx="527710" cy="55399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ko-KR" altLang="en-US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자녀</a:t>
                  </a:r>
                  <a:r>
                    <a:rPr kumimoji="0" lang="en-US" altLang="ko-KR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/>
                  </a:r>
                  <a:br>
                    <a:rPr kumimoji="0" lang="en-US" altLang="ko-KR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</a:br>
                  <a:r>
                    <a:rPr kumimoji="0" lang="ko-KR" altLang="en-US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연령</a:t>
                  </a:r>
                  <a:endParaRPr kumimoji="0" lang="ko-KR" altLang="en-US" sz="15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</p:grpSp>
          <p:grpSp>
            <p:nvGrpSpPr>
              <p:cNvPr id="84" name="그룹 83"/>
              <p:cNvGrpSpPr/>
              <p:nvPr/>
            </p:nvGrpSpPr>
            <p:grpSpPr>
              <a:xfrm>
                <a:off x="5485205" y="2028629"/>
                <a:ext cx="1757451" cy="545223"/>
                <a:chOff x="2461589" y="2022798"/>
                <a:chExt cx="1757451" cy="545223"/>
              </a:xfrm>
            </p:grpSpPr>
            <p:sp>
              <p:nvSpPr>
                <p:cNvPr id="89" name="타원 88"/>
                <p:cNvSpPr/>
                <p:nvPr/>
              </p:nvSpPr>
              <p:spPr>
                <a:xfrm>
                  <a:off x="2461589" y="2096692"/>
                  <a:ext cx="129211" cy="129211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90" name="직사각형 89"/>
                <p:cNvSpPr/>
                <p:nvPr/>
              </p:nvSpPr>
              <p:spPr>
                <a:xfrm>
                  <a:off x="2565875" y="2022798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0~1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세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  <p:sp>
              <p:nvSpPr>
                <p:cNvPr id="91" name="타원 90"/>
                <p:cNvSpPr/>
                <p:nvPr/>
              </p:nvSpPr>
              <p:spPr>
                <a:xfrm>
                  <a:off x="2461589" y="2364916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92" name="직사각형 91"/>
                <p:cNvSpPr/>
                <p:nvPr/>
              </p:nvSpPr>
              <p:spPr>
                <a:xfrm>
                  <a:off x="2565875" y="2291022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3~5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세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  <p:sp>
              <p:nvSpPr>
                <p:cNvPr id="93" name="타원 92"/>
                <p:cNvSpPr/>
                <p:nvPr/>
              </p:nvSpPr>
              <p:spPr>
                <a:xfrm>
                  <a:off x="3510101" y="2096692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94" name="직사각형 93"/>
                <p:cNvSpPr/>
                <p:nvPr/>
              </p:nvSpPr>
              <p:spPr>
                <a:xfrm>
                  <a:off x="3614387" y="2022798"/>
                  <a:ext cx="412292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2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세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  <p:sp>
              <p:nvSpPr>
                <p:cNvPr id="95" name="타원 94"/>
                <p:cNvSpPr/>
                <p:nvPr/>
              </p:nvSpPr>
              <p:spPr>
                <a:xfrm>
                  <a:off x="3510101" y="2364916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96" name="직사각형 95"/>
                <p:cNvSpPr/>
                <p:nvPr/>
              </p:nvSpPr>
              <p:spPr>
                <a:xfrm>
                  <a:off x="3614387" y="2291022"/>
                  <a:ext cx="604653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6~7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세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</p:grpSp>
        </p:grpSp>
        <p:grpSp>
          <p:nvGrpSpPr>
            <p:cNvPr id="58" name="그룹 57"/>
            <p:cNvGrpSpPr/>
            <p:nvPr/>
          </p:nvGrpSpPr>
          <p:grpSpPr>
            <a:xfrm>
              <a:off x="1919045" y="2300424"/>
              <a:ext cx="2780787" cy="635616"/>
              <a:chOff x="1919045" y="2300424"/>
              <a:chExt cx="2780787" cy="635616"/>
            </a:xfrm>
          </p:grpSpPr>
          <p:grpSp>
            <p:nvGrpSpPr>
              <p:cNvPr id="59" name="그룹 58"/>
              <p:cNvGrpSpPr/>
              <p:nvPr/>
            </p:nvGrpSpPr>
            <p:grpSpPr>
              <a:xfrm>
                <a:off x="1919045" y="2300424"/>
                <a:ext cx="635616" cy="635616"/>
                <a:chOff x="1559381" y="1969587"/>
                <a:chExt cx="635616" cy="635616"/>
              </a:xfrm>
            </p:grpSpPr>
            <p:sp>
              <p:nvSpPr>
                <p:cNvPr id="78" name="타원 77"/>
                <p:cNvSpPr/>
                <p:nvPr/>
              </p:nvSpPr>
              <p:spPr>
                <a:xfrm>
                  <a:off x="1559381" y="1969587"/>
                  <a:ext cx="635616" cy="63561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rgbClr val="F58221"/>
                  </a:solidFill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80" name="직사각형 79"/>
                <p:cNvSpPr/>
                <p:nvPr/>
              </p:nvSpPr>
              <p:spPr>
                <a:xfrm>
                  <a:off x="1613334" y="2022588"/>
                  <a:ext cx="527710" cy="553998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ko-KR" altLang="en-US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놀이</a:t>
                  </a:r>
                  <a:r>
                    <a:rPr kumimoji="0" lang="en-US" altLang="ko-KR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/>
                  </a:r>
                  <a:br>
                    <a:rPr kumimoji="0" lang="en-US" altLang="ko-KR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</a:br>
                  <a:r>
                    <a:rPr kumimoji="0" lang="ko-KR" altLang="en-US" sz="1500" b="1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영역</a:t>
                  </a:r>
                  <a:endParaRPr kumimoji="0" lang="ko-KR" altLang="en-US" sz="15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</p:grpSp>
          <p:grpSp>
            <p:nvGrpSpPr>
              <p:cNvPr id="60" name="그룹 59"/>
              <p:cNvGrpSpPr/>
              <p:nvPr/>
            </p:nvGrpSpPr>
            <p:grpSpPr>
              <a:xfrm>
                <a:off x="2742005" y="2345621"/>
                <a:ext cx="1957827" cy="545223"/>
                <a:chOff x="2742005" y="2345621"/>
                <a:chExt cx="1957827" cy="545223"/>
              </a:xfrm>
            </p:grpSpPr>
            <p:sp>
              <p:nvSpPr>
                <p:cNvPr id="63" name="타원 62"/>
                <p:cNvSpPr/>
                <p:nvPr/>
              </p:nvSpPr>
              <p:spPr>
                <a:xfrm>
                  <a:off x="3790516" y="2419515"/>
                  <a:ext cx="129211" cy="129211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  <a:prstDash val="sysDash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64" name="직사각형 63"/>
                <p:cNvSpPr/>
                <p:nvPr/>
              </p:nvSpPr>
              <p:spPr>
                <a:xfrm>
                  <a:off x="2846291" y="2345621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ko-KR" altLang="en-US" sz="1200" b="0" i="0" u="none" strike="noStrike" kern="1200" cap="none" spc="0" normalizeH="0" baseline="0" noProof="0" dirty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신체</a:t>
                  </a:r>
                  <a:r>
                    <a:rPr kumimoji="0" lang="en-US" altLang="ko-KR" sz="1200" b="0" i="0" u="none" strike="noStrike" kern="1200" cap="none" spc="0" normalizeH="0" baseline="0" noProof="0" dirty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·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건강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  <p:sp>
              <p:nvSpPr>
                <p:cNvPr id="66" name="타원 65"/>
                <p:cNvSpPr/>
                <p:nvPr/>
              </p:nvSpPr>
              <p:spPr>
                <a:xfrm>
                  <a:off x="2742005" y="2687739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70" name="직사각형 69"/>
                <p:cNvSpPr/>
                <p:nvPr/>
              </p:nvSpPr>
              <p:spPr>
                <a:xfrm>
                  <a:off x="2846291" y="2613845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사회</a:t>
                  </a: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·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정서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  <p:sp>
              <p:nvSpPr>
                <p:cNvPr id="72" name="직사각형 71"/>
                <p:cNvSpPr/>
                <p:nvPr/>
              </p:nvSpPr>
              <p:spPr>
                <a:xfrm>
                  <a:off x="3894803" y="2345621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인지</a:t>
                  </a: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·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언어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  <p:sp>
              <p:nvSpPr>
                <p:cNvPr id="73" name="타원 72"/>
                <p:cNvSpPr/>
                <p:nvPr/>
              </p:nvSpPr>
              <p:spPr>
                <a:xfrm>
                  <a:off x="3790517" y="2687739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  <p:sp>
              <p:nvSpPr>
                <p:cNvPr id="76" name="직사각형 75"/>
                <p:cNvSpPr/>
                <p:nvPr/>
              </p:nvSpPr>
              <p:spPr>
                <a:xfrm>
                  <a:off x="3894803" y="2613845"/>
                  <a:ext cx="805029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marL="0" marR="0" lvl="0" indent="0" algn="l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예술</a:t>
                  </a:r>
                  <a:r>
                    <a:rPr kumimoji="0" lang="en-US" altLang="ko-KR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·</a:t>
                  </a:r>
                  <a:r>
                    <a:rPr kumimoji="0" lang="ko-KR" altLang="en-US" sz="1200" b="0" i="0" u="none" strike="noStrike" kern="1200" cap="none" spc="0" normalizeH="0" baseline="0" noProof="0" dirty="0" smtClean="0">
                      <a:ln>
                        <a:solidFill>
                          <a:srgbClr val="8EC31E">
                            <a:alpha val="0"/>
                          </a:srgbClr>
                        </a:solidFill>
                      </a:ln>
                      <a:solidFill>
                        <a:prstClr val="black">
                          <a:lumMod val="95000"/>
                          <a:lumOff val="5000"/>
                        </a:prstClr>
                      </a:solidFill>
                      <a:effectLst/>
                      <a:uLnTx/>
                      <a:uFillTx/>
                      <a:latin typeface="나눔바른고딕" panose="020B0603020101020101" pitchFamily="50" charset="-127"/>
                      <a:ea typeface="나눔바른고딕" panose="020B0603020101020101" pitchFamily="50" charset="-127"/>
                      <a:cs typeface="+mn-cs"/>
                    </a:rPr>
                    <a:t>표현</a:t>
                  </a:r>
                  <a:endParaRPr kumimoji="0" lang="ko-KR" altLang="en-US" sz="1200" b="0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prstClr val="black">
                        <a:lumMod val="95000"/>
                        <a:lumOff val="5000"/>
                      </a:prstClr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endParaRPr>
                </a:p>
              </p:txBody>
            </p:sp>
            <p:sp>
              <p:nvSpPr>
                <p:cNvPr id="77" name="타원 76"/>
                <p:cNvSpPr/>
                <p:nvPr/>
              </p:nvSpPr>
              <p:spPr>
                <a:xfrm>
                  <a:off x="2742005" y="2413538"/>
                  <a:ext cx="129211" cy="129211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1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ko-KR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맑은 고딕"/>
                    <a:ea typeface="맑은 고딕" panose="020B0503020000020004" pitchFamily="50" charset="-127"/>
                    <a:cs typeface="+mn-cs"/>
                  </a:endParaRPr>
                </a:p>
              </p:txBody>
            </p:sp>
          </p:grpSp>
        </p:grpSp>
      </p:grpSp>
      <p:sp>
        <p:nvSpPr>
          <p:cNvPr id="75" name="직사각형 74"/>
          <p:cNvSpPr/>
          <p:nvPr/>
        </p:nvSpPr>
        <p:spPr>
          <a:xfrm>
            <a:off x="318713" y="528417"/>
            <a:ext cx="975299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12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6555" y="2317073"/>
            <a:ext cx="471194" cy="626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8557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모서리가 둥근 직사각형 6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잠자리는 어떻게 생겼을까요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?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64" y="1408201"/>
            <a:ext cx="1263102" cy="768584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494097" y="1630911"/>
            <a:ext cx="91563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에피소드</a:t>
            </a:r>
            <a:endParaRPr kumimoji="0" lang="ko-KR" altLang="en-US" sz="16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9" name="내용 개체 틀 2"/>
          <p:cNvSpPr txBox="1">
            <a:spLocks/>
          </p:cNvSpPr>
          <p:nvPr/>
        </p:nvSpPr>
        <p:spPr>
          <a:xfrm>
            <a:off x="838200" y="4815737"/>
            <a:ext cx="10515600" cy="1290592"/>
          </a:xfrm>
          <a:prstGeom prst="rect">
            <a:avLst/>
          </a:prstGeom>
        </p:spPr>
        <p:txBody>
          <a:bodyPr anchor="ctr">
            <a:noAutofit/>
          </a:bodyPr>
          <a:lstStyle>
            <a:lvl1pPr marL="228600" indent="-228600" algn="l" defTabSz="914400" rtl="0" eaLnBrk="1" latinLnBrk="1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1" hangingPunct="1">
              <a:lnSpc>
                <a:spcPts val="29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엄마와 함께 외출을 나간 전통이는 하늘을 날아다니는 신기한 곤충을 보게 되었어요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.</a:t>
            </a:r>
            <a:b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</a:b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나비처럼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날개가 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있지만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,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나비보다 날개가 작고 꼬리가 길었어요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.</a:t>
            </a:r>
            <a:b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</a:b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새처럼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하늘을 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날지만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,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새보다 작고 느리게 날아다녔어요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.</a:t>
            </a:r>
            <a:b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</a:b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전통이는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08서울한강체 L" panose="02020603020101020101" pitchFamily="18" charset="-127"/>
                <a:ea typeface="08서울한강체 L" panose="02020603020101020101" pitchFamily="18" charset="-127"/>
                <a:cs typeface="+mn-cs"/>
              </a:rPr>
              <a:t>저기 하늘 위를 날아다니는 곤충이 무엇인지 궁금해졌어요</a:t>
            </a:r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5430" y="2155753"/>
            <a:ext cx="3541140" cy="2433949"/>
          </a:xfrm>
          <a:prstGeom prst="rect">
            <a:avLst/>
          </a:prstGeom>
        </p:spPr>
      </p:pic>
      <p:sp>
        <p:nvSpPr>
          <p:cNvPr id="10" name="직사각형 9"/>
          <p:cNvSpPr/>
          <p:nvPr/>
        </p:nvSpPr>
        <p:spPr>
          <a:xfrm>
            <a:off x="318713" y="528417"/>
            <a:ext cx="975299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12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44342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잠자리는 어떻게 생겼을까요</a:t>
            </a:r>
            <a:r>
              <a:rPr kumimoji="0" lang="en-US" altLang="ko-KR" sz="24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?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33" name="양쪽 모서리가 둥근 사각형 32"/>
          <p:cNvSpPr/>
          <p:nvPr/>
        </p:nvSpPr>
        <p:spPr>
          <a:xfrm flipV="1">
            <a:off x="951922" y="1650698"/>
            <a:ext cx="1995559" cy="396635"/>
          </a:xfrm>
          <a:prstGeom prst="round2SameRect">
            <a:avLst>
              <a:gd name="adj1" fmla="val 27778"/>
              <a:gd name="adj2" fmla="val 0"/>
            </a:avLst>
          </a:prstGeom>
          <a:solidFill>
            <a:srgbClr val="A7D8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35" name="직사각형 34"/>
          <p:cNvSpPr/>
          <p:nvPr/>
        </p:nvSpPr>
        <p:spPr>
          <a:xfrm>
            <a:off x="1140825" y="1662889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마음을 열어요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40" name="모서리가 둥근 직사각형 39"/>
          <p:cNvSpPr/>
          <p:nvPr/>
        </p:nvSpPr>
        <p:spPr>
          <a:xfrm>
            <a:off x="922683" y="2706272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6" name="그룹 5"/>
          <p:cNvGrpSpPr/>
          <p:nvPr/>
        </p:nvGrpSpPr>
        <p:grpSpPr>
          <a:xfrm>
            <a:off x="2503027" y="2850580"/>
            <a:ext cx="7811126" cy="707886"/>
            <a:chOff x="2503027" y="3004468"/>
            <a:chExt cx="7811126" cy="707886"/>
          </a:xfrm>
        </p:grpSpPr>
        <p:sp>
          <p:nvSpPr>
            <p:cNvPr id="41" name="직사각형 40"/>
            <p:cNvSpPr/>
            <p:nvPr/>
          </p:nvSpPr>
          <p:spPr>
            <a:xfrm>
              <a:off x="2616212" y="3004468"/>
              <a:ext cx="7697941" cy="707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활동을 시작하기 전 간단한 율동과 </a:t>
              </a:r>
              <a:r>
                <a:rPr kumimoji="0" lang="ko-KR" altLang="en-US" sz="2000" b="0" i="0" u="none" strike="noStrike" kern="1200" cap="none" spc="0" normalizeH="0" baseline="0" noProof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함께 </a:t>
              </a:r>
              <a:r>
                <a:rPr kumimoji="0" lang="ko-KR" altLang="en-US" sz="2000" b="0" i="0" u="none" strike="noStrike" kern="1200" cap="none" spc="0" normalizeH="0" baseline="0" noProof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이중언어코치와</a:t>
              </a:r>
              <a:r>
                <a:rPr kumimoji="0" lang="en-US" altLang="ko-KR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/>
              </a:r>
              <a:br>
                <a:rPr kumimoji="0" lang="en-US" altLang="ko-KR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</a:b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엄마</a:t>
              </a:r>
              <a:r>
                <a:rPr kumimoji="0" lang="en-US" altLang="ko-KR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아이가 </a:t>
              </a: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함께할 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수 있는 ‘</a:t>
              </a:r>
              <a:r>
                <a:rPr kumimoji="0" lang="ko-KR" altLang="en-US" sz="2000" b="0" i="0" u="none" strike="noStrike" kern="1200" cap="none" spc="0" normalizeH="0" baseline="0" noProof="0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인사송’을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 부르며 서로 정답게 인사를 나눠요</a:t>
              </a:r>
            </a:p>
          </p:txBody>
        </p:sp>
        <p:sp>
          <p:nvSpPr>
            <p:cNvPr id="42" name="Freeform 58"/>
            <p:cNvSpPr>
              <a:spLocks noEditPoints="1"/>
            </p:cNvSpPr>
            <p:nvPr/>
          </p:nvSpPr>
          <p:spPr bwMode="auto">
            <a:xfrm>
              <a:off x="2503027" y="3153204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sp>
        <p:nvSpPr>
          <p:cNvPr id="43" name="모서리가 둥근 직사각형 42"/>
          <p:cNvSpPr/>
          <p:nvPr/>
        </p:nvSpPr>
        <p:spPr>
          <a:xfrm>
            <a:off x="922683" y="3908197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grpSp>
        <p:nvGrpSpPr>
          <p:cNvPr id="7" name="그룹 6"/>
          <p:cNvGrpSpPr/>
          <p:nvPr/>
        </p:nvGrpSpPr>
        <p:grpSpPr>
          <a:xfrm>
            <a:off x="2503027" y="4206393"/>
            <a:ext cx="7963335" cy="400110"/>
            <a:chOff x="2503027" y="4201603"/>
            <a:chExt cx="7963335" cy="400110"/>
          </a:xfrm>
        </p:grpSpPr>
        <p:sp>
          <p:nvSpPr>
            <p:cNvPr id="44" name="직사각형 43"/>
            <p:cNvSpPr/>
            <p:nvPr/>
          </p:nvSpPr>
          <p:spPr>
            <a:xfrm>
              <a:off x="2616211" y="4201603"/>
              <a:ext cx="7850151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지난 </a:t>
              </a:r>
              <a:r>
                <a:rPr kumimoji="0" lang="ko-KR" altLang="en-US" sz="20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한 주간 </a:t>
              </a:r>
              <a:r>
                <a:rPr kumimoji="0" lang="ko-KR" altLang="en-US" sz="20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어떻게 지냈는지 이야기를 나눠요</a:t>
              </a:r>
            </a:p>
          </p:txBody>
        </p:sp>
        <p:sp>
          <p:nvSpPr>
            <p:cNvPr id="45" name="Freeform 58"/>
            <p:cNvSpPr>
              <a:spLocks noEditPoints="1"/>
            </p:cNvSpPr>
            <p:nvPr/>
          </p:nvSpPr>
          <p:spPr bwMode="auto">
            <a:xfrm>
              <a:off x="2503027" y="4350339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sp>
        <p:nvSpPr>
          <p:cNvPr id="15" name="직사각형 14"/>
          <p:cNvSpPr/>
          <p:nvPr/>
        </p:nvSpPr>
        <p:spPr>
          <a:xfrm>
            <a:off x="318713" y="528417"/>
            <a:ext cx="975299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12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0466" y="2823980"/>
            <a:ext cx="744779" cy="761087"/>
          </a:xfrm>
          <a:prstGeom prst="rect">
            <a:avLst/>
          </a:prstGeom>
        </p:spPr>
      </p:pic>
      <p:pic>
        <p:nvPicPr>
          <p:cNvPr id="19" name="그림 1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6775" y="4037666"/>
            <a:ext cx="752159" cy="737565"/>
          </a:xfrm>
          <a:prstGeom prst="rect">
            <a:avLst/>
          </a:prstGeom>
        </p:spPr>
      </p:pic>
      <p:pic>
        <p:nvPicPr>
          <p:cNvPr id="3" name="그림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8655" y="5216818"/>
            <a:ext cx="615041" cy="1017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930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잠자리는 어떻게 생겼을까요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?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54" name="모서리가 둥근 직사각형 53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7" name="직사각형 56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놀이활동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pic>
        <p:nvPicPr>
          <p:cNvPr id="59" name="그림 5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sp>
        <p:nvSpPr>
          <p:cNvPr id="25" name="직사각형 24"/>
          <p:cNvSpPr/>
          <p:nvPr/>
        </p:nvSpPr>
        <p:spPr>
          <a:xfrm>
            <a:off x="318713" y="528417"/>
            <a:ext cx="975299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12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pic>
        <p:nvPicPr>
          <p:cNvPr id="26" name="그림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674891" y="2224217"/>
            <a:ext cx="11113455" cy="4399006"/>
          </a:xfrm>
          <a:prstGeom prst="rect">
            <a:avLst/>
          </a:prstGeom>
        </p:spPr>
      </p:pic>
      <p:grpSp>
        <p:nvGrpSpPr>
          <p:cNvPr id="27" name="그룹 26"/>
          <p:cNvGrpSpPr/>
          <p:nvPr/>
        </p:nvGrpSpPr>
        <p:grpSpPr>
          <a:xfrm>
            <a:off x="1314034" y="2624346"/>
            <a:ext cx="6176691" cy="1162160"/>
            <a:chOff x="1314034" y="5163565"/>
            <a:chExt cx="6176691" cy="1162160"/>
          </a:xfrm>
        </p:grpSpPr>
        <p:sp>
          <p:nvSpPr>
            <p:cNvPr id="33" name="직사각형 32"/>
            <p:cNvSpPr/>
            <p:nvPr/>
          </p:nvSpPr>
          <p:spPr>
            <a:xfrm>
              <a:off x="1314034" y="5515247"/>
              <a:ext cx="6176691" cy="81047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ts val="2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·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잠자리의 생김새와 특징에 </a:t>
              </a:r>
              <a:r>
                <a:rPr kumimoji="0" lang="ko-KR" altLang="en-US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관해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알고 잠자리가 날아가는 모습을 </a:t>
              </a:r>
              <a:r>
                <a:rPr kumimoji="0" lang="ko-KR" altLang="en-US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흉내 내요</a:t>
              </a:r>
              <a:endParaRPr kumimoji="0" lang="en-US" altLang="ko-KR" sz="16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  <a:p>
              <a:pPr marL="0" marR="0" lvl="0" indent="0" algn="l" defTabSz="914400" rtl="0" eaLnBrk="1" fontAlgn="auto" latinLnBrk="1" hangingPunct="1">
                <a:lnSpc>
                  <a:spcPts val="2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· '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잠자리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'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동요를 들으면서 자유롭게 몸을 움직여 보세요</a:t>
              </a:r>
            </a:p>
          </p:txBody>
        </p:sp>
        <p:grpSp>
          <p:nvGrpSpPr>
            <p:cNvPr id="37" name="그룹 36"/>
            <p:cNvGrpSpPr/>
            <p:nvPr/>
          </p:nvGrpSpPr>
          <p:grpSpPr>
            <a:xfrm>
              <a:off x="1335136" y="5163565"/>
              <a:ext cx="4483292" cy="400110"/>
              <a:chOff x="2673648" y="3554755"/>
              <a:chExt cx="4483292" cy="400110"/>
            </a:xfrm>
          </p:grpSpPr>
          <p:sp>
            <p:nvSpPr>
              <p:cNvPr id="38" name="직사각형 37"/>
              <p:cNvSpPr/>
              <p:nvPr/>
            </p:nvSpPr>
            <p:spPr>
              <a:xfrm>
                <a:off x="2786833" y="3554755"/>
                <a:ext cx="4370107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80000"/>
                  <a:buFontTx/>
                  <a:buNone/>
                  <a:tabLst/>
                  <a:defRPr/>
                </a:pPr>
                <a:r>
                  <a:rPr kumimoji="0" lang="ko-KR" altLang="en-US" sz="20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잠자리 관련 동요를 들으며 율동을 배워요</a:t>
                </a:r>
              </a:p>
            </p:txBody>
          </p:sp>
          <p:sp>
            <p:nvSpPr>
              <p:cNvPr id="39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endParaRPr>
              </a:p>
            </p:txBody>
          </p:sp>
        </p:grpSp>
      </p:grpSp>
      <p:grpSp>
        <p:nvGrpSpPr>
          <p:cNvPr id="42" name="그룹 41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45" name="자유형 44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46" name="직사각형 45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1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08서울한강체 M" panose="02020603020101020101" pitchFamily="18" charset="-127"/>
                  <a:ea typeface="08서울한강체 M" panose="02020603020101020101" pitchFamily="18" charset="-127"/>
                  <a:cs typeface="+mn-cs"/>
                </a:rPr>
                <a:t>도입</a:t>
              </a:r>
            </a:p>
          </p:txBody>
        </p:sp>
        <p:sp>
          <p:nvSpPr>
            <p:cNvPr id="47" name="양쪽 모서리가 둥근 사각형 46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pic>
          <p:nvPicPr>
            <p:cNvPr id="48" name="그림 4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29254" y="2093463"/>
              <a:ext cx="150853" cy="266400"/>
            </a:xfrm>
            <a:prstGeom prst="rect">
              <a:avLst/>
            </a:prstGeom>
          </p:spPr>
        </p:pic>
      </p:grpSp>
      <p:grpSp>
        <p:nvGrpSpPr>
          <p:cNvPr id="49" name="그룹 48"/>
          <p:cNvGrpSpPr/>
          <p:nvPr/>
        </p:nvGrpSpPr>
        <p:grpSpPr>
          <a:xfrm>
            <a:off x="10124151" y="2624346"/>
            <a:ext cx="1301719" cy="627330"/>
            <a:chOff x="10124151" y="2693961"/>
            <a:chExt cx="1301719" cy="627330"/>
          </a:xfrm>
        </p:grpSpPr>
        <p:sp>
          <p:nvSpPr>
            <p:cNvPr id="50" name="모서리가 둥근 직사각형 49"/>
            <p:cNvSpPr/>
            <p:nvPr/>
          </p:nvSpPr>
          <p:spPr>
            <a:xfrm>
              <a:off x="10124151" y="2693961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51" name="직사각형 50"/>
            <p:cNvSpPr/>
            <p:nvPr/>
          </p:nvSpPr>
          <p:spPr>
            <a:xfrm>
              <a:off x="10653638" y="2838349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10</a:t>
              </a:r>
              <a:r>
                <a:rPr kumimoji="0" lang="ko-KR" altLang="en-US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분</a:t>
              </a:r>
              <a:endParaRPr kumimoji="0" lang="en-US" altLang="ko-KR" sz="16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grpSp>
          <p:nvGrpSpPr>
            <p:cNvPr id="52" name="그룹 51"/>
            <p:cNvGrpSpPr/>
            <p:nvPr/>
          </p:nvGrpSpPr>
          <p:grpSpPr>
            <a:xfrm>
              <a:off x="10222477" y="2745543"/>
              <a:ext cx="522000" cy="522000"/>
              <a:chOff x="2440760" y="2031497"/>
              <a:chExt cx="889241" cy="889241"/>
            </a:xfrm>
          </p:grpSpPr>
          <p:sp>
            <p:nvSpPr>
              <p:cNvPr id="53" name="타원 52"/>
              <p:cNvSpPr/>
              <p:nvPr/>
            </p:nvSpPr>
            <p:spPr>
              <a:xfrm>
                <a:off x="2461558" y="2057079"/>
                <a:ext cx="840563" cy="84056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61" name="원형 60"/>
              <p:cNvSpPr/>
              <p:nvPr/>
            </p:nvSpPr>
            <p:spPr>
              <a:xfrm>
                <a:off x="2448611" y="2048893"/>
                <a:ext cx="863996" cy="863996"/>
              </a:xfrm>
              <a:prstGeom prst="pie">
                <a:avLst>
                  <a:gd name="adj1" fmla="val 16203887"/>
                  <a:gd name="adj2" fmla="val 19768481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pic>
            <p:nvPicPr>
              <p:cNvPr id="62" name="그림 61"/>
              <p:cNvPicPr>
                <a:picLocks noChangeAspect="1"/>
              </p:cNvPicPr>
              <p:nvPr/>
            </p:nvPicPr>
            <p:blipFill>
              <a:blip r:embed="rId5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2440760" y="2031497"/>
                <a:ext cx="889241" cy="889241"/>
              </a:xfrm>
              <a:prstGeom prst="rect">
                <a:avLst/>
              </a:prstGeom>
            </p:spPr>
          </p:pic>
        </p:grpSp>
      </p:grpSp>
      <p:grpSp>
        <p:nvGrpSpPr>
          <p:cNvPr id="3" name="그룹 2"/>
          <p:cNvGrpSpPr/>
          <p:nvPr/>
        </p:nvGrpSpPr>
        <p:grpSpPr>
          <a:xfrm>
            <a:off x="7756922" y="5928113"/>
            <a:ext cx="2125061" cy="338554"/>
            <a:chOff x="6514114" y="5928113"/>
            <a:chExt cx="2125061" cy="338554"/>
          </a:xfrm>
        </p:grpSpPr>
        <p:sp>
          <p:nvSpPr>
            <p:cNvPr id="65" name="모서리가 둥근 직사각형 64"/>
            <p:cNvSpPr/>
            <p:nvPr/>
          </p:nvSpPr>
          <p:spPr>
            <a:xfrm>
              <a:off x="6514114" y="5939997"/>
              <a:ext cx="2125061" cy="314786"/>
            </a:xfrm>
            <a:prstGeom prst="roundRect">
              <a:avLst>
                <a:gd name="adj" fmla="val 50000"/>
              </a:avLst>
            </a:prstGeom>
            <a:solidFill>
              <a:srgbClr val="A7D8BF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66" name="직사각형 65"/>
            <p:cNvSpPr/>
            <p:nvPr/>
          </p:nvSpPr>
          <p:spPr>
            <a:xfrm>
              <a:off x="6770234" y="5928113"/>
              <a:ext cx="180049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연계놀이 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: </a:t>
              </a:r>
              <a:r>
                <a:rPr kumimoji="0" lang="ko-KR" altLang="en-US" sz="1600" b="0" i="0" u="none" strike="noStrike" kern="1200" cap="none" spc="0" normalizeH="0" baseline="0" noProof="0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쭈온쭈온</a:t>
              </a:r>
              <a:endParaRPr kumimoji="0" lang="ko-KR" altLang="en-US" sz="16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sp>
          <p:nvSpPr>
            <p:cNvPr id="67" name="직사각형 66"/>
            <p:cNvSpPr/>
            <p:nvPr/>
          </p:nvSpPr>
          <p:spPr>
            <a:xfrm>
              <a:off x="6581258" y="5958891"/>
              <a:ext cx="32252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※</a:t>
              </a:r>
              <a:endParaRPr kumimoji="0" lang="ko-KR" altLang="en-US" sz="12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</p:grpSp>
      <p:pic>
        <p:nvPicPr>
          <p:cNvPr id="77" name="그림 7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28143" y="5363066"/>
            <a:ext cx="1093735" cy="11529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7187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잠자리는 어떻게 생겼을까요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?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22" name="모서리가 둥근 직사각형 21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놀이활동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sp>
        <p:nvSpPr>
          <p:cNvPr id="36" name="직사각형 35"/>
          <p:cNvSpPr/>
          <p:nvPr/>
        </p:nvSpPr>
        <p:spPr>
          <a:xfrm>
            <a:off x="318713" y="528417"/>
            <a:ext cx="975299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12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pic>
        <p:nvPicPr>
          <p:cNvPr id="37" name="그림 3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674891" y="2224217"/>
            <a:ext cx="11113455" cy="4399006"/>
          </a:xfrm>
          <a:prstGeom prst="rect">
            <a:avLst/>
          </a:prstGeom>
        </p:spPr>
      </p:pic>
      <p:grpSp>
        <p:nvGrpSpPr>
          <p:cNvPr id="59" name="그룹 58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60" name="자유형 59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61" name="직사각형 60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1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08서울한강체 M" panose="02020603020101020101" pitchFamily="18" charset="-127"/>
                  <a:ea typeface="08서울한강체 M" panose="02020603020101020101" pitchFamily="18" charset="-127"/>
                  <a:cs typeface="+mn-cs"/>
                </a:rPr>
                <a:t>전개</a:t>
              </a:r>
            </a:p>
          </p:txBody>
        </p:sp>
        <p:sp>
          <p:nvSpPr>
            <p:cNvPr id="62" name="양쪽 모서리가 둥근 사각형 61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pic>
          <p:nvPicPr>
            <p:cNvPr id="63" name="그림 6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29254" y="2093463"/>
              <a:ext cx="142714" cy="266400"/>
            </a:xfrm>
            <a:prstGeom prst="rect">
              <a:avLst/>
            </a:prstGeom>
          </p:spPr>
        </p:pic>
      </p:grpSp>
      <p:grpSp>
        <p:nvGrpSpPr>
          <p:cNvPr id="64" name="그룹 63"/>
          <p:cNvGrpSpPr/>
          <p:nvPr/>
        </p:nvGrpSpPr>
        <p:grpSpPr>
          <a:xfrm>
            <a:off x="10124151" y="2624346"/>
            <a:ext cx="1301719" cy="627330"/>
            <a:chOff x="10124151" y="2497013"/>
            <a:chExt cx="1301719" cy="627330"/>
          </a:xfrm>
        </p:grpSpPr>
        <p:sp>
          <p:nvSpPr>
            <p:cNvPr id="65" name="모서리가 둥근 직사각형 64"/>
            <p:cNvSpPr/>
            <p:nvPr/>
          </p:nvSpPr>
          <p:spPr>
            <a:xfrm>
              <a:off x="10124151" y="2497013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66" name="직사각형 65"/>
            <p:cNvSpPr/>
            <p:nvPr/>
          </p:nvSpPr>
          <p:spPr>
            <a:xfrm>
              <a:off x="10653638" y="2641401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30</a:t>
              </a:r>
              <a:r>
                <a:rPr kumimoji="0" lang="ko-KR" altLang="en-US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분</a:t>
              </a:r>
              <a:endParaRPr kumimoji="0" lang="en-US" altLang="ko-KR" sz="16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grpSp>
          <p:nvGrpSpPr>
            <p:cNvPr id="77" name="그룹 76"/>
            <p:cNvGrpSpPr/>
            <p:nvPr/>
          </p:nvGrpSpPr>
          <p:grpSpPr>
            <a:xfrm>
              <a:off x="10222477" y="2548595"/>
              <a:ext cx="522000" cy="522000"/>
              <a:chOff x="10234609" y="1876641"/>
              <a:chExt cx="1008000" cy="1008000"/>
            </a:xfrm>
          </p:grpSpPr>
          <p:sp>
            <p:nvSpPr>
              <p:cNvPr id="78" name="타원 77"/>
              <p:cNvSpPr/>
              <p:nvPr/>
            </p:nvSpPr>
            <p:spPr>
              <a:xfrm>
                <a:off x="10258185" y="1905640"/>
                <a:ext cx="952821" cy="95282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79" name="원형 78"/>
              <p:cNvSpPr/>
              <p:nvPr/>
            </p:nvSpPr>
            <p:spPr>
              <a:xfrm>
                <a:off x="10243509" y="1896360"/>
                <a:ext cx="979384" cy="979384"/>
              </a:xfrm>
              <a:prstGeom prst="pie">
                <a:avLst>
                  <a:gd name="adj1" fmla="val 19743207"/>
                  <a:gd name="adj2" fmla="val 9086847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6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pic>
            <p:nvPicPr>
              <p:cNvPr id="80" name="그림 79"/>
              <p:cNvPicPr>
                <a:picLocks noChangeAspect="1"/>
              </p:cNvPicPr>
              <p:nvPr/>
            </p:nvPicPr>
            <p:blipFill>
              <a:blip r:embed="rId5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34609" y="1876641"/>
                <a:ext cx="1008000" cy="1008000"/>
              </a:xfrm>
              <a:prstGeom prst="rect">
                <a:avLst/>
              </a:prstGeom>
            </p:spPr>
          </p:pic>
        </p:grpSp>
      </p:grpSp>
      <p:grpSp>
        <p:nvGrpSpPr>
          <p:cNvPr id="81" name="그룹 80"/>
          <p:cNvGrpSpPr/>
          <p:nvPr/>
        </p:nvGrpSpPr>
        <p:grpSpPr>
          <a:xfrm>
            <a:off x="1314034" y="2624346"/>
            <a:ext cx="7562924" cy="774875"/>
            <a:chOff x="1314034" y="5163565"/>
            <a:chExt cx="7562924" cy="774875"/>
          </a:xfrm>
        </p:grpSpPr>
        <p:sp>
          <p:nvSpPr>
            <p:cNvPr id="82" name="직사각형 81"/>
            <p:cNvSpPr/>
            <p:nvPr/>
          </p:nvSpPr>
          <p:spPr>
            <a:xfrm>
              <a:off x="1314034" y="5515247"/>
              <a:ext cx="2563522" cy="42319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ts val="2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·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잠자리가 어떻게 생겼나요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?</a:t>
              </a:r>
            </a:p>
          </p:txBody>
        </p:sp>
        <p:grpSp>
          <p:nvGrpSpPr>
            <p:cNvPr id="83" name="그룹 82"/>
            <p:cNvGrpSpPr/>
            <p:nvPr/>
          </p:nvGrpSpPr>
          <p:grpSpPr>
            <a:xfrm>
              <a:off x="1335136" y="5163565"/>
              <a:ext cx="7541822" cy="400110"/>
              <a:chOff x="2673648" y="3554755"/>
              <a:chExt cx="7541822" cy="400110"/>
            </a:xfrm>
          </p:grpSpPr>
          <p:sp>
            <p:nvSpPr>
              <p:cNvPr id="84" name="직사각형 83"/>
              <p:cNvSpPr/>
              <p:nvPr/>
            </p:nvSpPr>
            <p:spPr>
              <a:xfrm>
                <a:off x="2786833" y="3554755"/>
                <a:ext cx="7428637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80000"/>
                  <a:buFontTx/>
                  <a:buNone/>
                  <a:tabLst/>
                  <a:defRPr/>
                </a:pPr>
                <a:r>
                  <a:rPr kumimoji="0" lang="ko-KR" altLang="en-US" sz="20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잠자리 </a:t>
                </a:r>
                <a:r>
                  <a:rPr kumimoji="0" lang="ko-KR" altLang="en-US" sz="2000" b="1" i="0" u="none" strike="noStrike" kern="1200" cap="none" spc="0" normalizeH="0" baseline="0" noProof="0" dirty="0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사진을 </a:t>
                </a:r>
                <a:r>
                  <a:rPr kumimoji="0" lang="ko-KR" altLang="en-US" sz="20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보며 잠자리를 본 경험이나 모양에 </a:t>
                </a:r>
                <a:r>
                  <a:rPr kumimoji="0" lang="ko-KR" altLang="en-US" sz="2000" b="1" i="0" u="none" strike="noStrike" kern="1200" cap="none" spc="0" normalizeH="0" baseline="0" noProof="0" dirty="0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관해 </a:t>
                </a:r>
                <a:r>
                  <a:rPr kumimoji="0" lang="ko-KR" altLang="en-US" sz="20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이야기를 나눠요</a:t>
                </a:r>
              </a:p>
            </p:txBody>
          </p:sp>
          <p:sp>
            <p:nvSpPr>
              <p:cNvPr id="85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endParaRPr>
              </a:p>
            </p:txBody>
          </p:sp>
        </p:grpSp>
      </p:grpSp>
      <p:grpSp>
        <p:nvGrpSpPr>
          <p:cNvPr id="86" name="그룹 85"/>
          <p:cNvGrpSpPr/>
          <p:nvPr/>
        </p:nvGrpSpPr>
        <p:grpSpPr>
          <a:xfrm>
            <a:off x="1314034" y="4732122"/>
            <a:ext cx="9379491" cy="774875"/>
            <a:chOff x="1314034" y="5163565"/>
            <a:chExt cx="9379491" cy="774875"/>
          </a:xfrm>
        </p:grpSpPr>
        <p:sp>
          <p:nvSpPr>
            <p:cNvPr id="87" name="직사각형 86"/>
            <p:cNvSpPr/>
            <p:nvPr/>
          </p:nvSpPr>
          <p:spPr>
            <a:xfrm>
              <a:off x="1314034" y="5515247"/>
              <a:ext cx="9379491" cy="42319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ts val="2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·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팔을 넓게 또는 좁게 펴서 날아보고 빨리 또는 천천히 다양한 방법으로 잠자리가 날아다니는 모습을 표현해주세요</a:t>
              </a:r>
            </a:p>
          </p:txBody>
        </p:sp>
        <p:grpSp>
          <p:nvGrpSpPr>
            <p:cNvPr id="88" name="그룹 87"/>
            <p:cNvGrpSpPr/>
            <p:nvPr/>
          </p:nvGrpSpPr>
          <p:grpSpPr>
            <a:xfrm>
              <a:off x="1335136" y="5163565"/>
              <a:ext cx="5457918" cy="400110"/>
              <a:chOff x="2673648" y="3554755"/>
              <a:chExt cx="5457918" cy="400110"/>
            </a:xfrm>
          </p:grpSpPr>
          <p:sp>
            <p:nvSpPr>
              <p:cNvPr id="89" name="직사각형 88"/>
              <p:cNvSpPr/>
              <p:nvPr/>
            </p:nvSpPr>
            <p:spPr>
              <a:xfrm>
                <a:off x="2786833" y="3554755"/>
                <a:ext cx="5344733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80000"/>
                  <a:buFontTx/>
                  <a:buNone/>
                  <a:tabLst/>
                  <a:defRPr/>
                </a:pPr>
                <a:r>
                  <a:rPr kumimoji="0" lang="ko-KR" altLang="en-US" sz="20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아이와 함께 잠자리가 날아다니는 모습을 </a:t>
                </a:r>
                <a:r>
                  <a:rPr kumimoji="0" lang="ko-KR" altLang="en-US" sz="2000" b="1" i="0" u="none" strike="noStrike" kern="1200" cap="none" spc="0" normalizeH="0" baseline="0" noProof="0" dirty="0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흉내 내요</a:t>
                </a:r>
                <a:endPara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endParaRPr>
              </a:p>
            </p:txBody>
          </p:sp>
          <p:sp>
            <p:nvSpPr>
              <p:cNvPr id="90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endParaRPr>
              </a:p>
            </p:txBody>
          </p:sp>
        </p:grpSp>
      </p:grpSp>
      <p:cxnSp>
        <p:nvCxnSpPr>
          <p:cNvPr id="91" name="직선 연결선 90"/>
          <p:cNvCxnSpPr/>
          <p:nvPr/>
        </p:nvCxnSpPr>
        <p:spPr>
          <a:xfrm>
            <a:off x="1252025" y="4592617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3" name="그룹 92"/>
          <p:cNvGrpSpPr/>
          <p:nvPr/>
        </p:nvGrpSpPr>
        <p:grpSpPr>
          <a:xfrm>
            <a:off x="1314034" y="3678235"/>
            <a:ext cx="5764720" cy="803088"/>
            <a:chOff x="1314034" y="5163565"/>
            <a:chExt cx="5764720" cy="803088"/>
          </a:xfrm>
        </p:grpSpPr>
        <p:sp>
          <p:nvSpPr>
            <p:cNvPr id="94" name="직사각형 93"/>
            <p:cNvSpPr/>
            <p:nvPr/>
          </p:nvSpPr>
          <p:spPr>
            <a:xfrm>
              <a:off x="1314034" y="5515247"/>
              <a:ext cx="5764720" cy="45140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ts val="2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·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아이들에게 엄마 나라의 말로 잠자리를 어떻게 말하는지 </a:t>
              </a:r>
              <a:r>
                <a:rPr kumimoji="0" lang="ko-KR" altLang="en-US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말해 주세요</a:t>
              </a:r>
              <a:endParaRPr kumimoji="0" lang="ko-KR" altLang="en-US" sz="16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grpSp>
          <p:nvGrpSpPr>
            <p:cNvPr id="95" name="그룹 94"/>
            <p:cNvGrpSpPr/>
            <p:nvPr/>
          </p:nvGrpSpPr>
          <p:grpSpPr>
            <a:xfrm>
              <a:off x="1335136" y="5163565"/>
              <a:ext cx="5611806" cy="400110"/>
              <a:chOff x="2673648" y="3554755"/>
              <a:chExt cx="5611806" cy="400110"/>
            </a:xfrm>
          </p:grpSpPr>
          <p:sp>
            <p:nvSpPr>
              <p:cNvPr id="96" name="직사각형 95"/>
              <p:cNvSpPr/>
              <p:nvPr/>
            </p:nvSpPr>
            <p:spPr>
              <a:xfrm>
                <a:off x="2786833" y="3554755"/>
                <a:ext cx="5498621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Pct val="80000"/>
                  <a:buFontTx/>
                  <a:buNone/>
                  <a:tabLst/>
                  <a:defRPr/>
                </a:pPr>
                <a:r>
                  <a:rPr kumimoji="0" lang="ko-KR" altLang="en-US" sz="20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엄마 </a:t>
                </a:r>
                <a:r>
                  <a:rPr kumimoji="0" lang="ko-KR" altLang="en-US" sz="2000" b="1" i="0" u="none" strike="noStrike" kern="1200" cap="none" spc="0" normalizeH="0" baseline="0" noProof="0" dirty="0" smtClean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나라말로 </a:t>
                </a:r>
                <a:r>
                  <a:rPr kumimoji="0" lang="en-US" altLang="ko-KR" sz="20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'</a:t>
                </a:r>
                <a:r>
                  <a:rPr kumimoji="0" lang="ko-KR" altLang="en-US" sz="20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잠자리</a:t>
                </a:r>
                <a:r>
                  <a:rPr kumimoji="0" lang="en-US" altLang="ko-KR" sz="20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'</a:t>
                </a:r>
                <a:r>
                  <a:rPr kumimoji="0" lang="ko-KR" altLang="en-US" sz="2000" b="1" i="0" u="none" strike="noStrike" kern="1200" cap="none" spc="0" normalizeH="0" baseline="0" noProof="0" dirty="0">
                    <a:ln>
                      <a:solidFill>
                        <a:srgbClr val="8EC31E">
                          <a:alpha val="0"/>
                        </a:srgbClr>
                      </a:solidFill>
                    </a:ln>
                    <a:solidFill>
                      <a:srgbClr val="4A5DAA"/>
                    </a:solidFill>
                    <a:effectLst/>
                    <a:uLnTx/>
                    <a:uFillTx/>
                    <a:latin typeface="나눔바른고딕" panose="020B0603020101020101" pitchFamily="50" charset="-127"/>
                    <a:ea typeface="나눔바른고딕" panose="020B0603020101020101" pitchFamily="50" charset="-127"/>
                    <a:cs typeface="+mn-cs"/>
                  </a:rPr>
                  <a:t>를 어떻게 부르는지 소개해요</a:t>
                </a:r>
              </a:p>
            </p:txBody>
          </p:sp>
          <p:sp>
            <p:nvSpPr>
              <p:cNvPr id="97" name="Freeform 58"/>
              <p:cNvSpPr>
                <a:spLocks noEditPoints="1"/>
              </p:cNvSpPr>
              <p:nvPr/>
            </p:nvSpPr>
            <p:spPr bwMode="auto">
              <a:xfrm>
                <a:off x="2673648" y="3703491"/>
                <a:ext cx="102639" cy="102639"/>
              </a:xfrm>
              <a:custGeom>
                <a:avLst/>
                <a:gdLst/>
                <a:ahLst/>
                <a:cxnLst>
                  <a:cxn ang="0">
                    <a:pos x="31" y="62"/>
                  </a:cxn>
                  <a:cxn ang="0">
                    <a:pos x="0" y="31"/>
                  </a:cxn>
                  <a:cxn ang="0">
                    <a:pos x="31" y="0"/>
                  </a:cxn>
                  <a:cxn ang="0">
                    <a:pos x="62" y="31"/>
                  </a:cxn>
                  <a:cxn ang="0">
                    <a:pos x="31" y="62"/>
                  </a:cxn>
                  <a:cxn ang="0">
                    <a:pos x="31" y="9"/>
                  </a:cxn>
                  <a:cxn ang="0">
                    <a:pos x="9" y="31"/>
                  </a:cxn>
                  <a:cxn ang="0">
                    <a:pos x="31" y="53"/>
                  </a:cxn>
                  <a:cxn ang="0">
                    <a:pos x="53" y="31"/>
                  </a:cxn>
                  <a:cxn ang="0">
                    <a:pos x="31" y="9"/>
                  </a:cxn>
                  <a:cxn ang="0">
                    <a:pos x="31" y="45"/>
                  </a:cxn>
                  <a:cxn ang="0">
                    <a:pos x="27" y="45"/>
                  </a:cxn>
                  <a:cxn ang="0">
                    <a:pos x="15" y="33"/>
                  </a:cxn>
                  <a:cxn ang="0">
                    <a:pos x="15" y="29"/>
                  </a:cxn>
                  <a:cxn ang="0">
                    <a:pos x="19" y="25"/>
                  </a:cxn>
                  <a:cxn ang="0">
                    <a:pos x="23" y="25"/>
                  </a:cxn>
                  <a:cxn ang="0">
                    <a:pos x="29" y="31"/>
                  </a:cxn>
                  <a:cxn ang="0">
                    <a:pos x="40" y="20"/>
                  </a:cxn>
                  <a:cxn ang="0">
                    <a:pos x="43" y="20"/>
                  </a:cxn>
                  <a:cxn ang="0">
                    <a:pos x="48" y="24"/>
                  </a:cxn>
                  <a:cxn ang="0">
                    <a:pos x="48" y="28"/>
                  </a:cxn>
                  <a:cxn ang="0">
                    <a:pos x="31" y="45"/>
                  </a:cxn>
                </a:cxnLst>
                <a:rect l="0" t="0" r="r" b="b"/>
                <a:pathLst>
                  <a:path w="62" h="62">
                    <a:moveTo>
                      <a:pt x="31" y="62"/>
                    </a:moveTo>
                    <a:cubicBezTo>
                      <a:pt x="14" y="62"/>
                      <a:pt x="0" y="48"/>
                      <a:pt x="0" y="31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8" y="0"/>
                      <a:pt x="62" y="14"/>
                      <a:pt x="62" y="31"/>
                    </a:cubicBezTo>
                    <a:cubicBezTo>
                      <a:pt x="62" y="48"/>
                      <a:pt x="48" y="62"/>
                      <a:pt x="31" y="62"/>
                    </a:cubicBezTo>
                    <a:close/>
                    <a:moveTo>
                      <a:pt x="31" y="9"/>
                    </a:moveTo>
                    <a:cubicBezTo>
                      <a:pt x="19" y="9"/>
                      <a:pt x="9" y="19"/>
                      <a:pt x="9" y="31"/>
                    </a:cubicBezTo>
                    <a:cubicBezTo>
                      <a:pt x="9" y="43"/>
                      <a:pt x="19" y="53"/>
                      <a:pt x="31" y="53"/>
                    </a:cubicBezTo>
                    <a:cubicBezTo>
                      <a:pt x="43" y="53"/>
                      <a:pt x="53" y="43"/>
                      <a:pt x="53" y="31"/>
                    </a:cubicBezTo>
                    <a:cubicBezTo>
                      <a:pt x="53" y="19"/>
                      <a:pt x="43" y="9"/>
                      <a:pt x="31" y="9"/>
                    </a:cubicBezTo>
                    <a:close/>
                    <a:moveTo>
                      <a:pt x="31" y="45"/>
                    </a:moveTo>
                    <a:cubicBezTo>
                      <a:pt x="30" y="46"/>
                      <a:pt x="28" y="46"/>
                      <a:pt x="27" y="45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4" y="32"/>
                      <a:pt x="14" y="30"/>
                      <a:pt x="15" y="29"/>
                    </a:cubicBezTo>
                    <a:cubicBezTo>
                      <a:pt x="19" y="25"/>
                      <a:pt x="19" y="25"/>
                      <a:pt x="19" y="25"/>
                    </a:cubicBezTo>
                    <a:cubicBezTo>
                      <a:pt x="20" y="24"/>
                      <a:pt x="22" y="24"/>
                      <a:pt x="23" y="25"/>
                    </a:cubicBezTo>
                    <a:cubicBezTo>
                      <a:pt x="29" y="31"/>
                      <a:pt x="29" y="31"/>
                      <a:pt x="29" y="31"/>
                    </a:cubicBezTo>
                    <a:cubicBezTo>
                      <a:pt x="40" y="20"/>
                      <a:pt x="40" y="20"/>
                      <a:pt x="40" y="20"/>
                    </a:cubicBezTo>
                    <a:cubicBezTo>
                      <a:pt x="41" y="19"/>
                      <a:pt x="42" y="19"/>
                      <a:pt x="43" y="20"/>
                    </a:cubicBezTo>
                    <a:cubicBezTo>
                      <a:pt x="48" y="24"/>
                      <a:pt x="48" y="24"/>
                      <a:pt x="48" y="24"/>
                    </a:cubicBezTo>
                    <a:cubicBezTo>
                      <a:pt x="49" y="25"/>
                      <a:pt x="49" y="27"/>
                      <a:pt x="48" y="28"/>
                    </a:cubicBezTo>
                    <a:lnTo>
                      <a:pt x="31" y="45"/>
                    </a:lnTo>
                    <a:close/>
                  </a:path>
                </a:pathLst>
              </a:custGeom>
              <a:solidFill>
                <a:srgbClr val="4A5DAA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l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effectLst/>
                  <a:uLnTx/>
                  <a:uFillTx/>
                  <a:latin typeface="맑은 고딕" panose="020B0503020000020004" pitchFamily="50" charset="-127"/>
                  <a:ea typeface="맑은 고딕" panose="020B0503020000020004" pitchFamily="50" charset="-127"/>
                  <a:cs typeface="+mn-cs"/>
                </a:endParaRPr>
              </a:p>
            </p:txBody>
          </p:sp>
        </p:grpSp>
      </p:grpSp>
      <p:cxnSp>
        <p:nvCxnSpPr>
          <p:cNvPr id="98" name="직선 연결선 97"/>
          <p:cNvCxnSpPr/>
          <p:nvPr/>
        </p:nvCxnSpPr>
        <p:spPr>
          <a:xfrm>
            <a:off x="1252025" y="3538728"/>
            <a:ext cx="8707901" cy="0"/>
          </a:xfrm>
          <a:prstGeom prst="line">
            <a:avLst/>
          </a:prstGeom>
          <a:ln w="12700">
            <a:solidFill>
              <a:srgbClr val="A7D8B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0" name="그림 9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3213" y="5655831"/>
            <a:ext cx="1223595" cy="821556"/>
          </a:xfrm>
          <a:prstGeom prst="rect">
            <a:avLst/>
          </a:prstGeom>
        </p:spPr>
      </p:pic>
      <p:grpSp>
        <p:nvGrpSpPr>
          <p:cNvPr id="101" name="그룹 100"/>
          <p:cNvGrpSpPr/>
          <p:nvPr/>
        </p:nvGrpSpPr>
        <p:grpSpPr>
          <a:xfrm>
            <a:off x="7672514" y="5928113"/>
            <a:ext cx="2125061" cy="338554"/>
            <a:chOff x="6514114" y="5928113"/>
            <a:chExt cx="2125061" cy="338554"/>
          </a:xfrm>
        </p:grpSpPr>
        <p:sp>
          <p:nvSpPr>
            <p:cNvPr id="102" name="모서리가 둥근 직사각형 101"/>
            <p:cNvSpPr/>
            <p:nvPr/>
          </p:nvSpPr>
          <p:spPr>
            <a:xfrm>
              <a:off x="6514114" y="5939997"/>
              <a:ext cx="2125061" cy="314786"/>
            </a:xfrm>
            <a:prstGeom prst="roundRect">
              <a:avLst>
                <a:gd name="adj" fmla="val 50000"/>
              </a:avLst>
            </a:prstGeom>
            <a:solidFill>
              <a:srgbClr val="A7D8BF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03" name="직사각형 102"/>
            <p:cNvSpPr/>
            <p:nvPr/>
          </p:nvSpPr>
          <p:spPr>
            <a:xfrm>
              <a:off x="6770234" y="5928113"/>
              <a:ext cx="1800493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연계놀이 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: </a:t>
              </a:r>
              <a:r>
                <a:rPr kumimoji="0" lang="ko-KR" altLang="en-US" sz="1600" b="0" i="0" u="none" strike="noStrike" kern="1200" cap="none" spc="0" normalizeH="0" baseline="0" noProof="0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쭈온쭈온</a:t>
              </a:r>
              <a:endParaRPr kumimoji="0" lang="ko-KR" altLang="en-US" sz="16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sp>
          <p:nvSpPr>
            <p:cNvPr id="104" name="직사각형 103"/>
            <p:cNvSpPr/>
            <p:nvPr/>
          </p:nvSpPr>
          <p:spPr>
            <a:xfrm>
              <a:off x="6581258" y="5958891"/>
              <a:ext cx="32252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※</a:t>
              </a:r>
              <a:endParaRPr kumimoji="0" lang="ko-KR" altLang="en-US" sz="12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87523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잠자리는 어떻게 생겼을까요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?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22" name="모서리가 둥근 직사각형 21"/>
          <p:cNvSpPr/>
          <p:nvPr/>
        </p:nvSpPr>
        <p:spPr>
          <a:xfrm>
            <a:off x="780288" y="14319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97D5D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3" name="직사각형 22"/>
          <p:cNvSpPr/>
          <p:nvPr/>
        </p:nvSpPr>
        <p:spPr>
          <a:xfrm>
            <a:off x="978656" y="1445791"/>
            <a:ext cx="110158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놀이활동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23356" y="1482213"/>
            <a:ext cx="297144" cy="328151"/>
          </a:xfrm>
          <a:prstGeom prst="rect">
            <a:avLst/>
          </a:prstGeom>
        </p:spPr>
      </p:pic>
      <p:sp>
        <p:nvSpPr>
          <p:cNvPr id="41" name="직사각형 40"/>
          <p:cNvSpPr/>
          <p:nvPr/>
        </p:nvSpPr>
        <p:spPr>
          <a:xfrm>
            <a:off x="318713" y="528417"/>
            <a:ext cx="975299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12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pic>
        <p:nvPicPr>
          <p:cNvPr id="45" name="그림 4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729049" y="3762633"/>
            <a:ext cx="11046940" cy="2835876"/>
          </a:xfrm>
          <a:prstGeom prst="rect">
            <a:avLst/>
          </a:prstGeom>
        </p:spPr>
      </p:pic>
      <p:pic>
        <p:nvPicPr>
          <p:cNvPr id="46" name="그림 4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759941" y="2236573"/>
            <a:ext cx="10978977" cy="1180070"/>
          </a:xfrm>
          <a:prstGeom prst="rect">
            <a:avLst/>
          </a:prstGeom>
        </p:spPr>
      </p:pic>
      <p:grpSp>
        <p:nvGrpSpPr>
          <p:cNvPr id="48" name="그룹 47"/>
          <p:cNvGrpSpPr/>
          <p:nvPr/>
        </p:nvGrpSpPr>
        <p:grpSpPr>
          <a:xfrm>
            <a:off x="1328102" y="2624346"/>
            <a:ext cx="8439503" cy="400110"/>
            <a:chOff x="2673648" y="3554755"/>
            <a:chExt cx="8439503" cy="400110"/>
          </a:xfrm>
        </p:grpSpPr>
        <p:sp>
          <p:nvSpPr>
            <p:cNvPr id="49" name="직사각형 48"/>
            <p:cNvSpPr/>
            <p:nvPr/>
          </p:nvSpPr>
          <p:spPr>
            <a:xfrm>
              <a:off x="2786833" y="3554755"/>
              <a:ext cx="8326318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엄마가 </a:t>
              </a: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놀이 활동에 </a:t>
              </a: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관해 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궁금한 점이 있다면 </a:t>
              </a:r>
              <a:r>
                <a:rPr kumimoji="0" lang="ko-KR" altLang="en-US" sz="20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이중언어 코치에게 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질문해도 좋아요</a:t>
              </a:r>
            </a:p>
          </p:txBody>
        </p:sp>
        <p:sp>
          <p:nvSpPr>
            <p:cNvPr id="50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51" name="그룹 50"/>
          <p:cNvGrpSpPr/>
          <p:nvPr/>
        </p:nvGrpSpPr>
        <p:grpSpPr>
          <a:xfrm>
            <a:off x="1072204" y="2024945"/>
            <a:ext cx="1192693" cy="433840"/>
            <a:chOff x="1072204" y="2006411"/>
            <a:chExt cx="1192693" cy="433840"/>
          </a:xfrm>
        </p:grpSpPr>
        <p:sp>
          <p:nvSpPr>
            <p:cNvPr id="52" name="자유형 51"/>
            <p:cNvSpPr/>
            <p:nvPr/>
          </p:nvSpPr>
          <p:spPr>
            <a:xfrm rot="5400000">
              <a:off x="1455008" y="1630361"/>
              <a:ext cx="427086" cy="119269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53" name="직사각형 52"/>
            <p:cNvSpPr/>
            <p:nvPr/>
          </p:nvSpPr>
          <p:spPr>
            <a:xfrm>
              <a:off x="1466305" y="2006411"/>
              <a:ext cx="655949" cy="415498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1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08서울한강체 M" panose="02020603020101020101" pitchFamily="18" charset="-127"/>
                  <a:ea typeface="08서울한강체 M" panose="02020603020101020101" pitchFamily="18" charset="-127"/>
                  <a:cs typeface="+mn-cs"/>
                </a:rPr>
                <a:t>휴식</a:t>
              </a:r>
            </a:p>
          </p:txBody>
        </p:sp>
        <p:sp>
          <p:nvSpPr>
            <p:cNvPr id="54" name="양쪽 모서리가 둥근 사각형 53"/>
            <p:cNvSpPr/>
            <p:nvPr/>
          </p:nvSpPr>
          <p:spPr>
            <a:xfrm rot="16200000">
              <a:off x="1121280" y="2047619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pic>
          <p:nvPicPr>
            <p:cNvPr id="55" name="그림 5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29254" y="2093463"/>
              <a:ext cx="146196" cy="266400"/>
            </a:xfrm>
            <a:prstGeom prst="rect">
              <a:avLst/>
            </a:prstGeom>
          </p:spPr>
        </p:pic>
      </p:grpSp>
      <p:sp>
        <p:nvSpPr>
          <p:cNvPr id="57" name="직사각형 56"/>
          <p:cNvSpPr/>
          <p:nvPr/>
        </p:nvSpPr>
        <p:spPr>
          <a:xfrm>
            <a:off x="1314034" y="4523475"/>
            <a:ext cx="7548861" cy="42319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ts val="28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16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· </a:t>
            </a:r>
            <a:r>
              <a:rPr kumimoji="0" lang="ko-KR" altLang="en-US" sz="16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다양한 방법으로 잠자리가 날아다니는 모습을 표현하고 모양에 맞춰 소리도 함께 내주세요</a:t>
            </a:r>
          </a:p>
        </p:txBody>
      </p:sp>
      <p:grpSp>
        <p:nvGrpSpPr>
          <p:cNvPr id="59" name="그룹 58"/>
          <p:cNvGrpSpPr/>
          <p:nvPr/>
        </p:nvGrpSpPr>
        <p:grpSpPr>
          <a:xfrm>
            <a:off x="1335136" y="4178827"/>
            <a:ext cx="8938037" cy="400110"/>
            <a:chOff x="2673648" y="3554755"/>
            <a:chExt cx="8938037" cy="400110"/>
          </a:xfrm>
        </p:grpSpPr>
        <p:sp>
          <p:nvSpPr>
            <p:cNvPr id="60" name="직사각형 59"/>
            <p:cNvSpPr/>
            <p:nvPr/>
          </p:nvSpPr>
          <p:spPr>
            <a:xfrm>
              <a:off x="2786833" y="3554755"/>
              <a:ext cx="8824852" cy="4001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Pct val="80000"/>
                <a:buFontTx/>
                <a:buNone/>
                <a:tabLst/>
                <a:defRPr/>
              </a:pP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잠자리가 날아다니는 모습을 표현할 때 </a:t>
              </a:r>
              <a:r>
                <a:rPr kumimoji="0" lang="en-US" altLang="ko-KR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"</a:t>
              </a:r>
              <a:r>
                <a:rPr kumimoji="0" lang="ko-KR" altLang="en-US" sz="2000" b="1" i="0" u="none" strike="noStrike" kern="1200" cap="none" spc="0" normalizeH="0" baseline="0" noProof="0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훨</a:t>
              </a:r>
              <a:r>
                <a:rPr kumimoji="0" lang="en-US" altLang="ko-KR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~</a:t>
              </a:r>
              <a:r>
                <a:rPr kumimoji="0" lang="ko-KR" altLang="en-US" sz="2000" b="1" i="0" u="none" strike="noStrike" kern="1200" cap="none" spc="0" normalizeH="0" baseline="0" noProof="0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훨</a:t>
              </a:r>
              <a:r>
                <a:rPr kumimoji="0" lang="en-US" altLang="ko-KR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~", "</a:t>
              </a:r>
              <a:r>
                <a:rPr kumimoji="0" lang="ko-KR" altLang="en-US" sz="2000" b="1" i="0" u="none" strike="noStrike" kern="1200" cap="none" spc="0" normalizeH="0" baseline="0" noProof="0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슈웅</a:t>
              </a:r>
              <a:r>
                <a:rPr kumimoji="0" lang="en-US" altLang="ko-KR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~" </a:t>
              </a:r>
              <a:r>
                <a:rPr kumimoji="0" lang="ko-KR" altLang="en-US" sz="20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srgbClr val="4A5DAA"/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등 소리도 함께 내면서 해요</a:t>
              </a:r>
            </a:p>
          </p:txBody>
        </p:sp>
        <p:sp>
          <p:nvSpPr>
            <p:cNvPr id="61" name="Freeform 58"/>
            <p:cNvSpPr>
              <a:spLocks noEditPoints="1"/>
            </p:cNvSpPr>
            <p:nvPr/>
          </p:nvSpPr>
          <p:spPr bwMode="auto">
            <a:xfrm>
              <a:off x="2673648" y="3703491"/>
              <a:ext cx="102639" cy="102639"/>
            </a:xfrm>
            <a:custGeom>
              <a:avLst/>
              <a:gdLst/>
              <a:ahLst/>
              <a:cxnLst>
                <a:cxn ang="0">
                  <a:pos x="31" y="62"/>
                </a:cxn>
                <a:cxn ang="0">
                  <a:pos x="0" y="31"/>
                </a:cxn>
                <a:cxn ang="0">
                  <a:pos x="31" y="0"/>
                </a:cxn>
                <a:cxn ang="0">
                  <a:pos x="62" y="31"/>
                </a:cxn>
                <a:cxn ang="0">
                  <a:pos x="31" y="62"/>
                </a:cxn>
                <a:cxn ang="0">
                  <a:pos x="31" y="9"/>
                </a:cxn>
                <a:cxn ang="0">
                  <a:pos x="9" y="31"/>
                </a:cxn>
                <a:cxn ang="0">
                  <a:pos x="31" y="53"/>
                </a:cxn>
                <a:cxn ang="0">
                  <a:pos x="53" y="31"/>
                </a:cxn>
                <a:cxn ang="0">
                  <a:pos x="31" y="9"/>
                </a:cxn>
                <a:cxn ang="0">
                  <a:pos x="31" y="45"/>
                </a:cxn>
                <a:cxn ang="0">
                  <a:pos x="27" y="45"/>
                </a:cxn>
                <a:cxn ang="0">
                  <a:pos x="15" y="33"/>
                </a:cxn>
                <a:cxn ang="0">
                  <a:pos x="15" y="29"/>
                </a:cxn>
                <a:cxn ang="0">
                  <a:pos x="19" y="25"/>
                </a:cxn>
                <a:cxn ang="0">
                  <a:pos x="23" y="25"/>
                </a:cxn>
                <a:cxn ang="0">
                  <a:pos x="29" y="31"/>
                </a:cxn>
                <a:cxn ang="0">
                  <a:pos x="40" y="20"/>
                </a:cxn>
                <a:cxn ang="0">
                  <a:pos x="43" y="20"/>
                </a:cxn>
                <a:cxn ang="0">
                  <a:pos x="48" y="24"/>
                </a:cxn>
                <a:cxn ang="0">
                  <a:pos x="48" y="28"/>
                </a:cxn>
                <a:cxn ang="0">
                  <a:pos x="31" y="45"/>
                </a:cxn>
              </a:cxnLst>
              <a:rect l="0" t="0" r="r" b="b"/>
              <a:pathLst>
                <a:path w="62" h="62">
                  <a:moveTo>
                    <a:pt x="31" y="62"/>
                  </a:moveTo>
                  <a:cubicBezTo>
                    <a:pt x="14" y="62"/>
                    <a:pt x="0" y="48"/>
                    <a:pt x="0" y="31"/>
                  </a:cubicBezTo>
                  <a:cubicBezTo>
                    <a:pt x="0" y="14"/>
                    <a:pt x="14" y="0"/>
                    <a:pt x="31" y="0"/>
                  </a:cubicBezTo>
                  <a:cubicBezTo>
                    <a:pt x="48" y="0"/>
                    <a:pt x="62" y="14"/>
                    <a:pt x="62" y="31"/>
                  </a:cubicBezTo>
                  <a:cubicBezTo>
                    <a:pt x="62" y="48"/>
                    <a:pt x="48" y="62"/>
                    <a:pt x="31" y="62"/>
                  </a:cubicBezTo>
                  <a:close/>
                  <a:moveTo>
                    <a:pt x="31" y="9"/>
                  </a:moveTo>
                  <a:cubicBezTo>
                    <a:pt x="19" y="9"/>
                    <a:pt x="9" y="19"/>
                    <a:pt x="9" y="31"/>
                  </a:cubicBezTo>
                  <a:cubicBezTo>
                    <a:pt x="9" y="43"/>
                    <a:pt x="19" y="53"/>
                    <a:pt x="31" y="53"/>
                  </a:cubicBezTo>
                  <a:cubicBezTo>
                    <a:pt x="43" y="53"/>
                    <a:pt x="53" y="43"/>
                    <a:pt x="53" y="31"/>
                  </a:cubicBezTo>
                  <a:cubicBezTo>
                    <a:pt x="53" y="19"/>
                    <a:pt x="43" y="9"/>
                    <a:pt x="31" y="9"/>
                  </a:cubicBezTo>
                  <a:close/>
                  <a:moveTo>
                    <a:pt x="31" y="45"/>
                  </a:moveTo>
                  <a:cubicBezTo>
                    <a:pt x="30" y="46"/>
                    <a:pt x="28" y="46"/>
                    <a:pt x="27" y="45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4" y="32"/>
                    <a:pt x="14" y="30"/>
                    <a:pt x="15" y="2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20" y="24"/>
                    <a:pt x="22" y="24"/>
                    <a:pt x="23" y="25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40" y="20"/>
                    <a:pt x="40" y="20"/>
                    <a:pt x="40" y="20"/>
                  </a:cubicBezTo>
                  <a:cubicBezTo>
                    <a:pt x="41" y="19"/>
                    <a:pt x="42" y="19"/>
                    <a:pt x="43" y="20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5"/>
                    <a:pt x="49" y="27"/>
                    <a:pt x="48" y="28"/>
                  </a:cubicBezTo>
                  <a:lnTo>
                    <a:pt x="31" y="45"/>
                  </a:lnTo>
                  <a:close/>
                </a:path>
              </a:pathLst>
            </a:custGeom>
            <a:solidFill>
              <a:srgbClr val="4A5DA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endParaRPr>
            </a:p>
          </p:txBody>
        </p:sp>
      </p:grpSp>
      <p:grpSp>
        <p:nvGrpSpPr>
          <p:cNvPr id="65" name="그룹 64"/>
          <p:cNvGrpSpPr/>
          <p:nvPr/>
        </p:nvGrpSpPr>
        <p:grpSpPr>
          <a:xfrm>
            <a:off x="1093306" y="3546165"/>
            <a:ext cx="1375573" cy="441534"/>
            <a:chOff x="1093306" y="3546165"/>
            <a:chExt cx="1375573" cy="441534"/>
          </a:xfrm>
        </p:grpSpPr>
        <p:sp>
          <p:nvSpPr>
            <p:cNvPr id="66" name="자유형 65"/>
            <p:cNvSpPr/>
            <p:nvPr/>
          </p:nvSpPr>
          <p:spPr>
            <a:xfrm rot="5400000">
              <a:off x="1567550" y="3086369"/>
              <a:ext cx="427086" cy="1375573"/>
            </a:xfrm>
            <a:custGeom>
              <a:avLst/>
              <a:gdLst>
                <a:gd name="connsiteX0" fmla="*/ 0 w 427863"/>
                <a:gd name="connsiteY0" fmla="*/ 1331528 h 1454017"/>
                <a:gd name="connsiteX1" fmla="*/ 0 w 427863"/>
                <a:gd name="connsiteY1" fmla="*/ 211003 h 1454017"/>
                <a:gd name="connsiteX2" fmla="*/ 122489 w 427863"/>
                <a:gd name="connsiteY2" fmla="*/ 88514 h 1454017"/>
                <a:gd name="connsiteX3" fmla="*/ 162593 w 427863"/>
                <a:gd name="connsiteY3" fmla="*/ 88514 h 1454017"/>
                <a:gd name="connsiteX4" fmla="*/ 213931 w 427863"/>
                <a:gd name="connsiteY4" fmla="*/ 0 h 1454017"/>
                <a:gd name="connsiteX5" fmla="*/ 265269 w 427863"/>
                <a:gd name="connsiteY5" fmla="*/ 88514 h 1454017"/>
                <a:gd name="connsiteX6" fmla="*/ 305374 w 427863"/>
                <a:gd name="connsiteY6" fmla="*/ 88514 h 1454017"/>
                <a:gd name="connsiteX7" fmla="*/ 427863 w 427863"/>
                <a:gd name="connsiteY7" fmla="*/ 211003 h 1454017"/>
                <a:gd name="connsiteX8" fmla="*/ 427863 w 427863"/>
                <a:gd name="connsiteY8" fmla="*/ 1331528 h 1454017"/>
                <a:gd name="connsiteX9" fmla="*/ 305374 w 427863"/>
                <a:gd name="connsiteY9" fmla="*/ 1454017 h 1454017"/>
                <a:gd name="connsiteX10" fmla="*/ 122489 w 427863"/>
                <a:gd name="connsiteY10" fmla="*/ 1454017 h 1454017"/>
                <a:gd name="connsiteX11" fmla="*/ 0 w 427863"/>
                <a:gd name="connsiteY11" fmla="*/ 1331528 h 14540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27863" h="1454017">
                  <a:moveTo>
                    <a:pt x="0" y="1331528"/>
                  </a:moveTo>
                  <a:lnTo>
                    <a:pt x="0" y="211003"/>
                  </a:lnTo>
                  <a:cubicBezTo>
                    <a:pt x="0" y="143354"/>
                    <a:pt x="54840" y="88514"/>
                    <a:pt x="122489" y="88514"/>
                  </a:cubicBezTo>
                  <a:lnTo>
                    <a:pt x="162593" y="88514"/>
                  </a:lnTo>
                  <a:lnTo>
                    <a:pt x="213931" y="0"/>
                  </a:lnTo>
                  <a:lnTo>
                    <a:pt x="265269" y="88514"/>
                  </a:lnTo>
                  <a:lnTo>
                    <a:pt x="305374" y="88514"/>
                  </a:lnTo>
                  <a:cubicBezTo>
                    <a:pt x="373023" y="88514"/>
                    <a:pt x="427863" y="143354"/>
                    <a:pt x="427863" y="211003"/>
                  </a:cubicBezTo>
                  <a:lnTo>
                    <a:pt x="427863" y="1331528"/>
                  </a:lnTo>
                  <a:cubicBezTo>
                    <a:pt x="427863" y="1399177"/>
                    <a:pt x="373023" y="1454017"/>
                    <a:pt x="305374" y="1454017"/>
                  </a:cubicBezTo>
                  <a:lnTo>
                    <a:pt x="122489" y="1454017"/>
                  </a:lnTo>
                  <a:cubicBezTo>
                    <a:pt x="54840" y="1454017"/>
                    <a:pt x="0" y="1399177"/>
                    <a:pt x="0" y="1331528"/>
                  </a:cubicBezTo>
                  <a:close/>
                </a:path>
              </a:pathLst>
            </a:custGeom>
            <a:solidFill>
              <a:srgbClr val="4A5DAA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72" name="직사각형 71"/>
            <p:cNvSpPr/>
            <p:nvPr/>
          </p:nvSpPr>
          <p:spPr>
            <a:xfrm>
              <a:off x="1487407" y="3546165"/>
              <a:ext cx="936475" cy="430887"/>
            </a:xfrm>
            <a:prstGeom prst="rect">
              <a:avLst/>
            </a:prstGeom>
          </p:spPr>
          <p:txBody>
            <a:bodyPr wrap="none" anchor="ctr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21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white"/>
                  </a:solidFill>
                  <a:effectLst/>
                  <a:uLnTx/>
                  <a:uFillTx/>
                  <a:latin typeface="08서울한강체 M" panose="02020603020101020101" pitchFamily="18" charset="-127"/>
                  <a:ea typeface="08서울한강체 M" panose="02020603020101020101" pitchFamily="18" charset="-127"/>
                  <a:cs typeface="+mn-cs"/>
                </a:rPr>
                <a:t>마무리</a:t>
              </a:r>
            </a:p>
          </p:txBody>
        </p:sp>
        <p:sp>
          <p:nvSpPr>
            <p:cNvPr id="73" name="양쪽 모서리가 둥근 사각형 72"/>
            <p:cNvSpPr/>
            <p:nvPr/>
          </p:nvSpPr>
          <p:spPr>
            <a:xfrm rot="16200000">
              <a:off x="1149416" y="3595067"/>
              <a:ext cx="352289" cy="358087"/>
            </a:xfrm>
            <a:prstGeom prst="round2SameRect">
              <a:avLst>
                <a:gd name="adj1" fmla="val 24013"/>
                <a:gd name="adj2" fmla="val 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pic>
          <p:nvPicPr>
            <p:cNvPr id="74" name="그림 7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226051" y="3640855"/>
              <a:ext cx="180739" cy="266513"/>
            </a:xfrm>
            <a:prstGeom prst="rect">
              <a:avLst/>
            </a:prstGeom>
          </p:spPr>
        </p:pic>
      </p:grpSp>
      <p:grpSp>
        <p:nvGrpSpPr>
          <p:cNvPr id="81" name="그룹 80"/>
          <p:cNvGrpSpPr/>
          <p:nvPr/>
        </p:nvGrpSpPr>
        <p:grpSpPr>
          <a:xfrm>
            <a:off x="10124151" y="2497013"/>
            <a:ext cx="1301719" cy="627330"/>
            <a:chOff x="10124151" y="1948374"/>
            <a:chExt cx="1301719" cy="627330"/>
          </a:xfrm>
        </p:grpSpPr>
        <p:sp>
          <p:nvSpPr>
            <p:cNvPr id="82" name="모서리가 둥근 직사각형 81"/>
            <p:cNvSpPr/>
            <p:nvPr/>
          </p:nvSpPr>
          <p:spPr>
            <a:xfrm>
              <a:off x="10124151" y="1948374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83" name="직사각형 82"/>
            <p:cNvSpPr/>
            <p:nvPr/>
          </p:nvSpPr>
          <p:spPr>
            <a:xfrm>
              <a:off x="10653638" y="2092762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1</a:t>
              </a:r>
              <a:r>
                <a:rPr kumimoji="0" lang="en-US" altLang="ko-KR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0</a:t>
              </a:r>
              <a:r>
                <a:rPr kumimoji="0" lang="ko-KR" altLang="en-US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분</a:t>
              </a:r>
              <a:endParaRPr kumimoji="0" lang="en-US" altLang="ko-KR" sz="16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grpSp>
          <p:nvGrpSpPr>
            <p:cNvPr id="84" name="그룹 83"/>
            <p:cNvGrpSpPr/>
            <p:nvPr/>
          </p:nvGrpSpPr>
          <p:grpSpPr>
            <a:xfrm>
              <a:off x="10224336" y="2001815"/>
              <a:ext cx="520141" cy="520141"/>
              <a:chOff x="10277808" y="1876641"/>
              <a:chExt cx="964800" cy="964800"/>
            </a:xfrm>
          </p:grpSpPr>
          <p:sp>
            <p:nvSpPr>
              <p:cNvPr id="85" name="타원 84"/>
              <p:cNvSpPr/>
              <p:nvPr/>
            </p:nvSpPr>
            <p:spPr>
              <a:xfrm>
                <a:off x="10301370" y="1897975"/>
                <a:ext cx="911022" cy="9110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86" name="원형 85"/>
              <p:cNvSpPr/>
              <p:nvPr/>
            </p:nvSpPr>
            <p:spPr>
              <a:xfrm>
                <a:off x="10287336" y="1896734"/>
                <a:ext cx="936418" cy="936418"/>
              </a:xfrm>
              <a:prstGeom prst="pie">
                <a:avLst>
                  <a:gd name="adj1" fmla="val 9027307"/>
                  <a:gd name="adj2" fmla="val 12719921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pic>
            <p:nvPicPr>
              <p:cNvPr id="91" name="그림 90"/>
              <p:cNvPicPr>
                <a:picLocks noChangeAspect="1"/>
              </p:cNvPicPr>
              <p:nvPr/>
            </p:nvPicPr>
            <p:blipFill>
              <a:blip r:embed="rId7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77808" y="1876641"/>
                <a:ext cx="964800" cy="964800"/>
              </a:xfrm>
              <a:prstGeom prst="rect">
                <a:avLst/>
              </a:prstGeom>
            </p:spPr>
          </p:pic>
        </p:grpSp>
      </p:grpSp>
      <p:grpSp>
        <p:nvGrpSpPr>
          <p:cNvPr id="92" name="그룹 91"/>
          <p:cNvGrpSpPr/>
          <p:nvPr/>
        </p:nvGrpSpPr>
        <p:grpSpPr>
          <a:xfrm>
            <a:off x="10124152" y="4164035"/>
            <a:ext cx="1301719" cy="627330"/>
            <a:chOff x="10124152" y="4164035"/>
            <a:chExt cx="1301719" cy="627330"/>
          </a:xfrm>
        </p:grpSpPr>
        <p:sp>
          <p:nvSpPr>
            <p:cNvPr id="93" name="모서리가 둥근 직사각형 92"/>
            <p:cNvSpPr/>
            <p:nvPr/>
          </p:nvSpPr>
          <p:spPr>
            <a:xfrm>
              <a:off x="10124152" y="4164035"/>
              <a:ext cx="1298574" cy="6273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A7D8BF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94" name="직사각형 93"/>
            <p:cNvSpPr/>
            <p:nvPr/>
          </p:nvSpPr>
          <p:spPr>
            <a:xfrm>
              <a:off x="10653639" y="4308423"/>
              <a:ext cx="772232" cy="338554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10</a:t>
              </a:r>
              <a:r>
                <a:rPr kumimoji="0" lang="ko-KR" altLang="en-US" sz="1600" b="1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분</a:t>
              </a:r>
              <a:endParaRPr kumimoji="0" lang="en-US" altLang="ko-KR" sz="16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  <p:grpSp>
          <p:nvGrpSpPr>
            <p:cNvPr id="95" name="그룹 94"/>
            <p:cNvGrpSpPr/>
            <p:nvPr/>
          </p:nvGrpSpPr>
          <p:grpSpPr>
            <a:xfrm>
              <a:off x="10224337" y="4217476"/>
              <a:ext cx="520141" cy="520141"/>
              <a:chOff x="10277808" y="3741979"/>
              <a:chExt cx="964800" cy="964800"/>
            </a:xfrm>
          </p:grpSpPr>
          <p:sp>
            <p:nvSpPr>
              <p:cNvPr id="96" name="타원 95"/>
              <p:cNvSpPr/>
              <p:nvPr/>
            </p:nvSpPr>
            <p:spPr>
              <a:xfrm>
                <a:off x="10307507" y="3771226"/>
                <a:ext cx="911022" cy="91102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sp>
            <p:nvSpPr>
              <p:cNvPr id="97" name="원형 96"/>
              <p:cNvSpPr/>
              <p:nvPr/>
            </p:nvSpPr>
            <p:spPr>
              <a:xfrm>
                <a:off x="10293473" y="3762354"/>
                <a:ext cx="936418" cy="936418"/>
              </a:xfrm>
              <a:prstGeom prst="pie">
                <a:avLst>
                  <a:gd name="adj1" fmla="val 12660224"/>
                  <a:gd name="adj2" fmla="val 16159626"/>
                </a:avLst>
              </a:prstGeom>
              <a:solidFill>
                <a:srgbClr val="C3D83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ko-KR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맑은 고딕"/>
                  <a:ea typeface="맑은 고딕" panose="020B0503020000020004" pitchFamily="50" charset="-127"/>
                  <a:cs typeface="+mn-cs"/>
                </a:endParaRPr>
              </a:p>
            </p:txBody>
          </p:sp>
          <p:pic>
            <p:nvPicPr>
              <p:cNvPr id="103" name="그림 102"/>
              <p:cNvPicPr>
                <a:picLocks noChangeAspect="1"/>
              </p:cNvPicPr>
              <p:nvPr/>
            </p:nvPicPr>
            <p:blipFill>
              <a:blip r:embed="rId7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</a:blip>
              <a:stretch>
                <a:fillRect/>
              </a:stretch>
            </p:blipFill>
            <p:spPr>
              <a:xfrm>
                <a:off x="10277808" y="3741979"/>
                <a:ext cx="964800" cy="964800"/>
              </a:xfrm>
              <a:prstGeom prst="rect">
                <a:avLst/>
              </a:prstGeom>
            </p:spPr>
          </p:pic>
        </p:grpSp>
      </p:grpSp>
      <p:grpSp>
        <p:nvGrpSpPr>
          <p:cNvPr id="4" name="그룹 3"/>
          <p:cNvGrpSpPr/>
          <p:nvPr/>
        </p:nvGrpSpPr>
        <p:grpSpPr>
          <a:xfrm>
            <a:off x="4574863" y="5928113"/>
            <a:ext cx="5166440" cy="338554"/>
            <a:chOff x="6514113" y="5928113"/>
            <a:chExt cx="5166440" cy="338554"/>
          </a:xfrm>
        </p:grpSpPr>
        <p:sp>
          <p:nvSpPr>
            <p:cNvPr id="109" name="모서리가 둥근 직사각형 108"/>
            <p:cNvSpPr/>
            <p:nvPr/>
          </p:nvSpPr>
          <p:spPr>
            <a:xfrm>
              <a:off x="6514113" y="5939997"/>
              <a:ext cx="5166439" cy="314786"/>
            </a:xfrm>
            <a:prstGeom prst="roundRect">
              <a:avLst>
                <a:gd name="adj" fmla="val 50000"/>
              </a:avLst>
            </a:prstGeom>
            <a:solidFill>
              <a:srgbClr val="A7D8BF">
                <a:alpha val="7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10" name="직사각형 109"/>
            <p:cNvSpPr/>
            <p:nvPr/>
          </p:nvSpPr>
          <p:spPr>
            <a:xfrm>
              <a:off x="6770234" y="5928113"/>
              <a:ext cx="4910319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ko-KR" altLang="en-US" sz="1600" b="0" i="0" u="none" strike="noStrike" kern="1200" cap="none" spc="0" normalizeH="0" baseline="0" noProof="0" dirty="0" err="1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연계놀이</a:t>
              </a:r>
              <a:r>
                <a:rPr kumimoji="0" lang="ko-KR" altLang="en-US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 </a:t>
              </a:r>
              <a:r>
                <a:rPr kumimoji="0" lang="en-US" altLang="ko-KR" sz="1600" b="0" i="0" u="none" strike="noStrike" kern="1200" cap="none" spc="0" normalizeH="0" baseline="0" noProof="0" dirty="0" smtClean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: </a:t>
              </a:r>
              <a:r>
                <a:rPr kumimoji="0" lang="ko-KR" altLang="en-US" sz="1600" b="0" i="0" u="none" strike="noStrike" kern="1200" cap="none" spc="0" normalizeH="0" baseline="0" noProof="0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쭈온쭈온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1600" b="0" i="0" u="none" strike="noStrike" kern="1200" cap="none" spc="0" normalizeH="0" baseline="0" noProof="0" dirty="0" err="1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다케톤보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바람개비 돌리기</a:t>
              </a:r>
              <a:r>
                <a:rPr kumimoji="0" lang="en-US" altLang="ko-KR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, </a:t>
              </a:r>
              <a:r>
                <a:rPr kumimoji="0" lang="ko-KR" altLang="en-US" sz="16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연날리기</a:t>
              </a:r>
            </a:p>
          </p:txBody>
        </p:sp>
        <p:sp>
          <p:nvSpPr>
            <p:cNvPr id="111" name="직사각형 110"/>
            <p:cNvSpPr/>
            <p:nvPr/>
          </p:nvSpPr>
          <p:spPr>
            <a:xfrm>
              <a:off x="6581258" y="5958891"/>
              <a:ext cx="322524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200" b="0" i="0" u="none" strike="noStrike" kern="1200" cap="none" spc="0" normalizeH="0" baseline="0" noProof="0" dirty="0">
                  <a:ln>
                    <a:solidFill>
                      <a:srgbClr val="8EC31E">
                        <a:alpha val="0"/>
                      </a:srgbClr>
                    </a:solidFill>
                  </a:ln>
                  <a:solidFill>
                    <a:prstClr val="black">
                      <a:lumMod val="85000"/>
                      <a:lumOff val="15000"/>
                    </a:prstClr>
                  </a:solidFill>
                  <a:effectLst/>
                  <a:uLnTx/>
                  <a:uFillTx/>
                  <a:latin typeface="나눔바른고딕" panose="020B0603020101020101" pitchFamily="50" charset="-127"/>
                  <a:ea typeface="나눔바른고딕" panose="020B0603020101020101" pitchFamily="50" charset="-127"/>
                  <a:cs typeface="+mn-cs"/>
                </a:rPr>
                <a:t>※</a:t>
              </a:r>
              <a:endParaRPr kumimoji="0" lang="ko-KR" altLang="en-US" sz="12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endParaRPr>
            </a:p>
          </p:txBody>
        </p:sp>
      </p:grpSp>
      <p:pic>
        <p:nvPicPr>
          <p:cNvPr id="120" name="그림 11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5210" y="5488450"/>
            <a:ext cx="1416456" cy="1036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709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잠자리는 어떻게 생겼을까요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?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4" name="모서리가 둥근 직사각형 3"/>
          <p:cNvSpPr/>
          <p:nvPr/>
        </p:nvSpPr>
        <p:spPr>
          <a:xfrm>
            <a:off x="607104" y="1658112"/>
            <a:ext cx="10977793" cy="4797552"/>
          </a:xfrm>
          <a:prstGeom prst="roundRect">
            <a:avLst>
              <a:gd name="adj" fmla="val 3989"/>
            </a:avLst>
          </a:prstGeom>
          <a:noFill/>
          <a:ln w="28575">
            <a:solidFill>
              <a:srgbClr val="A7D8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5" name="양쪽 모서리가 둥근 사각형 4"/>
          <p:cNvSpPr/>
          <p:nvPr/>
        </p:nvSpPr>
        <p:spPr>
          <a:xfrm flipV="1">
            <a:off x="951922" y="1650698"/>
            <a:ext cx="1995559" cy="396635"/>
          </a:xfrm>
          <a:prstGeom prst="round2SameRect">
            <a:avLst>
              <a:gd name="adj1" fmla="val 27778"/>
              <a:gd name="adj2" fmla="val 0"/>
            </a:avLst>
          </a:prstGeom>
          <a:solidFill>
            <a:srgbClr val="A7D8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1140825" y="1662889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마음을 나눠요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23" name="모서리가 둥근 직사각형 22"/>
          <p:cNvSpPr/>
          <p:nvPr/>
        </p:nvSpPr>
        <p:spPr>
          <a:xfrm>
            <a:off x="922683" y="2706272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5" name="직사각형 24"/>
          <p:cNvSpPr/>
          <p:nvPr/>
        </p:nvSpPr>
        <p:spPr>
          <a:xfrm>
            <a:off x="2616212" y="3004468"/>
            <a:ext cx="748634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오늘 활동을 하면서 재미있었던 점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어려웠던 점 등을 이야기 나눠 보세요</a:t>
            </a:r>
          </a:p>
        </p:txBody>
      </p:sp>
      <p:sp>
        <p:nvSpPr>
          <p:cNvPr id="31" name="Freeform 58"/>
          <p:cNvSpPr>
            <a:spLocks noEditPoints="1"/>
          </p:cNvSpPr>
          <p:nvPr/>
        </p:nvSpPr>
        <p:spPr bwMode="auto">
          <a:xfrm>
            <a:off x="2503027" y="3153204"/>
            <a:ext cx="102639" cy="102639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1" y="45"/>
              </a:cxn>
              <a:cxn ang="0">
                <a:pos x="27" y="45"/>
              </a:cxn>
              <a:cxn ang="0">
                <a:pos x="15" y="33"/>
              </a:cxn>
              <a:cxn ang="0">
                <a:pos x="15" y="29"/>
              </a:cxn>
              <a:cxn ang="0">
                <a:pos x="19" y="25"/>
              </a:cxn>
              <a:cxn ang="0">
                <a:pos x="23" y="25"/>
              </a:cxn>
              <a:cxn ang="0">
                <a:pos x="29" y="31"/>
              </a:cxn>
              <a:cxn ang="0">
                <a:pos x="40" y="20"/>
              </a:cxn>
              <a:cxn ang="0">
                <a:pos x="43" y="20"/>
              </a:cxn>
              <a:cxn ang="0">
                <a:pos x="48" y="24"/>
              </a:cxn>
              <a:cxn ang="0">
                <a:pos x="48" y="28"/>
              </a:cxn>
              <a:cxn ang="0">
                <a:pos x="31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1" y="45"/>
                </a:moveTo>
                <a:cubicBezTo>
                  <a:pt x="30" y="46"/>
                  <a:pt x="28" y="46"/>
                  <a:pt x="27" y="45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2"/>
                  <a:pt x="14" y="30"/>
                  <a:pt x="15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4"/>
                  <a:pt x="22" y="24"/>
                  <a:pt x="23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19"/>
                  <a:pt x="42" y="19"/>
                  <a:pt x="43" y="20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5"/>
                  <a:pt x="49" y="27"/>
                  <a:pt x="48" y="28"/>
                </a:cubicBezTo>
                <a:lnTo>
                  <a:pt x="31" y="45"/>
                </a:lnTo>
                <a:close/>
              </a:path>
            </a:pathLst>
          </a:custGeom>
          <a:solidFill>
            <a:srgbClr val="4A5DA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6" name="모서리가 둥근 직사각형 25"/>
          <p:cNvSpPr/>
          <p:nvPr/>
        </p:nvSpPr>
        <p:spPr>
          <a:xfrm>
            <a:off x="922683" y="3908197"/>
            <a:ext cx="10346635" cy="996502"/>
          </a:xfrm>
          <a:prstGeom prst="roundRect">
            <a:avLst>
              <a:gd name="adj" fmla="val 14210"/>
            </a:avLst>
          </a:prstGeom>
          <a:solidFill>
            <a:srgbClr val="A7D8BF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2616212" y="4052505"/>
            <a:ext cx="782938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다음 활동 및 과제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(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엄마 나라의 말로 잠자리 </a:t>
            </a:r>
            <a:r>
              <a:rPr kumimoji="0" lang="ko-KR" altLang="en-US" sz="2000" b="0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발음해보기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,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잠자리 관련 </a:t>
            </a: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동요나</a:t>
            </a:r>
            <a: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/>
            </a:r>
            <a:br>
              <a:rPr kumimoji="0" lang="en-US" altLang="ko-KR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</a:b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동화가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있다면 읽고 상호작용하기 등</a:t>
            </a:r>
            <a:r>
              <a:rPr kumimoji="0" lang="en-US" altLang="ko-KR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)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를 안내하며 활동을 마무리해요</a:t>
            </a:r>
          </a:p>
        </p:txBody>
      </p:sp>
      <p:sp>
        <p:nvSpPr>
          <p:cNvPr id="32" name="Freeform 58"/>
          <p:cNvSpPr>
            <a:spLocks noEditPoints="1"/>
          </p:cNvSpPr>
          <p:nvPr/>
        </p:nvSpPr>
        <p:spPr bwMode="auto">
          <a:xfrm>
            <a:off x="2503027" y="4201241"/>
            <a:ext cx="102639" cy="102639"/>
          </a:xfrm>
          <a:custGeom>
            <a:avLst/>
            <a:gdLst/>
            <a:ahLst/>
            <a:cxnLst>
              <a:cxn ang="0">
                <a:pos x="31" y="62"/>
              </a:cxn>
              <a:cxn ang="0">
                <a:pos x="0" y="31"/>
              </a:cxn>
              <a:cxn ang="0">
                <a:pos x="31" y="0"/>
              </a:cxn>
              <a:cxn ang="0">
                <a:pos x="62" y="31"/>
              </a:cxn>
              <a:cxn ang="0">
                <a:pos x="31" y="62"/>
              </a:cxn>
              <a:cxn ang="0">
                <a:pos x="31" y="9"/>
              </a:cxn>
              <a:cxn ang="0">
                <a:pos x="9" y="31"/>
              </a:cxn>
              <a:cxn ang="0">
                <a:pos x="31" y="53"/>
              </a:cxn>
              <a:cxn ang="0">
                <a:pos x="53" y="31"/>
              </a:cxn>
              <a:cxn ang="0">
                <a:pos x="31" y="9"/>
              </a:cxn>
              <a:cxn ang="0">
                <a:pos x="31" y="45"/>
              </a:cxn>
              <a:cxn ang="0">
                <a:pos x="27" y="45"/>
              </a:cxn>
              <a:cxn ang="0">
                <a:pos x="15" y="33"/>
              </a:cxn>
              <a:cxn ang="0">
                <a:pos x="15" y="29"/>
              </a:cxn>
              <a:cxn ang="0">
                <a:pos x="19" y="25"/>
              </a:cxn>
              <a:cxn ang="0">
                <a:pos x="23" y="25"/>
              </a:cxn>
              <a:cxn ang="0">
                <a:pos x="29" y="31"/>
              </a:cxn>
              <a:cxn ang="0">
                <a:pos x="40" y="20"/>
              </a:cxn>
              <a:cxn ang="0">
                <a:pos x="43" y="20"/>
              </a:cxn>
              <a:cxn ang="0">
                <a:pos x="48" y="24"/>
              </a:cxn>
              <a:cxn ang="0">
                <a:pos x="48" y="28"/>
              </a:cxn>
              <a:cxn ang="0">
                <a:pos x="31" y="45"/>
              </a:cxn>
            </a:cxnLst>
            <a:rect l="0" t="0" r="r" b="b"/>
            <a:pathLst>
              <a:path w="62" h="62">
                <a:moveTo>
                  <a:pt x="31" y="62"/>
                </a:moveTo>
                <a:cubicBezTo>
                  <a:pt x="14" y="62"/>
                  <a:pt x="0" y="48"/>
                  <a:pt x="0" y="31"/>
                </a:cubicBezTo>
                <a:cubicBezTo>
                  <a:pt x="0" y="14"/>
                  <a:pt x="14" y="0"/>
                  <a:pt x="31" y="0"/>
                </a:cubicBezTo>
                <a:cubicBezTo>
                  <a:pt x="48" y="0"/>
                  <a:pt x="62" y="14"/>
                  <a:pt x="62" y="31"/>
                </a:cubicBezTo>
                <a:cubicBezTo>
                  <a:pt x="62" y="48"/>
                  <a:pt x="48" y="62"/>
                  <a:pt x="31" y="62"/>
                </a:cubicBezTo>
                <a:close/>
                <a:moveTo>
                  <a:pt x="31" y="9"/>
                </a:moveTo>
                <a:cubicBezTo>
                  <a:pt x="19" y="9"/>
                  <a:pt x="9" y="19"/>
                  <a:pt x="9" y="31"/>
                </a:cubicBezTo>
                <a:cubicBezTo>
                  <a:pt x="9" y="43"/>
                  <a:pt x="19" y="53"/>
                  <a:pt x="31" y="53"/>
                </a:cubicBezTo>
                <a:cubicBezTo>
                  <a:pt x="43" y="53"/>
                  <a:pt x="53" y="43"/>
                  <a:pt x="53" y="31"/>
                </a:cubicBezTo>
                <a:cubicBezTo>
                  <a:pt x="53" y="19"/>
                  <a:pt x="43" y="9"/>
                  <a:pt x="31" y="9"/>
                </a:cubicBezTo>
                <a:close/>
                <a:moveTo>
                  <a:pt x="31" y="45"/>
                </a:moveTo>
                <a:cubicBezTo>
                  <a:pt x="30" y="46"/>
                  <a:pt x="28" y="46"/>
                  <a:pt x="27" y="45"/>
                </a:cubicBezTo>
                <a:cubicBezTo>
                  <a:pt x="15" y="33"/>
                  <a:pt x="15" y="33"/>
                  <a:pt x="15" y="33"/>
                </a:cubicBezTo>
                <a:cubicBezTo>
                  <a:pt x="14" y="32"/>
                  <a:pt x="14" y="30"/>
                  <a:pt x="15" y="29"/>
                </a:cubicBezTo>
                <a:cubicBezTo>
                  <a:pt x="19" y="25"/>
                  <a:pt x="19" y="25"/>
                  <a:pt x="19" y="25"/>
                </a:cubicBezTo>
                <a:cubicBezTo>
                  <a:pt x="20" y="24"/>
                  <a:pt x="22" y="24"/>
                  <a:pt x="23" y="25"/>
                </a:cubicBezTo>
                <a:cubicBezTo>
                  <a:pt x="29" y="31"/>
                  <a:pt x="29" y="31"/>
                  <a:pt x="29" y="31"/>
                </a:cubicBezTo>
                <a:cubicBezTo>
                  <a:pt x="40" y="20"/>
                  <a:pt x="40" y="20"/>
                  <a:pt x="40" y="20"/>
                </a:cubicBezTo>
                <a:cubicBezTo>
                  <a:pt x="41" y="19"/>
                  <a:pt x="42" y="19"/>
                  <a:pt x="43" y="20"/>
                </a:cubicBezTo>
                <a:cubicBezTo>
                  <a:pt x="48" y="24"/>
                  <a:pt x="48" y="24"/>
                  <a:pt x="48" y="24"/>
                </a:cubicBezTo>
                <a:cubicBezTo>
                  <a:pt x="49" y="25"/>
                  <a:pt x="49" y="27"/>
                  <a:pt x="48" y="28"/>
                </a:cubicBezTo>
                <a:lnTo>
                  <a:pt x="31" y="45"/>
                </a:lnTo>
                <a:close/>
              </a:path>
            </a:pathLst>
          </a:custGeom>
          <a:solidFill>
            <a:srgbClr val="4A5DAA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맑은 고딕" panose="020B0503020000020004" pitchFamily="50" charset="-127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8" name="직사각형 17"/>
          <p:cNvSpPr/>
          <p:nvPr/>
        </p:nvSpPr>
        <p:spPr>
          <a:xfrm>
            <a:off x="318713" y="528417"/>
            <a:ext cx="975299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12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0973" y="2821579"/>
            <a:ext cx="423765" cy="765888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0149" y="4062146"/>
            <a:ext cx="605410" cy="688605"/>
          </a:xfrm>
          <a:prstGeom prst="rect">
            <a:avLst/>
          </a:prstGeom>
        </p:spPr>
      </p:pic>
      <p:pic>
        <p:nvPicPr>
          <p:cNvPr id="28" name="그림 2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4647" y="5209483"/>
            <a:ext cx="839444" cy="941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8191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780288" y="1660515"/>
            <a:ext cx="10977793" cy="427863"/>
          </a:xfrm>
          <a:prstGeom prst="roundRect">
            <a:avLst>
              <a:gd name="adj" fmla="val 49999"/>
            </a:avLst>
          </a:prstGeom>
          <a:solidFill>
            <a:srgbClr val="FBB173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7" name="모서리가 둥근 직사각형 26"/>
          <p:cNvSpPr/>
          <p:nvPr/>
        </p:nvSpPr>
        <p:spPr>
          <a:xfrm>
            <a:off x="987572" y="3807857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FF6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1374981" y="509832"/>
            <a:ext cx="6754368" cy="4616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잠자리는 어떻게 생겼을까요</a:t>
            </a:r>
            <a:r>
              <a:rPr kumimoji="0" lang="en-US" altLang="ko-KR" sz="24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?</a:t>
            </a:r>
            <a:endParaRPr kumimoji="0" lang="ko-KR" altLang="en-US" sz="24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white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6" name="직사각형 5"/>
          <p:cNvSpPr/>
          <p:nvPr/>
        </p:nvSpPr>
        <p:spPr>
          <a:xfrm>
            <a:off x="934581" y="1674391"/>
            <a:ext cx="161775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1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white"/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놀이 응용하기</a:t>
            </a:r>
          </a:p>
        </p:txBody>
      </p:sp>
      <p:sp>
        <p:nvSpPr>
          <p:cNvPr id="15" name="모서리가 둥근 직사각형 14"/>
          <p:cNvSpPr/>
          <p:nvPr/>
        </p:nvSpPr>
        <p:spPr>
          <a:xfrm>
            <a:off x="987572" y="2426732"/>
            <a:ext cx="10563224" cy="1181100"/>
          </a:xfrm>
          <a:prstGeom prst="roundRect">
            <a:avLst>
              <a:gd name="adj" fmla="val 14210"/>
            </a:avLst>
          </a:prstGeom>
          <a:solidFill>
            <a:srgbClr val="FFF6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7" name="직사각형 16"/>
          <p:cNvSpPr/>
          <p:nvPr/>
        </p:nvSpPr>
        <p:spPr>
          <a:xfrm>
            <a:off x="4241998" y="2551019"/>
            <a:ext cx="6983002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아이에게 잠자리 사진 또는 모형을 보여준 후 잠자리의 생김새에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관해</a:t>
            </a:r>
            <a: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/>
            </a:r>
            <a:b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</a:b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이야기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나누기를 해요</a:t>
            </a:r>
            <a:r>
              <a:rPr kumimoji="0" lang="en-US" altLang="ko-KR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.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또는 잠자리가 어떻게 </a:t>
            </a:r>
            <a:r>
              <a:rPr kumimoji="0" lang="ko-KR" altLang="en-US" sz="1800" b="0" i="0" u="none" strike="noStrike" kern="1200" cap="none" spc="0" normalizeH="0" baseline="0" noProof="0" dirty="0" err="1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날아다닐지에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대한 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생각이나</a:t>
            </a:r>
            <a: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/>
            </a:r>
            <a:b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</a:b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상상한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모습을 몸짓으로 표현할 수 있도록 해요</a:t>
            </a:r>
            <a:endParaRPr kumimoji="0" lang="en-US" altLang="ko-KR" sz="1800" b="0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prstClr val="black">
                  <a:lumMod val="95000"/>
                  <a:lumOff val="5000"/>
                </a:prstClr>
              </a:solidFill>
              <a:effectLst/>
              <a:uLnTx/>
              <a:uFillTx/>
              <a:latin typeface="나눔바른고딕" panose="020B0603020101020101" pitchFamily="50" charset="-127"/>
              <a:ea typeface="나눔바른고딕" panose="020B0603020101020101" pitchFamily="50" charset="-127"/>
              <a:cs typeface="+mn-cs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4241998" y="3936742"/>
            <a:ext cx="679865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162000" marR="0" lvl="0" indent="-16200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Arial" panose="020B0604020202020204" pitchFamily="34" charset="0"/>
              <a:buChar char="•"/>
              <a:tabLst/>
              <a:defRPr/>
            </a:pP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잠자리 그림들을 제시하고 그림들에 자유롭게 색칠하는 ‘잠자리 꾸미기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’</a:t>
            </a:r>
            <a: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/>
            </a:r>
            <a:b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</a:b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활동이나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잠자리 모습을 퍼즐로 </a:t>
            </a:r>
            <a:r>
              <a:rPr kumimoji="0" lang="ko-KR" altLang="en-US" sz="1800" b="0" i="0" u="none" strike="noStrike" kern="1200" cap="none" spc="0" normalizeH="0" baseline="0" noProof="0" dirty="0" err="1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조각내어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‘잠자리 모습 맞추기</a:t>
            </a: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’</a:t>
            </a:r>
            <a: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/>
            </a:r>
            <a:br>
              <a:rPr kumimoji="0" lang="en-US" altLang="ko-KR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</a:br>
            <a:r>
              <a:rPr kumimoji="0" lang="ko-KR" altLang="en-US" sz="18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활동으로 연계할 </a:t>
            </a:r>
            <a:r>
              <a:rPr kumimoji="0" lang="ko-KR" altLang="en-US" sz="18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나눔바른고딕" panose="020B0603020101020101" pitchFamily="50" charset="-127"/>
                <a:ea typeface="나눔바른고딕" panose="020B0603020101020101" pitchFamily="50" charset="-127"/>
                <a:cs typeface="+mn-cs"/>
              </a:rPr>
              <a:t>수 있어요</a:t>
            </a:r>
          </a:p>
        </p:txBody>
      </p:sp>
      <p:pic>
        <p:nvPicPr>
          <p:cNvPr id="38" name="그림 3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9549" y="1703971"/>
            <a:ext cx="340951" cy="340951"/>
          </a:xfrm>
          <a:prstGeom prst="rect">
            <a:avLst/>
          </a:prstGeom>
        </p:spPr>
      </p:pic>
      <p:sp>
        <p:nvSpPr>
          <p:cNvPr id="23" name="직사각형 22"/>
          <p:cNvSpPr/>
          <p:nvPr/>
        </p:nvSpPr>
        <p:spPr>
          <a:xfrm>
            <a:off x="318713" y="528417"/>
            <a:ext cx="975299" cy="40011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12</a:t>
            </a:r>
            <a:r>
              <a:rPr kumimoji="0" lang="ko-KR" altLang="en-US" sz="2000" b="1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4A5DAA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회기</a:t>
            </a:r>
            <a:endParaRPr kumimoji="0" lang="ko-KR" altLang="en-US" sz="2000" b="1" i="0" u="none" strike="noStrike" kern="1200" cap="none" spc="0" normalizeH="0" baseline="0" noProof="0" dirty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4A5DAA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</p:txBody>
      </p:sp>
      <p:sp>
        <p:nvSpPr>
          <p:cNvPr id="18" name="모서리가 둥근 직사각형 17"/>
          <p:cNvSpPr/>
          <p:nvPr/>
        </p:nvSpPr>
        <p:spPr>
          <a:xfrm>
            <a:off x="1164337" y="3932144"/>
            <a:ext cx="2901696" cy="784412"/>
          </a:xfrm>
          <a:prstGeom prst="roundRect">
            <a:avLst>
              <a:gd name="adj" fmla="val 12018"/>
            </a:avLst>
          </a:prstGeom>
          <a:noFill/>
          <a:ln w="19050">
            <a:solidFill>
              <a:srgbClr val="FBB1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19" name="모서리가 둥근 직사각형 18"/>
          <p:cNvSpPr/>
          <p:nvPr/>
        </p:nvSpPr>
        <p:spPr>
          <a:xfrm>
            <a:off x="1164337" y="2551019"/>
            <a:ext cx="2901696" cy="784412"/>
          </a:xfrm>
          <a:prstGeom prst="roundRect">
            <a:avLst>
              <a:gd name="adj" fmla="val 12018"/>
            </a:avLst>
          </a:prstGeom>
          <a:noFill/>
          <a:ln w="19050">
            <a:solidFill>
              <a:srgbClr val="FBB17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ko-KR" altLang="en-US" sz="16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1894722" y="2589282"/>
            <a:ext cx="215956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놀이활동이 </a:t>
            </a:r>
            <a:endParaRPr kumimoji="0" lang="en-US" altLang="ko-KR" sz="2000" b="0" i="0" u="none" strike="noStrike" kern="1200" cap="none" spc="0" normalizeH="0" baseline="0" noProof="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F58221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아이에게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어려울 때</a:t>
            </a:r>
          </a:p>
        </p:txBody>
      </p:sp>
      <p:pic>
        <p:nvPicPr>
          <p:cNvPr id="25" name="그림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7764" y="2734281"/>
            <a:ext cx="498874" cy="417889"/>
          </a:xfrm>
          <a:prstGeom prst="rect">
            <a:avLst/>
          </a:prstGeom>
        </p:spPr>
      </p:pic>
      <p:pic>
        <p:nvPicPr>
          <p:cNvPr id="30" name="그림 2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7764" y="4115406"/>
            <a:ext cx="486566" cy="418446"/>
          </a:xfrm>
          <a:prstGeom prst="rect">
            <a:avLst/>
          </a:prstGeom>
        </p:spPr>
      </p:pic>
      <p:sp>
        <p:nvSpPr>
          <p:cNvPr id="32" name="직사각형 31"/>
          <p:cNvSpPr/>
          <p:nvPr/>
        </p:nvSpPr>
        <p:spPr>
          <a:xfrm>
            <a:off x="1894722" y="3970407"/>
            <a:ext cx="194155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놀이활동이</a:t>
            </a:r>
            <a:endParaRPr kumimoji="0" lang="en-US" altLang="ko-KR" sz="2000" b="0" i="0" u="none" strike="noStrike" kern="1200" cap="none" spc="0" normalizeH="0" baseline="0" noProof="0" dirty="0" smtClean="0">
              <a:ln>
                <a:solidFill>
                  <a:srgbClr val="8EC31E">
                    <a:alpha val="0"/>
                  </a:srgbClr>
                </a:solidFill>
              </a:ln>
              <a:solidFill>
                <a:srgbClr val="F58221"/>
              </a:solidFill>
              <a:effectLst/>
              <a:uLnTx/>
              <a:uFillTx/>
              <a:latin typeface="08서울한강체 M" panose="02020603020101020101" pitchFamily="18" charset="-127"/>
              <a:ea typeface="08서울한강체 M" panose="02020603020101020101" pitchFamily="18" charset="-127"/>
              <a:cs typeface="+mn-cs"/>
            </a:endParaRPr>
          </a:p>
          <a:p>
            <a:pPr marL="0" marR="0" lvl="0" indent="0" algn="l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2000" b="0" i="0" u="none" strike="noStrike" kern="1200" cap="none" spc="0" normalizeH="0" baseline="0" noProof="0" dirty="0" smtClean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아이에게 </a:t>
            </a:r>
            <a:r>
              <a:rPr kumimoji="0" lang="ko-KR" altLang="en-US" sz="2000" b="0" i="0" u="none" strike="noStrike" kern="1200" cap="none" spc="0" normalizeH="0" baseline="0" noProof="0" dirty="0">
                <a:ln>
                  <a:solidFill>
                    <a:srgbClr val="8EC31E">
                      <a:alpha val="0"/>
                    </a:srgbClr>
                  </a:solidFill>
                </a:ln>
                <a:solidFill>
                  <a:srgbClr val="F58221"/>
                </a:solidFill>
                <a:effectLst/>
                <a:uLnTx/>
                <a:uFillTx/>
                <a:latin typeface="08서울한강체 M" panose="02020603020101020101" pitchFamily="18" charset="-127"/>
                <a:ea typeface="08서울한강체 M" panose="02020603020101020101" pitchFamily="18" charset="-127"/>
                <a:cs typeface="+mn-cs"/>
              </a:rPr>
              <a:t>쉬울 때</a:t>
            </a:r>
          </a:p>
        </p:txBody>
      </p:sp>
      <p:pic>
        <p:nvPicPr>
          <p:cNvPr id="34" name="그림 3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3580" y="5751559"/>
            <a:ext cx="1053158" cy="494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1165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테마">
  <a:themeElements>
    <a:clrScheme name="사용자 지정 1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EC31E"/>
      </a:accent1>
      <a:accent2>
        <a:srgbClr val="00873B"/>
      </a:accent2>
      <a:accent3>
        <a:srgbClr val="22B9D7"/>
      </a:accent3>
      <a:accent4>
        <a:srgbClr val="00428E"/>
      </a:accent4>
      <a:accent5>
        <a:srgbClr val="967200"/>
      </a:accent5>
      <a:accent6>
        <a:srgbClr val="F7AA00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Office 테마">
  <a:themeElements>
    <a:clrScheme name="사용자 지정 13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8EC31E"/>
      </a:accent1>
      <a:accent2>
        <a:srgbClr val="00873B"/>
      </a:accent2>
      <a:accent3>
        <a:srgbClr val="22B9D7"/>
      </a:accent3>
      <a:accent4>
        <a:srgbClr val="00428E"/>
      </a:accent4>
      <a:accent5>
        <a:srgbClr val="967200"/>
      </a:accent5>
      <a:accent6>
        <a:srgbClr val="F7AA00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2794</TotalTime>
  <Words>434</Words>
  <Application>Microsoft Office PowerPoint</Application>
  <PresentationFormat>와이드스크린</PresentationFormat>
  <Paragraphs>89</Paragraphs>
  <Slides>10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2</vt:i4>
      </vt:variant>
      <vt:variant>
        <vt:lpstr>슬라이드 제목</vt:lpstr>
      </vt:variant>
      <vt:variant>
        <vt:i4>10</vt:i4>
      </vt:variant>
    </vt:vector>
  </HeadingPairs>
  <TitlesOfParts>
    <vt:vector size="18" baseType="lpstr">
      <vt:lpstr>08서울한강체 M</vt:lpstr>
      <vt:lpstr>08서울한강체 L</vt:lpstr>
      <vt:lpstr>나눔손글씨 펜</vt:lpstr>
      <vt:lpstr>맑은 고딕</vt:lpstr>
      <vt:lpstr>Arial</vt:lpstr>
      <vt:lpstr>나눔바른고딕</vt:lpstr>
      <vt:lpstr>1_Office 테마</vt:lpstr>
      <vt:lpstr>2_Office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Looney</dc:creator>
  <cp:lastModifiedBy>user525</cp:lastModifiedBy>
  <cp:revision>64</cp:revision>
  <dcterms:created xsi:type="dcterms:W3CDTF">2016-09-08T09:50:17Z</dcterms:created>
  <dcterms:modified xsi:type="dcterms:W3CDTF">2016-10-13T01:03:15Z</dcterms:modified>
</cp:coreProperties>
</file>