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embeddedFontLst>
    <p:embeddedFont>
      <p:font typeface="맑은 고딕" pitchFamily="50" charset="-127"/>
      <p:regular r:id="rId8"/>
      <p:bold r:id="rId9"/>
    </p:embeddedFont>
    <p:embeddedFont>
      <p:font typeface="서울남산체 EB" pitchFamily="18" charset="-127"/>
      <p:regular r:id="rId10"/>
    </p:embeddedFont>
    <p:embeddedFont>
      <p:font typeface="서울남산체 B" pitchFamily="18" charset="-127"/>
      <p:regular r:id="rId11"/>
    </p:embeddedFont>
    <p:embeddedFont>
      <p:font typeface="서울남산체 M" pitchFamily="18" charset="-127"/>
      <p:regular r:id="rId1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8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6CE81-F3A3-48B8-A246-A6F7365325F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21AA-6A98-4137-AA76-468DFFDCD5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3696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6CE81-F3A3-48B8-A246-A6F7365325F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21AA-6A98-4137-AA76-468DFFDCD5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7696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6CE81-F3A3-48B8-A246-A6F7365325F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21AA-6A98-4137-AA76-468DFFDCD5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92757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25952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8"/>
          <a:stretch/>
        </p:blipFill>
        <p:spPr bwMode="auto">
          <a:xfrm flipH="1">
            <a:off x="4970219" y="1925952"/>
            <a:ext cx="4173781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9" name="이등변 삼각형 338"/>
          <p:cNvSpPr/>
          <p:nvPr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0" name="이등변 삼각형 339"/>
          <p:cNvSpPr/>
          <p:nvPr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1" name="직사각형 340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42" name="그룹 341"/>
          <p:cNvGrpSpPr/>
          <p:nvPr/>
        </p:nvGrpSpPr>
        <p:grpSpPr>
          <a:xfrm>
            <a:off x="0" y="0"/>
            <a:ext cx="9144000" cy="260648"/>
            <a:chOff x="0" y="0"/>
            <a:chExt cx="9144000" cy="260648"/>
          </a:xfrm>
        </p:grpSpPr>
        <p:sp>
          <p:nvSpPr>
            <p:cNvPr id="485" name="직사각형 484"/>
            <p:cNvSpPr/>
            <p:nvPr/>
          </p:nvSpPr>
          <p:spPr>
            <a:xfrm>
              <a:off x="45720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7" name="직사각형 486"/>
            <p:cNvSpPr/>
            <p:nvPr/>
          </p:nvSpPr>
          <p:spPr>
            <a:xfrm>
              <a:off x="457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8" name="직사각형 487"/>
            <p:cNvSpPr/>
            <p:nvPr/>
          </p:nvSpPr>
          <p:spPr>
            <a:xfrm>
              <a:off x="914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1371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0" name="직사각형 489"/>
            <p:cNvSpPr/>
            <p:nvPr/>
          </p:nvSpPr>
          <p:spPr>
            <a:xfrm>
              <a:off x="1828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1" name="직사각형 490"/>
            <p:cNvSpPr/>
            <p:nvPr/>
          </p:nvSpPr>
          <p:spPr>
            <a:xfrm>
              <a:off x="2286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2743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3" name="직사각형 492"/>
            <p:cNvSpPr/>
            <p:nvPr/>
          </p:nvSpPr>
          <p:spPr>
            <a:xfrm>
              <a:off x="3200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4" name="직사각형 493"/>
            <p:cNvSpPr/>
            <p:nvPr/>
          </p:nvSpPr>
          <p:spPr>
            <a:xfrm>
              <a:off x="3657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4114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6" name="직사각형 495"/>
            <p:cNvSpPr/>
            <p:nvPr/>
          </p:nvSpPr>
          <p:spPr>
            <a:xfrm>
              <a:off x="5029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7" name="직사각형 496"/>
            <p:cNvSpPr/>
            <p:nvPr/>
          </p:nvSpPr>
          <p:spPr>
            <a:xfrm>
              <a:off x="5486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8" name="직사각형 497"/>
            <p:cNvSpPr/>
            <p:nvPr/>
          </p:nvSpPr>
          <p:spPr>
            <a:xfrm>
              <a:off x="5943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9" name="직사각형 498"/>
            <p:cNvSpPr/>
            <p:nvPr/>
          </p:nvSpPr>
          <p:spPr>
            <a:xfrm>
              <a:off x="6400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0" name="직사각형 499"/>
            <p:cNvSpPr/>
            <p:nvPr/>
          </p:nvSpPr>
          <p:spPr>
            <a:xfrm>
              <a:off x="6858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직사각형 500"/>
            <p:cNvSpPr/>
            <p:nvPr/>
          </p:nvSpPr>
          <p:spPr>
            <a:xfrm>
              <a:off x="7315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2" name="직사각형 501"/>
            <p:cNvSpPr/>
            <p:nvPr/>
          </p:nvSpPr>
          <p:spPr>
            <a:xfrm>
              <a:off x="7772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3" name="직사각형 502"/>
            <p:cNvSpPr/>
            <p:nvPr/>
          </p:nvSpPr>
          <p:spPr>
            <a:xfrm>
              <a:off x="8229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4" name="직사각형 503"/>
            <p:cNvSpPr/>
            <p:nvPr/>
          </p:nvSpPr>
          <p:spPr>
            <a:xfrm>
              <a:off x="8686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3" name="직사각형 34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0" name="그룹 169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309" name="그림 308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310" name="그림 309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  <p:grpSp>
        <p:nvGrpSpPr>
          <p:cNvPr id="169" name="그룹 168"/>
          <p:cNvGrpSpPr/>
          <p:nvPr userDrawn="1"/>
        </p:nvGrpSpPr>
        <p:grpSpPr>
          <a:xfrm>
            <a:off x="2537687" y="3010001"/>
            <a:ext cx="4070117" cy="3278100"/>
            <a:chOff x="2537687" y="3010001"/>
            <a:chExt cx="4070117" cy="3278100"/>
          </a:xfrm>
        </p:grpSpPr>
        <p:sp>
          <p:nvSpPr>
            <p:cNvPr id="171" name="직사각형 170"/>
            <p:cNvSpPr/>
            <p:nvPr/>
          </p:nvSpPr>
          <p:spPr>
            <a:xfrm>
              <a:off x="3088640" y="3686924"/>
              <a:ext cx="2966720" cy="1356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72" name="그룹 171"/>
            <p:cNvGrpSpPr/>
            <p:nvPr userDrawn="1"/>
          </p:nvGrpSpPr>
          <p:grpSpPr>
            <a:xfrm>
              <a:off x="2537687" y="3010001"/>
              <a:ext cx="4070117" cy="3278100"/>
              <a:chOff x="2537687" y="3010001"/>
              <a:chExt cx="4070117" cy="3278100"/>
            </a:xfrm>
          </p:grpSpPr>
          <p:grpSp>
            <p:nvGrpSpPr>
              <p:cNvPr id="173" name="그룹 172"/>
              <p:cNvGrpSpPr/>
              <p:nvPr/>
            </p:nvGrpSpPr>
            <p:grpSpPr>
              <a:xfrm>
                <a:off x="5071259" y="3010001"/>
                <a:ext cx="1536545" cy="3278100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59" name="원호 258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0" name="타원 259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1" name="타원 260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2" name="직사각형 261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3" name="직사각형 262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4" name="양쪽 모서리가 둥근 사각형 263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5" name="양쪽 모서리가 둥근 사각형 264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6" name="직사각형 265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67" name="그룹 266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302" name="모서리가 둥근 직사각형 301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3" name="모서리가 둥근 직사각형 302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4" name="모서리가 둥근 직사각형 303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5" name="모서리가 둥근 직사각형 304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6" name="모서리가 둥근 직사각형 305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7" name="양쪽 모서리가 둥근 사각형 306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68" name="직사각형 267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9" name="모서리가 둥근 직사각형 268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0" name="모서리가 둥근 직사각형 269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1" name="모서리가 둥근 직사각형 270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2" name="모서리가 둥근 직사각형 271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3" name="모서리가 둥근 직사각형 272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4" name="양쪽 모서리가 둥근 사각형 273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5" name="현 274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6" name="자유형 275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7" name="자유형 276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8" name="현 277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9" name="타원 278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0" name="타원 279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81" name="직선 연결선 280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직선 연결선 281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직선 연결선 282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직선 연결선 283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직선 연결선 284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직선 연결선 285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7" name="직사각형 286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8" name="사다리꼴 287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9" name="직사각형 288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0" name="타원 289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1" name="타원 290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2" name="타원 291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3" name="직사각형 292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4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5" name="이등변 삼각형 294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6" name="이등변 삼각형 295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7" name="원호 296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8" name="원호 297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99" name="그룹 298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300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301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174" name="그룹 173"/>
              <p:cNvGrpSpPr/>
              <p:nvPr userDrawn="1"/>
            </p:nvGrpSpPr>
            <p:grpSpPr>
              <a:xfrm>
                <a:off x="2537687" y="3018591"/>
                <a:ext cx="1519211" cy="3244691"/>
                <a:chOff x="2537687" y="3018591"/>
                <a:chExt cx="1519211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219" name="그룹 218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254" name="모서리가 둥근 직사각형 253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5" name="모서리가 둥근 직사각형 254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6" name="모서리가 둥근 직사각형 255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7" name="모서리가 둥근 직사각형 256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8" name="모서리가 둥근 직사각형 257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20" name="직사각형 219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1" name="양쪽 모서리가 둥근 사각형 220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2" name="직사각형 221"/>
                <p:cNvSpPr/>
                <p:nvPr/>
              </p:nvSpPr>
              <p:spPr>
                <a:xfrm rot="18794199">
                  <a:off x="355344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23" name="그룹 222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244" name="자유형 243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5" name="자유형 244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6" name="자유형 245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7" name="원호 246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8" name="타원 247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9" name="타원 248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50" name="직선 연결선 249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1" name="직선 연결선 250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" name="직선 연결선 251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3" name="직선 연결선 252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24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5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6" name="이등변 삼각형 225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7" name="이등변 삼각형 226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28" name="직선 연결선 227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직선 연결선 228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0" name="직사각형 229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1" name="직사각형 230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직사각형 231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3" name="양쪽 모서리가 둥근 사각형 232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양쪽 모서리가 둥근 사각형 233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원호 234"/>
                <p:cNvSpPr/>
                <p:nvPr/>
              </p:nvSpPr>
              <p:spPr>
                <a:xfrm rot="9000000">
                  <a:off x="2606532" y="3087091"/>
                  <a:ext cx="866051" cy="269216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36" name="그룹 235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237" name="양쪽 모서리가 둥근 사각형 236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8" name="사다리꼴 237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9" name="평행 사변형 238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0" name="평행 사변형 239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41" name="직선 연결선 240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2" name="타원 241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3" name="타원 242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75" name="그룹 174"/>
              <p:cNvGrpSpPr/>
              <p:nvPr/>
            </p:nvGrpSpPr>
            <p:grpSpPr>
              <a:xfrm>
                <a:off x="3791653" y="4329240"/>
                <a:ext cx="1455767" cy="1952367"/>
                <a:chOff x="3791653" y="4329240"/>
                <a:chExt cx="1455767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76" name="순서도: 수동 입력 175"/>
                <p:cNvSpPr/>
                <p:nvPr/>
              </p:nvSpPr>
              <p:spPr>
                <a:xfrm rot="1800000" flipH="1">
                  <a:off x="3916877" y="5143901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77" name="그룹 176"/>
                <p:cNvGrpSpPr/>
                <p:nvPr userDrawn="1"/>
              </p:nvGrpSpPr>
              <p:grpSpPr>
                <a:xfrm rot="3600000">
                  <a:off x="3854361" y="4954604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213" name="모서리가 둥근 직사각형 212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4" name="모서리가 둥근 직사각형 213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5" name="모서리가 둥근 직사각형 214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6" name="모서리가 둥근 직사각형 215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7" name="모서리가 둥근 직사각형 216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8" name="양쪽 모서리가 둥근 사각형 217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78" name="그룹 177"/>
                <p:cNvGrpSpPr/>
                <p:nvPr/>
              </p:nvGrpSpPr>
              <p:grpSpPr>
                <a:xfrm>
                  <a:off x="3843892" y="4960086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208" name="모서리가 둥근 직사각형 207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09" name="모서리가 둥근 직사각형 208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0" name="모서리가 둥근 직사각형 209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1" name="모서리가 둥근 직사각형 210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2" name="모서리가 둥근 직사각형 211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179" name="순서도: 수동 입력 178"/>
                <p:cNvSpPr/>
                <p:nvPr/>
              </p:nvSpPr>
              <p:spPr>
                <a:xfrm rot="9159122">
                  <a:off x="4565267" y="5180965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0" name="현 179"/>
                <p:cNvSpPr/>
                <p:nvPr/>
              </p:nvSpPr>
              <p:spPr>
                <a:xfrm>
                  <a:off x="3920514" y="4520448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1" name="타원 180"/>
                <p:cNvSpPr/>
                <p:nvPr/>
              </p:nvSpPr>
              <p:spPr>
                <a:xfrm>
                  <a:off x="4111144" y="4359298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2" name="현 181"/>
                <p:cNvSpPr/>
                <p:nvPr/>
              </p:nvSpPr>
              <p:spPr>
                <a:xfrm rot="7200000">
                  <a:off x="4137202" y="4320372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3" name="타원 182"/>
                <p:cNvSpPr/>
                <p:nvPr/>
              </p:nvSpPr>
              <p:spPr>
                <a:xfrm rot="21190137">
                  <a:off x="4249700" y="4680599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4" name="타원 183"/>
                <p:cNvSpPr/>
                <p:nvPr/>
              </p:nvSpPr>
              <p:spPr>
                <a:xfrm rot="21190137">
                  <a:off x="4815864" y="466192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85" name="직선 연결선 184"/>
                <p:cNvCxnSpPr/>
                <p:nvPr/>
              </p:nvCxnSpPr>
              <p:spPr>
                <a:xfrm rot="21190137" flipH="1">
                  <a:off x="4241891" y="4627650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직선 연결선 185"/>
                <p:cNvCxnSpPr/>
                <p:nvPr/>
              </p:nvCxnSpPr>
              <p:spPr>
                <a:xfrm rot="21190137" flipH="1">
                  <a:off x="4287384" y="461786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직선 연결선 186"/>
                <p:cNvCxnSpPr/>
                <p:nvPr/>
              </p:nvCxnSpPr>
              <p:spPr>
                <a:xfrm rot="21190137" flipH="1">
                  <a:off x="4801004" y="4609821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직선 연결선 187"/>
                <p:cNvCxnSpPr/>
                <p:nvPr/>
              </p:nvCxnSpPr>
              <p:spPr>
                <a:xfrm rot="21190137" flipH="1">
                  <a:off x="4846498" y="4600033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9" name="타원 188"/>
                <p:cNvSpPr/>
                <p:nvPr/>
              </p:nvSpPr>
              <p:spPr>
                <a:xfrm>
                  <a:off x="4177368" y="4837761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0" name="타원 189"/>
                <p:cNvSpPr/>
                <p:nvPr/>
              </p:nvSpPr>
              <p:spPr>
                <a:xfrm>
                  <a:off x="4877434" y="477109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이등변 삼각형 190"/>
                <p:cNvSpPr/>
                <p:nvPr/>
              </p:nvSpPr>
              <p:spPr>
                <a:xfrm rot="10800000">
                  <a:off x="4422235" y="4932384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직사각형 191"/>
                <p:cNvSpPr/>
                <p:nvPr/>
              </p:nvSpPr>
              <p:spPr>
                <a:xfrm>
                  <a:off x="4447037" y="5114173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3" name="직사각형 192"/>
                <p:cNvSpPr/>
                <p:nvPr/>
              </p:nvSpPr>
              <p:spPr>
                <a:xfrm>
                  <a:off x="4331793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4" name="직사각형 193"/>
                <p:cNvSpPr/>
                <p:nvPr/>
              </p:nvSpPr>
              <p:spPr>
                <a:xfrm>
                  <a:off x="4353805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5" name="양쪽 모서리가 둥근 사각형 194"/>
                <p:cNvSpPr/>
                <p:nvPr/>
              </p:nvSpPr>
              <p:spPr>
                <a:xfrm rot="10800000">
                  <a:off x="4345729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6" name="직사각형 195"/>
                <p:cNvSpPr/>
                <p:nvPr/>
              </p:nvSpPr>
              <p:spPr>
                <a:xfrm>
                  <a:off x="4592808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7" name="직사각형 196"/>
                <p:cNvSpPr/>
                <p:nvPr/>
              </p:nvSpPr>
              <p:spPr>
                <a:xfrm>
                  <a:off x="4614820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양쪽 모서리가 둥근 사각형 197"/>
                <p:cNvSpPr/>
                <p:nvPr/>
              </p:nvSpPr>
              <p:spPr>
                <a:xfrm rot="10800000">
                  <a:off x="4606744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9" name="양쪽 모서리가 잘린 사각형 198"/>
                <p:cNvSpPr/>
                <p:nvPr/>
              </p:nvSpPr>
              <p:spPr>
                <a:xfrm>
                  <a:off x="4276581" y="5231087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직사각형 199"/>
                <p:cNvSpPr/>
                <p:nvPr/>
              </p:nvSpPr>
              <p:spPr>
                <a:xfrm>
                  <a:off x="4275961" y="5409536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모서리가 둥근 직사각형 200"/>
                <p:cNvSpPr/>
                <p:nvPr/>
              </p:nvSpPr>
              <p:spPr>
                <a:xfrm rot="4915566" flipH="1">
                  <a:off x="5158042" y="5080903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모서리가 둥근 직사각형 201"/>
                <p:cNvSpPr/>
                <p:nvPr/>
              </p:nvSpPr>
              <p:spPr>
                <a:xfrm rot="3620786" flipH="1">
                  <a:off x="5168765" y="504874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모서리가 둥근 직사각형 202"/>
                <p:cNvSpPr/>
                <p:nvPr/>
              </p:nvSpPr>
              <p:spPr>
                <a:xfrm rot="3122987" flipH="1">
                  <a:off x="5149284" y="5018038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모서리가 둥근 직사각형 203"/>
                <p:cNvSpPr/>
                <p:nvPr/>
              </p:nvSpPr>
              <p:spPr>
                <a:xfrm rot="2390053" flipH="1">
                  <a:off x="5124804" y="4993097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모서리가 둥근 직사각형 204"/>
                <p:cNvSpPr/>
                <p:nvPr/>
              </p:nvSpPr>
              <p:spPr>
                <a:xfrm rot="1394069" flipH="1">
                  <a:off x="5103582" y="5001134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6" name="양쪽 모서리가 둥근 사각형 205"/>
                <p:cNvSpPr/>
                <p:nvPr/>
              </p:nvSpPr>
              <p:spPr>
                <a:xfrm rot="4009863" flipH="1">
                  <a:off x="5025629" y="5079173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7" name="양쪽 모서리가 둥근 사각형 206"/>
                <p:cNvSpPr/>
                <p:nvPr/>
              </p:nvSpPr>
              <p:spPr>
                <a:xfrm rot="8303533">
                  <a:off x="3791653" y="4933444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03666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양쪽 모서리가 둥근 사각형 6"/>
          <p:cNvSpPr/>
          <p:nvPr userDrawn="1"/>
        </p:nvSpPr>
        <p:spPr>
          <a:xfrm flipV="1">
            <a:off x="304800" y="38100"/>
            <a:ext cx="3619128" cy="558800"/>
          </a:xfrm>
          <a:prstGeom prst="round2SameRect">
            <a:avLst>
              <a:gd name="adj1" fmla="val 33031"/>
              <a:gd name="adj2" fmla="val 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381449" y="59035"/>
            <a:ext cx="3377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12.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패트병 볼링놀이 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:</a:t>
            </a:r>
            <a:r>
              <a:rPr lang="en-US" altLang="ko-KR" sz="2400" baseline="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en-US" altLang="ko-KR" sz="1600" kern="12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rPr>
              <a:t>4-5</a:t>
            </a:r>
            <a:r>
              <a:rPr lang="ko-KR" altLang="en-US" sz="1600" kern="12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rPr>
              <a:t>세</a:t>
            </a:r>
            <a:endParaRPr lang="ko-KR" altLang="en-US" sz="1600" kern="12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bg1"/>
              </a:solidFill>
              <a:latin typeface="서울남산체 EB" pitchFamily="18" charset="-127"/>
              <a:ea typeface="서울남산체 EB" pitchFamily="18" charset="-127"/>
              <a:cs typeface="+mn-cs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양쪽 모서리가 둥근 사각형 9"/>
          <p:cNvSpPr/>
          <p:nvPr userDrawn="1"/>
        </p:nvSpPr>
        <p:spPr>
          <a:xfrm flipV="1">
            <a:off x="383407" y="-63500"/>
            <a:ext cx="3435660" cy="604520"/>
          </a:xfrm>
          <a:prstGeom prst="round2Same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그룹 18"/>
          <p:cNvGrpSpPr/>
          <p:nvPr userDrawn="1"/>
        </p:nvGrpSpPr>
        <p:grpSpPr>
          <a:xfrm rot="21232976">
            <a:off x="111527" y="6083360"/>
            <a:ext cx="1442499" cy="623344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양쪽 모서리가 둥근 사각형 19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양쪽 모서리가 둥근 사각형 20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32" name="타원 31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3" name="그룹 32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35" name="타원 34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타원 35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4" name="타원 33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4" name="직사각형 23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0" name="양쪽 모서리가 둥근 사각형 29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순서도: 수동 입력 30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00E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6" name="그룹 65"/>
          <p:cNvGrpSpPr/>
          <p:nvPr userDrawn="1"/>
        </p:nvGrpSpPr>
        <p:grpSpPr>
          <a:xfrm rot="21193429">
            <a:off x="7600143" y="4415136"/>
            <a:ext cx="1397600" cy="1952367"/>
            <a:chOff x="9823762" y="3690398"/>
            <a:chExt cx="1397600" cy="19523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7" name="순서도: 수동 입력 66"/>
            <p:cNvSpPr/>
            <p:nvPr/>
          </p:nvSpPr>
          <p:spPr>
            <a:xfrm rot="1800000" flipH="1">
              <a:off x="9890819" y="4505059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8" name="그룹 67"/>
            <p:cNvGrpSpPr/>
            <p:nvPr userDrawn="1"/>
          </p:nvGrpSpPr>
          <p:grpSpPr>
            <a:xfrm rot="3600000">
              <a:off x="9828303" y="4315762"/>
              <a:ext cx="186730" cy="195812"/>
              <a:chOff x="3812460" y="5500394"/>
              <a:chExt cx="186730" cy="195812"/>
            </a:xfrm>
          </p:grpSpPr>
          <p:sp>
            <p:nvSpPr>
              <p:cNvPr id="97" name="모서리가 둥근 직사각형 96"/>
              <p:cNvSpPr/>
              <p:nvPr/>
            </p:nvSpPr>
            <p:spPr>
              <a:xfrm rot="12883472">
                <a:off x="3915974" y="5577606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" name="모서리가 둥근 직사각형 97"/>
              <p:cNvSpPr/>
              <p:nvPr/>
            </p:nvSpPr>
            <p:spPr>
              <a:xfrm rot="14178252">
                <a:off x="3882419" y="557276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모서리가 둥근 직사각형 98"/>
              <p:cNvSpPr/>
              <p:nvPr/>
            </p:nvSpPr>
            <p:spPr>
              <a:xfrm rot="14676051">
                <a:off x="3863715" y="5541582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모서리가 둥근 직사각형 99"/>
              <p:cNvSpPr/>
              <p:nvPr/>
            </p:nvSpPr>
            <p:spPr>
              <a:xfrm rot="15408985">
                <a:off x="3852405" y="550851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모서리가 둥근 직사각형 100"/>
              <p:cNvSpPr/>
              <p:nvPr/>
            </p:nvSpPr>
            <p:spPr>
              <a:xfrm rot="16404969">
                <a:off x="3878189" y="5487549"/>
                <a:ext cx="2616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양쪽 모서리가 둥근 사각형 101"/>
              <p:cNvSpPr/>
              <p:nvPr/>
            </p:nvSpPr>
            <p:spPr>
              <a:xfrm rot="14890137">
                <a:off x="3879168" y="5533468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9" name="순서도: 수동 입력 68"/>
            <p:cNvSpPr/>
            <p:nvPr/>
          </p:nvSpPr>
          <p:spPr>
            <a:xfrm rot="9159122">
              <a:off x="10539209" y="4542123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현 69"/>
            <p:cNvSpPr/>
            <p:nvPr/>
          </p:nvSpPr>
          <p:spPr>
            <a:xfrm>
              <a:off x="9894456" y="3881606"/>
              <a:ext cx="611112" cy="224703"/>
            </a:xfrm>
            <a:prstGeom prst="chord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타원 70"/>
            <p:cNvSpPr/>
            <p:nvPr/>
          </p:nvSpPr>
          <p:spPr>
            <a:xfrm>
              <a:off x="10085086" y="3720456"/>
              <a:ext cx="900768" cy="834614"/>
            </a:xfrm>
            <a:prstGeom prst="ellipse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현 71"/>
            <p:cNvSpPr/>
            <p:nvPr/>
          </p:nvSpPr>
          <p:spPr>
            <a:xfrm rot="7200000">
              <a:off x="10111144" y="3681530"/>
              <a:ext cx="855573" cy="873310"/>
            </a:xfrm>
            <a:prstGeom prst="chord">
              <a:avLst>
                <a:gd name="adj1" fmla="val 5333527"/>
                <a:gd name="adj2" fmla="val 12974292"/>
              </a:avLst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타원 72"/>
            <p:cNvSpPr/>
            <p:nvPr/>
          </p:nvSpPr>
          <p:spPr>
            <a:xfrm rot="21190137">
              <a:off x="10223642" y="4041757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타원 73"/>
            <p:cNvSpPr/>
            <p:nvPr/>
          </p:nvSpPr>
          <p:spPr>
            <a:xfrm rot="21190137">
              <a:off x="10789806" y="4023085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5" name="직선 연결선 74"/>
            <p:cNvCxnSpPr/>
            <p:nvPr/>
          </p:nvCxnSpPr>
          <p:spPr>
            <a:xfrm rot="21190137" flipH="1">
              <a:off x="10215833" y="3988808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직선 연결선 75"/>
            <p:cNvCxnSpPr/>
            <p:nvPr/>
          </p:nvCxnSpPr>
          <p:spPr>
            <a:xfrm rot="21190137" flipH="1">
              <a:off x="10261326" y="3979019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직선 연결선 76"/>
            <p:cNvCxnSpPr/>
            <p:nvPr/>
          </p:nvCxnSpPr>
          <p:spPr>
            <a:xfrm rot="21190137" flipH="1">
              <a:off x="10774946" y="3970979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직선 연결선 77"/>
            <p:cNvCxnSpPr/>
            <p:nvPr/>
          </p:nvCxnSpPr>
          <p:spPr>
            <a:xfrm rot="21190137" flipH="1">
              <a:off x="10820440" y="3961191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타원 78"/>
            <p:cNvSpPr/>
            <p:nvPr/>
          </p:nvSpPr>
          <p:spPr>
            <a:xfrm>
              <a:off x="10151310" y="4198919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타원 79"/>
            <p:cNvSpPr/>
            <p:nvPr/>
          </p:nvSpPr>
          <p:spPr>
            <a:xfrm>
              <a:off x="10851376" y="4132257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80"/>
            <p:cNvSpPr/>
            <p:nvPr/>
          </p:nvSpPr>
          <p:spPr>
            <a:xfrm rot="10800000">
              <a:off x="10396177" y="4293542"/>
              <a:ext cx="278586" cy="173679"/>
            </a:xfrm>
            <a:prstGeom prst="triangle">
              <a:avLst>
                <a:gd name="adj" fmla="val 4753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직사각형 81"/>
            <p:cNvSpPr/>
            <p:nvPr/>
          </p:nvSpPr>
          <p:spPr>
            <a:xfrm>
              <a:off x="10420979" y="4475331"/>
              <a:ext cx="228982" cy="116914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직사각형 82"/>
            <p:cNvSpPr/>
            <p:nvPr/>
          </p:nvSpPr>
          <p:spPr>
            <a:xfrm>
              <a:off x="10305735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10327747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양쪽 모서리가 둥근 사각형 84"/>
            <p:cNvSpPr/>
            <p:nvPr/>
          </p:nvSpPr>
          <p:spPr>
            <a:xfrm rot="10800000">
              <a:off x="10319671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" name="직사각형 85"/>
            <p:cNvSpPr/>
            <p:nvPr/>
          </p:nvSpPr>
          <p:spPr>
            <a:xfrm>
              <a:off x="10566750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직사각형 86"/>
            <p:cNvSpPr/>
            <p:nvPr/>
          </p:nvSpPr>
          <p:spPr>
            <a:xfrm>
              <a:off x="10588762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양쪽 모서리가 둥근 사각형 87"/>
            <p:cNvSpPr/>
            <p:nvPr/>
          </p:nvSpPr>
          <p:spPr>
            <a:xfrm rot="10800000">
              <a:off x="10580686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양쪽 모서리가 잘린 사각형 88"/>
            <p:cNvSpPr/>
            <p:nvPr/>
          </p:nvSpPr>
          <p:spPr>
            <a:xfrm>
              <a:off x="10250523" y="4592245"/>
              <a:ext cx="579622" cy="611582"/>
            </a:xfrm>
            <a:prstGeom prst="snip2SameRect">
              <a:avLst>
                <a:gd name="adj1" fmla="val 21863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" name="직사각형 89"/>
            <p:cNvSpPr/>
            <p:nvPr/>
          </p:nvSpPr>
          <p:spPr>
            <a:xfrm>
              <a:off x="10249903" y="4770694"/>
              <a:ext cx="580860" cy="12959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모서리가 둥근 직사각형 90"/>
            <p:cNvSpPr/>
            <p:nvPr/>
          </p:nvSpPr>
          <p:spPr>
            <a:xfrm rot="4915566" flipH="1">
              <a:off x="11131984" y="4442061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모서리가 둥근 직사각형 91"/>
            <p:cNvSpPr/>
            <p:nvPr/>
          </p:nvSpPr>
          <p:spPr>
            <a:xfrm rot="3620786" flipH="1">
              <a:off x="11142707" y="4409899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모서리가 둥근 직사각형 92"/>
            <p:cNvSpPr/>
            <p:nvPr/>
          </p:nvSpPr>
          <p:spPr>
            <a:xfrm rot="3122987" flipH="1">
              <a:off x="11123226" y="4379196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" name="모서리가 둥근 직사각형 93"/>
            <p:cNvSpPr/>
            <p:nvPr/>
          </p:nvSpPr>
          <p:spPr>
            <a:xfrm rot="2390053" flipH="1">
              <a:off x="11098746" y="4354255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5" name="모서리가 둥근 직사각형 94"/>
            <p:cNvSpPr/>
            <p:nvPr/>
          </p:nvSpPr>
          <p:spPr>
            <a:xfrm rot="1394069" flipH="1">
              <a:off x="11077524" y="4362292"/>
              <a:ext cx="2616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양쪽 모서리가 둥근 사각형 95"/>
            <p:cNvSpPr/>
            <p:nvPr/>
          </p:nvSpPr>
          <p:spPr>
            <a:xfrm rot="4009863" flipH="1">
              <a:off x="10999571" y="4440331"/>
              <a:ext cx="153095" cy="86948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08352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그룹 18"/>
          <p:cNvGrpSpPr/>
          <p:nvPr userDrawn="1"/>
        </p:nvGrpSpPr>
        <p:grpSpPr>
          <a:xfrm rot="21232976">
            <a:off x="111527" y="6083360"/>
            <a:ext cx="1442499" cy="623344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양쪽 모서리가 둥근 사각형 19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양쪽 모서리가 둥근 사각형 20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32" name="타원 31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3" name="그룹 32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35" name="타원 34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타원 35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4" name="타원 33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4" name="직사각형 23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0" name="양쪽 모서리가 둥근 사각형 29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순서도: 수동 입력 30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00E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160" name="양쪽 모서리가 둥근 사각형 6"/>
          <p:cNvSpPr/>
          <p:nvPr userDrawn="1"/>
        </p:nvSpPr>
        <p:spPr>
          <a:xfrm flipV="1">
            <a:off x="304800" y="38100"/>
            <a:ext cx="3619128" cy="558800"/>
          </a:xfrm>
          <a:prstGeom prst="round2SameRect">
            <a:avLst>
              <a:gd name="adj1" fmla="val 33031"/>
              <a:gd name="adj2" fmla="val 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61" name="TextBox 160"/>
          <p:cNvSpPr txBox="1"/>
          <p:nvPr userDrawn="1"/>
        </p:nvSpPr>
        <p:spPr>
          <a:xfrm>
            <a:off x="381449" y="59035"/>
            <a:ext cx="3377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12.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패트병 볼링놀이 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:</a:t>
            </a:r>
            <a:r>
              <a:rPr lang="en-US" altLang="ko-KR" sz="2400" baseline="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en-US" altLang="ko-KR" sz="1600" kern="12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rPr>
              <a:t>4-5</a:t>
            </a:r>
            <a:r>
              <a:rPr lang="ko-KR" altLang="en-US" sz="1600" kern="12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rPr>
              <a:t>세</a:t>
            </a:r>
            <a:endParaRPr lang="ko-KR" altLang="en-US" sz="1600" kern="12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bg1"/>
              </a:solidFill>
              <a:latin typeface="서울남산체 EB" pitchFamily="18" charset="-127"/>
              <a:ea typeface="서울남산체 EB" pitchFamily="18" charset="-127"/>
              <a:cs typeface="+mn-cs"/>
            </a:endParaRPr>
          </a:p>
        </p:txBody>
      </p:sp>
      <p:sp>
        <p:nvSpPr>
          <p:cNvPr id="162" name="양쪽 모서리가 둥근 사각형 9"/>
          <p:cNvSpPr/>
          <p:nvPr userDrawn="1"/>
        </p:nvSpPr>
        <p:spPr>
          <a:xfrm flipV="1">
            <a:off x="383407" y="-63500"/>
            <a:ext cx="3435660" cy="604520"/>
          </a:xfrm>
          <a:prstGeom prst="round2Same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grpSp>
        <p:nvGrpSpPr>
          <p:cNvPr id="154" name="그룹 153"/>
          <p:cNvGrpSpPr/>
          <p:nvPr userDrawn="1"/>
        </p:nvGrpSpPr>
        <p:grpSpPr>
          <a:xfrm>
            <a:off x="7279520" y="4215550"/>
            <a:ext cx="1877058" cy="2255861"/>
            <a:chOff x="7279520" y="4215550"/>
            <a:chExt cx="1877058" cy="2255861"/>
          </a:xfrm>
        </p:grpSpPr>
        <p:grpSp>
          <p:nvGrpSpPr>
            <p:cNvPr id="155" name="그룹 154"/>
            <p:cNvGrpSpPr/>
            <p:nvPr/>
          </p:nvGrpSpPr>
          <p:grpSpPr>
            <a:xfrm>
              <a:off x="8107660" y="4215550"/>
              <a:ext cx="1048918" cy="2237786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99" name="원호 198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타원 199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타원 200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직사각형 201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직사각형 202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양쪽 모서리가 둥근 사각형 203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5" name="양쪽 모서리가 둥근 사각형 204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6" name="직사각형 205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07" name="그룹 206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242" name="모서리가 둥근 직사각형 241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3" name="모서리가 둥근 직사각형 242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4" name="모서리가 둥근 직사각형 243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5" name="모서리가 둥근 직사각형 244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6" name="모서리가 둥근 직사각형 245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7" name="양쪽 모서리가 둥근 사각형 246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08" name="직사각형 207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모서리가 둥근 직사각형 208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모서리가 둥근 직사각형 209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모서리가 둥근 직사각형 210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모서리가 둥근 직사각형 211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모서리가 둥근 직사각형 212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양쪽 모서리가 둥근 사각형 213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현 214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6" name="자유형 215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7" name="자유형 216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8" name="현 217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9" name="타원 218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타원 219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221" name="직선 연결선 220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직선 연결선 221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직선 연결선 222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직선 연결선 223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직선 연결선 224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직선 연결선 225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7" name="직사각형 226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사다리꼴 227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직사각형 228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타원 229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타원 230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타원 231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직사각형 232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이등변 삼각형 234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6" name="이등변 삼각형 235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7" name="원호 236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8" name="원호 237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39" name="그룹 238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240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41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156" name="그룹 155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57" name="순서도: 수동 입력 156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58" name="그룹 157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90" name="모서리가 둥근 직사각형 189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모서리가 둥근 직사각형 190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모서리가 둥근 직사각형 191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3" name="모서리가 둥근 직사각형 192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7" name="모서리가 둥근 직사각형 196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양쪽 모서리가 둥근 사각형 197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59" name="순서도: 수동 입력 158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현 162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타원 163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현 164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타원 165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타원 166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68" name="직선 연결선 167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직선 연결선 168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직선 연결선 169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직선 연결선 170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타원 171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타원 172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이등변 삼각형 173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직사각형 174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직사각형 175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직사각형 176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양쪽 모서리가 둥근 사각형 177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직사각형 178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직사각형 179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양쪽 모서리가 둥근 사각형 180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양쪽 모서리가 잘린 사각형 181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직사각형 182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모서리가 둥근 직사각형 183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모서리가 둥근 직사각형 184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모서리가 둥근 직사각형 185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모서리가 둥근 직사각형 186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모서리가 둥근 직사각형 187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양쪽 모서리가 둥근 사각형 188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31015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그룹 18"/>
          <p:cNvGrpSpPr/>
          <p:nvPr userDrawn="1"/>
        </p:nvGrpSpPr>
        <p:grpSpPr>
          <a:xfrm rot="21232976">
            <a:off x="111527" y="6083360"/>
            <a:ext cx="1442499" cy="623344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양쪽 모서리가 둥근 사각형 19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양쪽 모서리가 둥근 사각형 20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32" name="타원 31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3" name="그룹 32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35" name="타원 34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타원 35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4" name="타원 33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4" name="직사각형 23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0" name="양쪽 모서리가 둥근 사각형 29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순서도: 수동 입력 30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00E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160" name="양쪽 모서리가 둥근 사각형 6"/>
          <p:cNvSpPr/>
          <p:nvPr userDrawn="1"/>
        </p:nvSpPr>
        <p:spPr>
          <a:xfrm flipV="1">
            <a:off x="304800" y="38100"/>
            <a:ext cx="3619128" cy="558800"/>
          </a:xfrm>
          <a:prstGeom prst="round2SameRect">
            <a:avLst>
              <a:gd name="adj1" fmla="val 33031"/>
              <a:gd name="adj2" fmla="val 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61" name="TextBox 160"/>
          <p:cNvSpPr txBox="1"/>
          <p:nvPr userDrawn="1"/>
        </p:nvSpPr>
        <p:spPr>
          <a:xfrm>
            <a:off x="381449" y="59035"/>
            <a:ext cx="3377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12.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패트병 볼링놀이 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:</a:t>
            </a:r>
            <a:r>
              <a:rPr lang="en-US" altLang="ko-KR" sz="2400" baseline="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en-US" altLang="ko-KR" sz="1600" kern="12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rPr>
              <a:t>4-5</a:t>
            </a:r>
            <a:r>
              <a:rPr lang="ko-KR" altLang="en-US" sz="1600" kern="12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rPr>
              <a:t>세</a:t>
            </a:r>
            <a:endParaRPr lang="ko-KR" altLang="en-US" sz="1600" kern="12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bg1"/>
              </a:solidFill>
              <a:latin typeface="서울남산체 EB" pitchFamily="18" charset="-127"/>
              <a:ea typeface="서울남산체 EB" pitchFamily="18" charset="-127"/>
              <a:cs typeface="+mn-cs"/>
            </a:endParaRPr>
          </a:p>
        </p:txBody>
      </p:sp>
      <p:sp>
        <p:nvSpPr>
          <p:cNvPr id="162" name="양쪽 모서리가 둥근 사각형 9"/>
          <p:cNvSpPr/>
          <p:nvPr userDrawn="1"/>
        </p:nvSpPr>
        <p:spPr>
          <a:xfrm flipV="1">
            <a:off x="383407" y="-63500"/>
            <a:ext cx="3435660" cy="604520"/>
          </a:xfrm>
          <a:prstGeom prst="round2Same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grpSp>
        <p:nvGrpSpPr>
          <p:cNvPr id="154" name="그룹 153"/>
          <p:cNvGrpSpPr/>
          <p:nvPr userDrawn="1"/>
        </p:nvGrpSpPr>
        <p:grpSpPr>
          <a:xfrm>
            <a:off x="7279520" y="4293096"/>
            <a:ext cx="1887544" cy="2178315"/>
            <a:chOff x="7279520" y="4293096"/>
            <a:chExt cx="1887544" cy="2178315"/>
          </a:xfrm>
        </p:grpSpPr>
        <p:grpSp>
          <p:nvGrpSpPr>
            <p:cNvPr id="155" name="그룹 154"/>
            <p:cNvGrpSpPr/>
            <p:nvPr/>
          </p:nvGrpSpPr>
          <p:grpSpPr>
            <a:xfrm flipH="1">
              <a:off x="8080489" y="4293096"/>
              <a:ext cx="1086575" cy="2157089"/>
              <a:chOff x="2537687" y="3018591"/>
              <a:chExt cx="1634425" cy="32446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96" name="그룹 195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237" name="모서리가 둥근 직사각형 236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8" name="모서리가 둥근 직사각형 237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9" name="모서리가 둥근 직사각형 238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0" name="모서리가 둥근 직사각형 239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1" name="모서리가 둥근 직사각형 240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97" name="직사각형 196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양쪽 모서리가 둥근 사각형 197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직사각형 198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00" name="그룹 199"/>
              <p:cNvGrpSpPr/>
              <p:nvPr/>
            </p:nvGrpSpPr>
            <p:grpSpPr>
              <a:xfrm>
                <a:off x="2613136" y="3246150"/>
                <a:ext cx="985968" cy="1088844"/>
                <a:chOff x="5431174" y="1249197"/>
                <a:chExt cx="1316088" cy="1456184"/>
              </a:xfrm>
            </p:grpSpPr>
            <p:sp>
              <p:nvSpPr>
                <p:cNvPr id="227" name="자유형 226"/>
                <p:cNvSpPr/>
                <p:nvPr/>
              </p:nvSpPr>
              <p:spPr>
                <a:xfrm rot="691166">
                  <a:off x="5461771" y="1249197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8" name="자유형 227"/>
                <p:cNvSpPr/>
                <p:nvPr/>
              </p:nvSpPr>
              <p:spPr>
                <a:xfrm rot="691166">
                  <a:off x="5431174" y="2129731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9" name="자유형 228"/>
                <p:cNvSpPr/>
                <p:nvPr/>
              </p:nvSpPr>
              <p:spPr>
                <a:xfrm rot="691166">
                  <a:off x="6436405" y="1902453"/>
                  <a:ext cx="310008" cy="515733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0" name="원호 229"/>
                <p:cNvSpPr/>
                <p:nvPr/>
              </p:nvSpPr>
              <p:spPr>
                <a:xfrm rot="9333936">
                  <a:off x="5831350" y="1879170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1" name="타원 230"/>
                <p:cNvSpPr/>
                <p:nvPr/>
              </p:nvSpPr>
              <p:spPr>
                <a:xfrm rot="21190137">
                  <a:off x="5672798" y="1923768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타원 231"/>
                <p:cNvSpPr/>
                <p:nvPr/>
              </p:nvSpPr>
              <p:spPr>
                <a:xfrm rot="21190137">
                  <a:off x="6515452" y="1822825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33" name="직선 연결선 232"/>
                <p:cNvCxnSpPr/>
                <p:nvPr/>
              </p:nvCxnSpPr>
              <p:spPr>
                <a:xfrm rot="21190137" flipH="1">
                  <a:off x="5661175" y="1844960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직선 연결선 233"/>
                <p:cNvCxnSpPr/>
                <p:nvPr/>
              </p:nvCxnSpPr>
              <p:spPr>
                <a:xfrm rot="21190137" flipH="1">
                  <a:off x="5728886" y="1830391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직선 연결선 234"/>
                <p:cNvCxnSpPr/>
                <p:nvPr/>
              </p:nvCxnSpPr>
              <p:spPr>
                <a:xfrm rot="21190137" flipH="1">
                  <a:off x="6493336" y="1745273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" name="직선 연결선 235"/>
                <p:cNvCxnSpPr/>
                <p:nvPr/>
              </p:nvCxnSpPr>
              <p:spPr>
                <a:xfrm rot="21190137" flipH="1">
                  <a:off x="6561047" y="1730704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1" name="타원 62"/>
              <p:cNvSpPr/>
              <p:nvPr/>
            </p:nvSpPr>
            <p:spPr>
              <a:xfrm>
                <a:off x="2626222" y="318668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타원 62"/>
              <p:cNvSpPr/>
              <p:nvPr/>
            </p:nvSpPr>
            <p:spPr>
              <a:xfrm>
                <a:off x="2611550" y="312019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이등변 삼각형 202"/>
              <p:cNvSpPr/>
              <p:nvPr/>
            </p:nvSpPr>
            <p:spPr>
              <a:xfrm rot="1444413" flipV="1">
                <a:off x="3159746" y="306272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이등변 삼각형 203"/>
              <p:cNvSpPr/>
              <p:nvPr/>
            </p:nvSpPr>
            <p:spPr>
              <a:xfrm rot="20191666" flipV="1">
                <a:off x="3133159" y="301859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205" name="직선 연결선 204"/>
              <p:cNvCxnSpPr/>
              <p:nvPr/>
            </p:nvCxnSpPr>
            <p:spPr>
              <a:xfrm flipH="1">
                <a:off x="3122698" y="3843340"/>
                <a:ext cx="2990" cy="165207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직선 연결선 205"/>
              <p:cNvCxnSpPr/>
              <p:nvPr/>
            </p:nvCxnSpPr>
            <p:spPr>
              <a:xfrm>
                <a:off x="3124261" y="4008072"/>
                <a:ext cx="5293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7" name="직사각형 206"/>
              <p:cNvSpPr/>
              <p:nvPr/>
            </p:nvSpPr>
            <p:spPr>
              <a:xfrm>
                <a:off x="3032471" y="4266704"/>
                <a:ext cx="255321" cy="1301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08" name="그룹 207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222" name="모서리가 둥근 직사각형 221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3" name="모서리가 둥근 직사각형 222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4" name="모서리가 둥근 직사각형 223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5" name="모서리가 둥근 직사각형 224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6" name="모서리가 둥근 직사각형 225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09" name="양쪽 모서리가 둥근 사각형 208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직사각형 209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직사각형 210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양쪽 모서리가 둥근 사각형 211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양쪽 모서리가 둥근 사각형 212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14" name="그룹 213"/>
              <p:cNvGrpSpPr/>
              <p:nvPr/>
            </p:nvGrpSpPr>
            <p:grpSpPr>
              <a:xfrm>
                <a:off x="2759889" y="4387964"/>
                <a:ext cx="831452" cy="1097622"/>
                <a:chOff x="10469794" y="3610663"/>
                <a:chExt cx="1029782" cy="1359442"/>
              </a:xfrm>
            </p:grpSpPr>
            <p:sp>
              <p:nvSpPr>
                <p:cNvPr id="215" name="양쪽 모서리가 둥근 사각형 214"/>
                <p:cNvSpPr/>
                <p:nvPr/>
              </p:nvSpPr>
              <p:spPr>
                <a:xfrm flipV="1">
                  <a:off x="10469794" y="3636871"/>
                  <a:ext cx="1029782" cy="1333234"/>
                </a:xfrm>
                <a:prstGeom prst="round2Same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6" name="사다리꼴 215"/>
                <p:cNvSpPr/>
                <p:nvPr/>
              </p:nvSpPr>
              <p:spPr>
                <a:xfrm rot="10800000">
                  <a:off x="10750422" y="3610663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7" name="평행 사변형 216"/>
                <p:cNvSpPr/>
                <p:nvPr/>
              </p:nvSpPr>
              <p:spPr>
                <a:xfrm>
                  <a:off x="10944846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8" name="평행 사변형 217"/>
                <p:cNvSpPr/>
                <p:nvPr/>
              </p:nvSpPr>
              <p:spPr>
                <a:xfrm flipH="1">
                  <a:off x="10761441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19" name="직선 연결선 218"/>
                <p:cNvCxnSpPr/>
                <p:nvPr/>
              </p:nvCxnSpPr>
              <p:spPr>
                <a:xfrm>
                  <a:off x="10964109" y="3834950"/>
                  <a:ext cx="0" cy="1117431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0" name="타원 219"/>
                <p:cNvSpPr/>
                <p:nvPr/>
              </p:nvSpPr>
              <p:spPr>
                <a:xfrm>
                  <a:off x="10922372" y="3856971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1" name="타원 220"/>
                <p:cNvSpPr/>
                <p:nvPr/>
              </p:nvSpPr>
              <p:spPr>
                <a:xfrm>
                  <a:off x="10922372" y="4050722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56" name="그룹 155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57" name="순서도: 수동 입력 156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58" name="그룹 157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90" name="모서리가 둥근 직사각형 189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모서리가 둥근 직사각형 190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모서리가 둥근 직사각형 191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3" name="모서리가 둥근 직사각형 192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4" name="모서리가 둥근 직사각형 193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5" name="양쪽 모서리가 둥근 사각형 194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59" name="순서도: 수동 입력 158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현 162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타원 163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현 164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타원 165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타원 166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68" name="직선 연결선 167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직선 연결선 168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직선 연결선 169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직선 연결선 170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타원 171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타원 172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이등변 삼각형 173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직사각형 174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직사각형 175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직사각형 176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양쪽 모서리가 둥근 사각형 177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직사각형 178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직사각형 179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양쪽 모서리가 둥근 사각형 180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양쪽 모서리가 잘린 사각형 181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직사각형 182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모서리가 둥근 직사각형 183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모서리가 둥근 직사각형 184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모서리가 둥근 직사각형 185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모서리가 둥근 직사각형 186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모서리가 둥근 직사각형 187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양쪽 모서리가 둥근 사각형 188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12590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6CE81-F3A3-48B8-A246-A6F7365325F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21AA-6A98-4137-AA76-468DFFDCD5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8100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6CE81-F3A3-48B8-A246-A6F7365325F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21AA-6A98-4137-AA76-468DFFDCD5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1027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6CE81-F3A3-48B8-A246-A6F7365325F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21AA-6A98-4137-AA76-468DFFDCD5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5875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6CE81-F3A3-48B8-A246-A6F7365325F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21AA-6A98-4137-AA76-468DFFDCD5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1355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6CE81-F3A3-48B8-A246-A6F7365325F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21AA-6A98-4137-AA76-468DFFDCD5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3344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6CE81-F3A3-48B8-A246-A6F7365325F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21AA-6A98-4137-AA76-468DFFDCD5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0484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6CE81-F3A3-48B8-A246-A6F7365325F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21AA-6A98-4137-AA76-468DFFDCD5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3381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6CE81-F3A3-48B8-A246-A6F7365325F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21AA-6A98-4137-AA76-468DFFDCD5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8982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6CE81-F3A3-48B8-A246-A6F7365325F5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D21AA-6A98-4137-AA76-468DFFDCD5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8941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jpeg"/><Relationship Id="rId4" Type="http://schemas.openxmlformats.org/officeDocument/2006/relationships/hyperlink" Target="&#48512;&#47784;&#51088;&#45376;%20&#45440;&#51060;&#54876;&#46041;_&#50976;&#50500;&#44592;%2012_master(0606)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63688" y="980728"/>
            <a:ext cx="5626861" cy="1820193"/>
            <a:chOff x="1763688" y="980728"/>
            <a:chExt cx="5626861" cy="1820193"/>
          </a:xfrm>
        </p:grpSpPr>
        <p:sp>
          <p:nvSpPr>
            <p:cNvPr id="5" name="TextBox 4"/>
            <p:cNvSpPr txBox="1"/>
            <p:nvPr/>
          </p:nvSpPr>
          <p:spPr>
            <a:xfrm>
              <a:off x="1763688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61846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022327" y="1969924"/>
              <a:ext cx="5109583" cy="83099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12. 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패트병 볼링놀이 </a:t>
              </a: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957980" y="733336"/>
            <a:ext cx="912429" cy="276999"/>
            <a:chOff x="2729879" y="2416294"/>
            <a:chExt cx="912429" cy="276999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2729879" y="2416295"/>
              <a:ext cx="906017" cy="276998"/>
            </a:xfrm>
            <a:prstGeom prst="roundRect">
              <a:avLst/>
            </a:prstGeom>
            <a:noFill/>
            <a:ln w="19050">
              <a:solidFill>
                <a:srgbClr val="008E4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29879" y="2416294"/>
              <a:ext cx="912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유아기 </a:t>
              </a:r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7434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984" y="1414887"/>
            <a:ext cx="76161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아이와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함께 물이 들어있는 패트병에 여러 색깔의 물감을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풀어 넣습니다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158" y="2255903"/>
            <a:ext cx="56060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여기 물감이 있네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좋아하는 색깔을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가지 골라보렴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5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44440" y="229575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모서리가 둥근 직사각형 9"/>
          <p:cNvSpPr/>
          <p:nvPr/>
        </p:nvSpPr>
        <p:spPr>
          <a:xfrm>
            <a:off x="683568" y="908720"/>
            <a:ext cx="5971756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62163" y="951514"/>
            <a:ext cx="5660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준비해 주세요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: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물이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2/3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정도 들어있는 페트병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5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개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물감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공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03158" y="2647301"/>
            <a:ext cx="56204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노랑색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빨강색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파랑색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초록색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주황색을 골랐구나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14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44440" y="269367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69925" y="4027824"/>
            <a:ext cx="82183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여러가지 색깔 물감을 넣은 패트병을 흔들어 색깔 물을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만듭니다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4099" y="4563348"/>
            <a:ext cx="44310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색깔이 든 병들을 흔들흔들 흔들어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보자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16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44440" y="4613097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404099" y="5036240"/>
            <a:ext cx="27596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물 색깔이 어떻게 되었니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18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44440" y="506873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403158" y="3038699"/>
            <a:ext cx="4876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 색깔들을 패트병에 차례로 짜서 넣어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보자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20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44440" y="309159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404099" y="5509131"/>
            <a:ext cx="5695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노란색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빨간색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파란색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초록색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주황색으로 변했네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24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44440" y="554665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403158" y="3430098"/>
            <a:ext cx="66857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노랑색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빨강색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파랑색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초록색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주황색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)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을 넣어보자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아주 잘했어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! </a:t>
            </a:r>
          </a:p>
        </p:txBody>
      </p:sp>
      <p:pic>
        <p:nvPicPr>
          <p:cNvPr id="28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44440" y="3489509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99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0584" y="678312"/>
            <a:ext cx="80377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색깔 물감이 든 패트병을 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단으로 쌓고 공을 굴려서 넘어뜨리는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ko-KR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볼링놀이를 아이와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함께 해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봅니다</a:t>
            </a:r>
            <a:r>
              <a:rPr lang="ko-KR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en-US" altLang="ko-KR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1108440" y="1468116"/>
            <a:ext cx="5387045" cy="400110"/>
            <a:chOff x="1108440" y="1590667"/>
            <a:chExt cx="5387045" cy="400110"/>
          </a:xfrm>
        </p:grpSpPr>
        <p:sp>
          <p:nvSpPr>
            <p:cNvPr id="3" name="TextBox 2"/>
            <p:cNvSpPr txBox="1"/>
            <p:nvPr/>
          </p:nvSpPr>
          <p:spPr>
            <a:xfrm>
              <a:off x="1367158" y="1590667"/>
              <a:ext cx="51283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야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!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엄마랑 색깔 병으로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볼링놀이를 해보자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4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108440" y="1671565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그룹 5"/>
          <p:cNvGrpSpPr/>
          <p:nvPr/>
        </p:nvGrpSpPr>
        <p:grpSpPr>
          <a:xfrm>
            <a:off x="1108440" y="1852459"/>
            <a:ext cx="6998063" cy="400110"/>
            <a:chOff x="1108440" y="1913735"/>
            <a:chExt cx="6998063" cy="400110"/>
          </a:xfrm>
        </p:grpSpPr>
        <p:sp>
          <p:nvSpPr>
            <p:cNvPr id="8" name="TextBox 7"/>
            <p:cNvSpPr txBox="1"/>
            <p:nvPr/>
          </p:nvSpPr>
          <p:spPr>
            <a:xfrm>
              <a:off x="1367158" y="1913735"/>
              <a:ext cx="67393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야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!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손으로 공을 데굴데굴 굴려서 색깔 병을 넘어뜨려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보자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108440" y="1994633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그룹 6"/>
          <p:cNvGrpSpPr/>
          <p:nvPr/>
        </p:nvGrpSpPr>
        <p:grpSpPr>
          <a:xfrm>
            <a:off x="1108440" y="2236802"/>
            <a:ext cx="4553483" cy="400110"/>
            <a:chOff x="1108440" y="2236802"/>
            <a:chExt cx="4553483" cy="400110"/>
          </a:xfrm>
        </p:grpSpPr>
        <p:sp>
          <p:nvSpPr>
            <p:cNvPr id="11" name="TextBox 10"/>
            <p:cNvSpPr txBox="1"/>
            <p:nvPr/>
          </p:nvSpPr>
          <p:spPr>
            <a:xfrm>
              <a:off x="1367158" y="2236802"/>
              <a:ext cx="42947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는 노란색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!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빨간색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!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을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넘어뜨렸네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2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108440" y="2317700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" name="그림 15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4" cy="260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17" name="그룹 16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18" name="타원형 설명선 17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340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820998" y="797803"/>
            <a:ext cx="1368152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99592" y="840597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알아두세요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4773" y="1412776"/>
            <a:ext cx="63739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바나나 우유 용기 등 같은 크기의 페트병을 활용하는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것이 좋습니다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5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3950" y="1454241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64773" y="2297778"/>
            <a:ext cx="61991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색깔 물감을 넣은 페트병을 흔들 때 마개를 잘 닫아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흘리지 않게 해 줍니다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7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4577" y="2318337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64196" y="3182780"/>
            <a:ext cx="77812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색깔을 선택할 때 엄마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나 등 가족이 좋아하는 색깔을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차례로 골라보게 하면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아이는 색깔에 더욱 관심을 갖게 되고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즐겁게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탐색할 수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있답니다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9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4000" y="3212976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064196" y="4437112"/>
            <a:ext cx="6373997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엄마가 좋아하는 색깔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아이가 좋아하는 색깔을 먼저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엄마의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모국어로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들려준다면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엄마의 모국어를 쉽게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받아들일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것입니다 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11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4000" y="4467544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101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3"/>
          <p:cNvSpPr/>
          <p:nvPr/>
        </p:nvSpPr>
        <p:spPr>
          <a:xfrm>
            <a:off x="820998" y="980728"/>
            <a:ext cx="2238834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899592" y="1023522"/>
            <a:ext cx="2045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 </a:t>
            </a:r>
          </a:p>
        </p:txBody>
      </p:sp>
      <p:grpSp>
        <p:nvGrpSpPr>
          <p:cNvPr id="5" name="그룹 4"/>
          <p:cNvGrpSpPr/>
          <p:nvPr/>
        </p:nvGrpSpPr>
        <p:grpSpPr>
          <a:xfrm>
            <a:off x="728124" y="1700808"/>
            <a:ext cx="6122265" cy="769441"/>
            <a:chOff x="728124" y="1700808"/>
            <a:chExt cx="6122265" cy="769441"/>
          </a:xfrm>
        </p:grpSpPr>
        <p:sp>
          <p:nvSpPr>
            <p:cNvPr id="16" name="TextBox 15"/>
            <p:cNvSpPr txBox="1"/>
            <p:nvPr/>
          </p:nvSpPr>
          <p:spPr>
            <a:xfrm>
              <a:off x="1077655" y="1700808"/>
              <a:ext cx="577273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색깔 물병을 만든 후 그 색깔과 같은 사물들을 집에서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엄마랑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아빠가 함께 찾아보는 활동을 해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봅니다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28124" y="1730659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그룹 2"/>
          <p:cNvGrpSpPr/>
          <p:nvPr/>
        </p:nvGrpSpPr>
        <p:grpSpPr>
          <a:xfrm>
            <a:off x="731041" y="3603278"/>
            <a:ext cx="6353098" cy="1015663"/>
            <a:chOff x="731041" y="3492878"/>
            <a:chExt cx="6353098" cy="1015663"/>
          </a:xfrm>
        </p:grpSpPr>
        <p:sp>
          <p:nvSpPr>
            <p:cNvPr id="22" name="TextBox 21"/>
            <p:cNvSpPr txBox="1"/>
            <p:nvPr/>
          </p:nvSpPr>
          <p:spPr>
            <a:xfrm>
              <a:off x="1080572" y="3492878"/>
              <a:ext cx="600356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색깔 물병에 노란색은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1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빨강색은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2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점식으로 각 색에 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점수를 매겨 쓰러진 점수를 합산해서 승부를 가리는 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게임을 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pic>
          <p:nvPicPr>
            <p:cNvPr id="23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31041" y="3542473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그룹 3"/>
          <p:cNvGrpSpPr/>
          <p:nvPr/>
        </p:nvGrpSpPr>
        <p:grpSpPr>
          <a:xfrm>
            <a:off x="719600" y="2652043"/>
            <a:ext cx="6006849" cy="707886"/>
            <a:chOff x="719600" y="2596843"/>
            <a:chExt cx="6006849" cy="707886"/>
          </a:xfrm>
        </p:grpSpPr>
        <p:sp>
          <p:nvSpPr>
            <p:cNvPr id="26" name="TextBox 25"/>
            <p:cNvSpPr txBox="1"/>
            <p:nvPr/>
          </p:nvSpPr>
          <p:spPr>
            <a:xfrm>
              <a:off x="1069131" y="2596843"/>
              <a:ext cx="565731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색깔 물병에 아이가 좋아하는 만화 캐릭터를 붙인 후 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쓰러뜨려 보는 활동을 해 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2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19600" y="2636912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그룹 1"/>
          <p:cNvGrpSpPr/>
          <p:nvPr/>
        </p:nvGrpSpPr>
        <p:grpSpPr>
          <a:xfrm>
            <a:off x="731359" y="4923843"/>
            <a:ext cx="6527825" cy="707886"/>
            <a:chOff x="731359" y="4923843"/>
            <a:chExt cx="6527825" cy="707886"/>
          </a:xfrm>
        </p:grpSpPr>
        <p:sp>
          <p:nvSpPr>
            <p:cNvPr id="28" name="TextBox 27"/>
            <p:cNvSpPr txBox="1"/>
            <p:nvPr/>
          </p:nvSpPr>
          <p:spPr>
            <a:xfrm>
              <a:off x="1080890" y="4923843"/>
              <a:ext cx="617829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아이와 패트병에 든 색물을 섞어 다른 색을 만들어 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다른 색깔도 엄마의 모국어로 이야기 해줍니다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2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31359" y="4929148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9686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3"/>
          <p:cNvGrpSpPr/>
          <p:nvPr/>
        </p:nvGrpSpPr>
        <p:grpSpPr>
          <a:xfrm>
            <a:off x="899591" y="2974196"/>
            <a:ext cx="3769030" cy="454920"/>
            <a:chOff x="899591" y="1052736"/>
            <a:chExt cx="3769030" cy="454920"/>
          </a:xfrm>
        </p:grpSpPr>
        <p:sp>
          <p:nvSpPr>
            <p:cNvPr id="24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ABDB77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427811" y="4211854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빨강색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27811" y="4797152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초록색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8" name="Picture 27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423719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486266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1427811" y="3635819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색깔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1" name="Picture 30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364502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1427811" y="5363924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물감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7" name="Picture 36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5421537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4899932" y="4227818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파랑색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99932" y="4797152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주황색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42" name="Picture 41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4293327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486266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4899932" y="3658485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노랑색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45" name="Picture 44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372399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TextBox 61"/>
          <p:cNvSpPr txBox="1"/>
          <p:nvPr/>
        </p:nvSpPr>
        <p:spPr>
          <a:xfrm>
            <a:off x="1329655" y="995244"/>
            <a:ext cx="672573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아빠와 아이가 동시에 각자 자기의 공을 굴려서 한 곳에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놓인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패트병을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협동하여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함께 넘어뜨려 보기도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합니다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패트병이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넘어지면 “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○○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 잘 굴려서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패트병이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많이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넘어졌구나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.”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라고 칭찬해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줍니다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63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80124" y="1025095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485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367</Words>
  <Application>Microsoft Office PowerPoint</Application>
  <PresentationFormat>화면 슬라이드 쇼(4:3)</PresentationFormat>
  <Paragraphs>55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굴림</vt:lpstr>
      <vt:lpstr>Arial</vt:lpstr>
      <vt:lpstr>맑은 고딕</vt:lpstr>
      <vt:lpstr>서울남산체 EB</vt:lpstr>
      <vt:lpstr>서울남산체 B</vt:lpstr>
      <vt:lpstr>서울남산체 M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2</cp:revision>
  <dcterms:created xsi:type="dcterms:W3CDTF">2015-06-15T10:23:22Z</dcterms:created>
  <dcterms:modified xsi:type="dcterms:W3CDTF">2015-06-15T11:45:40Z</dcterms:modified>
</cp:coreProperties>
</file>