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50" r:id="rId2"/>
  </p:sldMasterIdLst>
  <p:sldIdLst>
    <p:sldId id="291" r:id="rId3"/>
    <p:sldId id="277" r:id="rId4"/>
    <p:sldId id="278" r:id="rId5"/>
    <p:sldId id="292" r:id="rId6"/>
    <p:sldId id="298" r:id="rId7"/>
    <p:sldId id="302" r:id="rId8"/>
    <p:sldId id="299" r:id="rId9"/>
    <p:sldId id="283" r:id="rId10"/>
    <p:sldId id="284" r:id="rId11"/>
    <p:sldId id="285" r:id="rId12"/>
  </p:sldIdLst>
  <p:sldSz cx="12192000" cy="6858000"/>
  <p:notesSz cx="6858000" cy="9144000"/>
  <p:embeddedFontLst>
    <p:embeddedFont>
      <p:font typeface="맑은 고딕" panose="020B0503020000020004" pitchFamily="50" charset="-127"/>
      <p:regular r:id="rId13"/>
      <p:bold r:id="rId14"/>
    </p:embeddedFont>
    <p:embeddedFont>
      <p:font typeface="08서울한강체 L" panose="02020603020101020101" pitchFamily="18" charset="-127"/>
      <p:regular r:id="rId15"/>
    </p:embeddedFont>
    <p:embeddedFont>
      <p:font typeface="나눔바른고딕" panose="020B0603020101020101" pitchFamily="50" charset="-127"/>
      <p:regular r:id="rId16"/>
      <p:bold r:id="rId17"/>
    </p:embeddedFont>
    <p:embeddedFont>
      <p:font typeface="나눔손글씨 펜" panose="03040600000000000000" pitchFamily="66" charset="-127"/>
      <p:regular r:id="rId18"/>
    </p:embeddedFont>
    <p:embeddedFont>
      <p:font typeface="08서울한강체 M" panose="02020603020101020101" pitchFamily="18" charset="-127"/>
      <p:regular r:id="rId19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7D8BF"/>
    <a:srgbClr val="C3D830"/>
    <a:srgbClr val="4A5DAA"/>
    <a:srgbClr val="DEE9C7"/>
    <a:srgbClr val="88AB43"/>
    <a:srgbClr val="9BAC20"/>
    <a:srgbClr val="8CA2D3"/>
    <a:srgbClr val="C77EB6"/>
    <a:srgbClr val="A3DAD8"/>
    <a:srgbClr val="97D5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656" autoAdjust="0"/>
    <p:restoredTop sz="94660"/>
  </p:normalViewPr>
  <p:slideViewPr>
    <p:cSldViewPr snapToGrid="0">
      <p:cViewPr varScale="1">
        <p:scale>
          <a:sx n="93" d="100"/>
          <a:sy n="93" d="100"/>
        </p:scale>
        <p:origin x="96" y="4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font" Target="fonts/font5.fntdata"/><Relationship Id="rId2" Type="http://schemas.openxmlformats.org/officeDocument/2006/relationships/slideMaster" Target="slideMasters/slideMaster2.xml"/><Relationship Id="rId16" Type="http://schemas.openxmlformats.org/officeDocument/2006/relationships/font" Target="fonts/font4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font" Target="fonts/font3.fntdata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font" Target="fonts/font7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font" Target="fonts/font2.fntdata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15"/>
          <p:cNvSpPr>
            <a:spLocks noChangeArrowheads="1"/>
          </p:cNvSpPr>
          <p:nvPr userDrawn="1"/>
        </p:nvSpPr>
        <p:spPr bwMode="auto">
          <a:xfrm>
            <a:off x="1588" y="6812281"/>
            <a:ext cx="12190412" cy="45719"/>
          </a:xfrm>
          <a:prstGeom prst="rect">
            <a:avLst/>
          </a:prstGeom>
          <a:gradFill>
            <a:gsLst>
              <a:gs pos="100000">
                <a:schemeClr val="accent3"/>
              </a:gs>
              <a:gs pos="0">
                <a:schemeClr val="accent4"/>
              </a:gs>
            </a:gsLst>
            <a:lin ang="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양쪽 모서리가 둥근 사각형 51"/>
          <p:cNvSpPr/>
          <p:nvPr userDrawn="1"/>
        </p:nvSpPr>
        <p:spPr>
          <a:xfrm rot="5400000">
            <a:off x="-238204" y="806519"/>
            <a:ext cx="583986" cy="107574"/>
          </a:xfrm>
          <a:prstGeom prst="round2SameRect">
            <a:avLst>
              <a:gd name="adj1" fmla="val 50000"/>
              <a:gd name="adj2" fmla="val 0"/>
            </a:avLst>
          </a:prstGeom>
          <a:pattFill prst="ltUpDiag">
            <a:fgClr>
              <a:schemeClr val="accent3"/>
            </a:fgClr>
            <a:bgClr>
              <a:schemeClr val="accent4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40506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9692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pattFill prst="pct5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91021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E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모서리가 둥근 직사각형 3"/>
          <p:cNvSpPr/>
          <p:nvPr userDrawn="1"/>
        </p:nvSpPr>
        <p:spPr>
          <a:xfrm>
            <a:off x="432816" y="481584"/>
            <a:ext cx="11326368" cy="518160"/>
          </a:xfrm>
          <a:prstGeom prst="roundRect">
            <a:avLst>
              <a:gd name="adj" fmla="val 5000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타원 4"/>
          <p:cNvSpPr/>
          <p:nvPr userDrawn="1"/>
        </p:nvSpPr>
        <p:spPr>
          <a:xfrm>
            <a:off x="347472" y="286512"/>
            <a:ext cx="908304" cy="908304"/>
          </a:xfrm>
          <a:prstGeom prst="ellipse">
            <a:avLst/>
          </a:prstGeom>
          <a:solidFill>
            <a:schemeClr val="bg1"/>
          </a:solidFill>
          <a:ln w="76200">
            <a:solidFill>
              <a:srgbClr val="8CA2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2688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emf"/><Relationship Id="rId4" Type="http://schemas.openxmlformats.org/officeDocument/2006/relationships/image" Target="../media/image3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7" Type="http://schemas.openxmlformats.org/officeDocument/2006/relationships/image" Target="../media/image16.pn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7" Type="http://schemas.openxmlformats.org/officeDocument/2006/relationships/image" Target="../media/image18.pn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emf"/><Relationship Id="rId5" Type="http://schemas.openxmlformats.org/officeDocument/2006/relationships/image" Target="../media/image17.emf"/><Relationship Id="rId4" Type="http://schemas.openxmlformats.org/officeDocument/2006/relationships/image" Target="../media/image13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emf"/><Relationship Id="rId3" Type="http://schemas.openxmlformats.org/officeDocument/2006/relationships/image" Target="../media/image20.emf"/><Relationship Id="rId7" Type="http://schemas.openxmlformats.org/officeDocument/2006/relationships/image" Target="../media/image22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Relationship Id="rId9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emf"/><Relationship Id="rId4" Type="http://schemas.openxmlformats.org/officeDocument/2006/relationships/image" Target="../media/image2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4096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1957175" y="1888083"/>
            <a:ext cx="827765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ko-KR" altLang="en-US" sz="4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세계 여러 나라의 전통놀이를 활용한 </a:t>
            </a:r>
            <a:endParaRPr lang="en-US" altLang="ko-KR" sz="4000" b="1" dirty="0" smtClean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  <a:p>
            <a:pPr algn="ctr">
              <a:lnSpc>
                <a:spcPct val="110000"/>
              </a:lnSpc>
            </a:pPr>
            <a:r>
              <a:rPr lang="ko-KR" altLang="en-US" sz="4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부모</a:t>
            </a:r>
            <a:r>
              <a:rPr lang="en-US" altLang="ko-KR" sz="4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-</a:t>
            </a:r>
            <a:r>
              <a:rPr lang="ko-KR" altLang="en-US" sz="4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자녀 상호작용 놀이 활동</a:t>
            </a:r>
            <a:endParaRPr lang="ko-KR" altLang="en-US" sz="4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4" name="모서리가 둥근 직사각형 3"/>
          <p:cNvSpPr/>
          <p:nvPr/>
        </p:nvSpPr>
        <p:spPr>
          <a:xfrm>
            <a:off x="2834640" y="3465825"/>
            <a:ext cx="6522720" cy="481481"/>
          </a:xfrm>
          <a:prstGeom prst="roundRect">
            <a:avLst>
              <a:gd name="adj" fmla="val 5000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2718816" y="3352622"/>
            <a:ext cx="6754368" cy="70788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ko-KR" altLang="en-US" sz="4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호랑이와 곶감 게임을 하면서 숫자를 배워요</a:t>
            </a:r>
          </a:p>
        </p:txBody>
      </p:sp>
    </p:spTree>
    <p:extLst>
      <p:ext uri="{BB962C8B-B14F-4D97-AF65-F5344CB8AC3E}">
        <p14:creationId xmlns:p14="http://schemas.microsoft.com/office/powerpoint/2010/main" val="886909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780288" y="16605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F7ACC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944083" y="1674391"/>
            <a:ext cx="32800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가정에서는 이렇게 놀아주세요</a:t>
            </a:r>
          </a:p>
        </p:txBody>
      </p:sp>
      <p:sp>
        <p:nvSpPr>
          <p:cNvPr id="8" name="모서리가 둥근 직사각형 7"/>
          <p:cNvSpPr/>
          <p:nvPr/>
        </p:nvSpPr>
        <p:spPr>
          <a:xfrm>
            <a:off x="987572" y="3743786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7ACC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9" name="모서리가 둥근 직사각형 8"/>
          <p:cNvSpPr/>
          <p:nvPr/>
        </p:nvSpPr>
        <p:spPr>
          <a:xfrm>
            <a:off x="987572" y="2352675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7ACC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10" name="모서리가 둥근 직사각형 9"/>
          <p:cNvSpPr/>
          <p:nvPr/>
        </p:nvSpPr>
        <p:spPr>
          <a:xfrm>
            <a:off x="987572" y="5134896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7ACC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12" name="직사각형 11"/>
          <p:cNvSpPr/>
          <p:nvPr/>
        </p:nvSpPr>
        <p:spPr>
          <a:xfrm>
            <a:off x="2401593" y="2427869"/>
            <a:ext cx="26500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b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엄마 나라의 </a:t>
            </a:r>
            <a:r>
              <a: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말로 해봐요</a:t>
            </a:r>
          </a:p>
        </p:txBody>
      </p:sp>
      <p:sp>
        <p:nvSpPr>
          <p:cNvPr id="13" name="직사각형 12"/>
          <p:cNvSpPr/>
          <p:nvPr/>
        </p:nvSpPr>
        <p:spPr>
          <a:xfrm>
            <a:off x="2401593" y="2812250"/>
            <a:ext cx="60375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2000" lvl="0" indent="-162000">
              <a:buSzPct val="80000"/>
              <a:buFont typeface="Arial" panose="020B0604020202020204" pitchFamily="34" charset="0"/>
              <a:buChar char="•"/>
              <a:defRPr/>
            </a:pP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곶감 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/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호랑이 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/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숫자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(1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부터 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10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까지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) /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규칙 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/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정리 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/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이동하다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2401593" y="3818980"/>
            <a:ext cx="11015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확장놀이</a:t>
            </a:r>
          </a:p>
        </p:txBody>
      </p:sp>
      <p:sp>
        <p:nvSpPr>
          <p:cNvPr id="16" name="직사각형 15"/>
          <p:cNvSpPr/>
          <p:nvPr/>
        </p:nvSpPr>
        <p:spPr>
          <a:xfrm>
            <a:off x="2401593" y="4203361"/>
            <a:ext cx="92127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2000" lvl="0" indent="-162000">
              <a:buSzPct val="80000"/>
              <a:buFont typeface="Arial" panose="020B0604020202020204" pitchFamily="34" charset="0"/>
              <a:buChar char="•"/>
              <a:defRPr/>
            </a:pPr>
            <a:r>
              <a:rPr lang="ko-KR" altLang="en-US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한국의 </a:t>
            </a:r>
            <a:r>
              <a:rPr lang="ko-KR" altLang="en-US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공기놀이와</a:t>
            </a:r>
            <a:r>
              <a:rPr lang="ko-KR" altLang="en-US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유사한 필리핀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전통놀이인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‘작스똔’</a:t>
            </a:r>
            <a:r>
              <a:rPr lang="ko-KR" altLang="en-US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을</a:t>
            </a:r>
            <a:r>
              <a:rPr lang="ko-KR" altLang="en-US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통해 수와 연산의 개념을 익히는 게임을 해 볼 수 있어요</a:t>
            </a:r>
            <a:endParaRPr lang="en-US" altLang="ko-KR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2401593" y="5210090"/>
            <a:ext cx="16177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아빠 함께해요</a:t>
            </a:r>
          </a:p>
        </p:txBody>
      </p:sp>
      <p:sp>
        <p:nvSpPr>
          <p:cNvPr id="19" name="직사각형 18"/>
          <p:cNvSpPr/>
          <p:nvPr/>
        </p:nvSpPr>
        <p:spPr>
          <a:xfrm>
            <a:off x="2401593" y="5594471"/>
            <a:ext cx="96564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2000" lvl="0" indent="-162000">
              <a:buSzPct val="80000"/>
              <a:buFont typeface="Arial" panose="020B0604020202020204" pitchFamily="34" charset="0"/>
              <a:buChar char="•"/>
              <a:defRPr/>
            </a:pP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주사위를 던져 나오는 숫자를 직접 종이 위에 써 보는 놀이를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해요</a:t>
            </a:r>
            <a:endParaRPr lang="en-US" altLang="ko-KR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marL="162000" lvl="0" indent="-162000">
              <a:buSzPct val="80000"/>
              <a:buFont typeface="Arial" panose="020B0604020202020204" pitchFamily="34" charset="0"/>
              <a:buChar char="•"/>
              <a:defRPr/>
            </a:pP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직접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숫자를 써보고 읽어보면서 재미있게 수와 연산의 개념을 익힐 수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있어요</a:t>
            </a:r>
            <a:r>
              <a:rPr lang="en-US" altLang="ko-KR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endParaRPr lang="en-US" altLang="ko-KR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20" name="그림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3897" y="2553633"/>
            <a:ext cx="684516" cy="779184"/>
          </a:xfrm>
          <a:prstGeom prst="rect">
            <a:avLst/>
          </a:prstGeom>
        </p:spPr>
      </p:pic>
      <p:pic>
        <p:nvPicPr>
          <p:cNvPr id="22" name="그림 21"/>
          <p:cNvPicPr>
            <a:picLocks noChangeAspect="1"/>
          </p:cNvPicPr>
          <p:nvPr/>
        </p:nvPicPr>
        <p:blipFill rotWithShape="1">
          <a:blip r:embed="rId3"/>
          <a:srcRect r="16181" b="32582"/>
          <a:stretch/>
        </p:blipFill>
        <p:spPr>
          <a:xfrm>
            <a:off x="1421633" y="3963905"/>
            <a:ext cx="740734" cy="740862"/>
          </a:xfrm>
          <a:prstGeom prst="rect">
            <a:avLst/>
          </a:prstGeom>
        </p:spPr>
      </p:pic>
      <p:pic>
        <p:nvPicPr>
          <p:cNvPr id="24" name="그림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4790" y="5360509"/>
            <a:ext cx="605794" cy="729874"/>
          </a:xfrm>
          <a:prstGeom prst="rect">
            <a:avLst/>
          </a:prstGeom>
        </p:spPr>
      </p:pic>
      <p:pic>
        <p:nvPicPr>
          <p:cNvPr id="26" name="그림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26761" y="1697658"/>
            <a:ext cx="287593" cy="337772"/>
          </a:xfrm>
          <a:prstGeom prst="rect">
            <a:avLst/>
          </a:prstGeom>
        </p:spPr>
      </p:pic>
      <p:sp>
        <p:nvSpPr>
          <p:cNvPr id="21" name="직사각형 20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호랑이와 곶감 게임을 하면서 숫자를 배워요</a:t>
            </a:r>
          </a:p>
        </p:txBody>
      </p:sp>
      <p:sp>
        <p:nvSpPr>
          <p:cNvPr id="23" name="직사각형 22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20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97911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그룹 84"/>
          <p:cNvGrpSpPr/>
          <p:nvPr/>
        </p:nvGrpSpPr>
        <p:grpSpPr>
          <a:xfrm>
            <a:off x="1249680" y="2206752"/>
            <a:ext cx="10509504" cy="822960"/>
            <a:chOff x="1249680" y="1889760"/>
            <a:chExt cx="10509504" cy="822960"/>
          </a:xfrm>
        </p:grpSpPr>
        <p:sp>
          <p:nvSpPr>
            <p:cNvPr id="8" name="모서리가 둥근 직사각형 7"/>
            <p:cNvSpPr/>
            <p:nvPr/>
          </p:nvSpPr>
          <p:spPr>
            <a:xfrm>
              <a:off x="1249680" y="1889760"/>
              <a:ext cx="10509504" cy="822960"/>
            </a:xfrm>
            <a:prstGeom prst="roundRect">
              <a:avLst>
                <a:gd name="adj" fmla="val 18000"/>
              </a:avLst>
            </a:prstGeom>
            <a:solidFill>
              <a:srgbClr val="ECEC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9" name="그룹 38"/>
            <p:cNvGrpSpPr/>
            <p:nvPr/>
          </p:nvGrpSpPr>
          <p:grpSpPr>
            <a:xfrm>
              <a:off x="1919045" y="1983432"/>
              <a:ext cx="2780787" cy="635616"/>
              <a:chOff x="1638629" y="1983432"/>
              <a:chExt cx="2780787" cy="635616"/>
            </a:xfrm>
          </p:grpSpPr>
          <p:grpSp>
            <p:nvGrpSpPr>
              <p:cNvPr id="13" name="그룹 12"/>
              <p:cNvGrpSpPr/>
              <p:nvPr/>
            </p:nvGrpSpPr>
            <p:grpSpPr>
              <a:xfrm>
                <a:off x="1638629" y="1983432"/>
                <a:ext cx="635616" cy="635616"/>
                <a:chOff x="1559381" y="1969587"/>
                <a:chExt cx="635616" cy="635616"/>
              </a:xfrm>
            </p:grpSpPr>
            <p:sp>
              <p:nvSpPr>
                <p:cNvPr id="11" name="타원 10"/>
                <p:cNvSpPr/>
                <p:nvPr/>
              </p:nvSpPr>
              <p:spPr>
                <a:xfrm>
                  <a:off x="1559381" y="1969587"/>
                  <a:ext cx="635616" cy="63561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F58221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" name="직사각형 11"/>
                <p:cNvSpPr/>
                <p:nvPr/>
              </p:nvSpPr>
              <p:spPr>
                <a:xfrm>
                  <a:off x="1613334" y="2022588"/>
                  <a:ext cx="527710" cy="55399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 algn="ctr">
                    <a:defRPr/>
                  </a:pPr>
                  <a:r>
                    <a:rPr lang="ko-KR" altLang="en-US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놀이</a:t>
                  </a:r>
                  <a:r>
                    <a:rPr lang="en-US" altLang="ko-KR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/>
                  </a:r>
                  <a:br>
                    <a:rPr lang="en-US" altLang="ko-KR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</a:br>
                  <a:r>
                    <a:rPr lang="ko-KR" altLang="en-US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영역</a:t>
                  </a:r>
                  <a:endParaRPr lang="ko-KR" altLang="en-US" sz="1500" b="1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</p:grpSp>
          <p:grpSp>
            <p:nvGrpSpPr>
              <p:cNvPr id="24" name="그룹 23"/>
              <p:cNvGrpSpPr/>
              <p:nvPr/>
            </p:nvGrpSpPr>
            <p:grpSpPr>
              <a:xfrm>
                <a:off x="2461589" y="2028629"/>
                <a:ext cx="1957827" cy="545223"/>
                <a:chOff x="2461589" y="2022798"/>
                <a:chExt cx="1957827" cy="545223"/>
              </a:xfrm>
            </p:grpSpPr>
            <p:sp>
              <p:nvSpPr>
                <p:cNvPr id="17" name="직사각형 16"/>
                <p:cNvSpPr/>
                <p:nvPr/>
              </p:nvSpPr>
              <p:spPr>
                <a:xfrm>
                  <a:off x="2565875" y="2022798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ko-KR" altLang="en-US" sz="1200" dirty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신체</a:t>
                  </a:r>
                  <a:r>
                    <a:rPr lang="en-US" altLang="ko-KR" sz="1200" dirty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·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건강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18" name="타원 17"/>
                <p:cNvSpPr/>
                <p:nvPr/>
              </p:nvSpPr>
              <p:spPr>
                <a:xfrm>
                  <a:off x="2461589" y="2364916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" name="직사각형 18"/>
                <p:cNvSpPr/>
                <p:nvPr/>
              </p:nvSpPr>
              <p:spPr>
                <a:xfrm>
                  <a:off x="2565875" y="2291022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사회</a:t>
                  </a: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·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정서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21" name="직사각형 20"/>
                <p:cNvSpPr/>
                <p:nvPr/>
              </p:nvSpPr>
              <p:spPr>
                <a:xfrm>
                  <a:off x="3614387" y="2022798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인지</a:t>
                  </a: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·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언어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22" name="타원 21"/>
                <p:cNvSpPr/>
                <p:nvPr/>
              </p:nvSpPr>
              <p:spPr>
                <a:xfrm>
                  <a:off x="3510101" y="2364916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" name="직사각형 22"/>
                <p:cNvSpPr/>
                <p:nvPr/>
              </p:nvSpPr>
              <p:spPr>
                <a:xfrm>
                  <a:off x="3614387" y="2291022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예술</a:t>
                  </a: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·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표현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</p:grpSp>
        </p:grpSp>
        <p:grpSp>
          <p:nvGrpSpPr>
            <p:cNvPr id="38" name="그룹 37"/>
            <p:cNvGrpSpPr/>
            <p:nvPr/>
          </p:nvGrpSpPr>
          <p:grpSpPr>
            <a:xfrm>
              <a:off x="4942661" y="1983432"/>
              <a:ext cx="2580411" cy="635616"/>
              <a:chOff x="4662245" y="1983432"/>
              <a:chExt cx="2580411" cy="635616"/>
            </a:xfrm>
          </p:grpSpPr>
          <p:grpSp>
            <p:nvGrpSpPr>
              <p:cNvPr id="25" name="그룹 24"/>
              <p:cNvGrpSpPr/>
              <p:nvPr/>
            </p:nvGrpSpPr>
            <p:grpSpPr>
              <a:xfrm>
                <a:off x="4662245" y="1983432"/>
                <a:ext cx="635616" cy="635616"/>
                <a:chOff x="1559381" y="1969587"/>
                <a:chExt cx="635616" cy="635616"/>
              </a:xfrm>
            </p:grpSpPr>
            <p:sp>
              <p:nvSpPr>
                <p:cNvPr id="26" name="타원 25"/>
                <p:cNvSpPr/>
                <p:nvPr/>
              </p:nvSpPr>
              <p:spPr>
                <a:xfrm>
                  <a:off x="1559381" y="1969587"/>
                  <a:ext cx="635616" cy="63561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F58221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" name="직사각형 26"/>
                <p:cNvSpPr/>
                <p:nvPr/>
              </p:nvSpPr>
              <p:spPr>
                <a:xfrm>
                  <a:off x="1613334" y="2022588"/>
                  <a:ext cx="527710" cy="55399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 algn="ctr">
                    <a:defRPr/>
                  </a:pPr>
                  <a:r>
                    <a:rPr lang="ko-KR" altLang="en-US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자녀</a:t>
                  </a:r>
                  <a:r>
                    <a:rPr lang="en-US" altLang="ko-KR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/>
                  </a:r>
                  <a:br>
                    <a:rPr lang="en-US" altLang="ko-KR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</a:br>
                  <a:r>
                    <a:rPr lang="ko-KR" altLang="en-US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연령</a:t>
                  </a:r>
                  <a:endParaRPr lang="ko-KR" altLang="en-US" sz="1500" b="1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</p:grpSp>
          <p:grpSp>
            <p:nvGrpSpPr>
              <p:cNvPr id="28" name="그룹 27"/>
              <p:cNvGrpSpPr/>
              <p:nvPr/>
            </p:nvGrpSpPr>
            <p:grpSpPr>
              <a:xfrm>
                <a:off x="5589491" y="2028629"/>
                <a:ext cx="1653165" cy="545223"/>
                <a:chOff x="2565875" y="2022798"/>
                <a:chExt cx="1653165" cy="545223"/>
              </a:xfrm>
            </p:grpSpPr>
            <p:sp>
              <p:nvSpPr>
                <p:cNvPr id="30" name="직사각형 29"/>
                <p:cNvSpPr/>
                <p:nvPr/>
              </p:nvSpPr>
              <p:spPr>
                <a:xfrm>
                  <a:off x="2565875" y="2022798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0~1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세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32" name="직사각형 31"/>
                <p:cNvSpPr/>
                <p:nvPr/>
              </p:nvSpPr>
              <p:spPr>
                <a:xfrm>
                  <a:off x="2565875" y="2291022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3~5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세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33" name="타원 32"/>
                <p:cNvSpPr/>
                <p:nvPr/>
              </p:nvSpPr>
              <p:spPr>
                <a:xfrm>
                  <a:off x="3510101" y="2096692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4" name="직사각형 33"/>
                <p:cNvSpPr/>
                <p:nvPr/>
              </p:nvSpPr>
              <p:spPr>
                <a:xfrm>
                  <a:off x="3614387" y="2022798"/>
                  <a:ext cx="412292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2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세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36" name="직사각형 35"/>
                <p:cNvSpPr/>
                <p:nvPr/>
              </p:nvSpPr>
              <p:spPr>
                <a:xfrm>
                  <a:off x="3614387" y="2291022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6~7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세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</p:grpSp>
        </p:grpSp>
      </p:grpSp>
      <p:sp>
        <p:nvSpPr>
          <p:cNvPr id="4" name="직사각형 3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호랑이와 곶감 게임을 하면서 숫자를 배워요</a:t>
            </a: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155" y="1652253"/>
            <a:ext cx="1046250" cy="2553750"/>
          </a:xfrm>
          <a:prstGeom prst="rect">
            <a:avLst/>
          </a:prstGeom>
        </p:spPr>
      </p:pic>
      <p:sp>
        <p:nvSpPr>
          <p:cNvPr id="49" name="직사각형 48"/>
          <p:cNvSpPr/>
          <p:nvPr/>
        </p:nvSpPr>
        <p:spPr>
          <a:xfrm>
            <a:off x="7869270" y="555998"/>
            <a:ext cx="12105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b="1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활동수준ㅣ</a:t>
            </a:r>
            <a:endParaRPr lang="ko-KR" altLang="en-US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61" name="직사각형 60"/>
          <p:cNvSpPr/>
          <p:nvPr/>
        </p:nvSpPr>
        <p:spPr>
          <a:xfrm>
            <a:off x="8911811" y="555998"/>
            <a:ext cx="22878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★★☆</a:t>
            </a:r>
            <a:r>
              <a:rPr lang="en-US" altLang="ko-KR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(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할 수 있어요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!) </a:t>
            </a:r>
            <a:endParaRPr lang="en-US" altLang="ko-KR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62" name="모서리가 둥근 직사각형 61"/>
          <p:cNvSpPr/>
          <p:nvPr/>
        </p:nvSpPr>
        <p:spPr>
          <a:xfrm>
            <a:off x="1243585" y="3448903"/>
            <a:ext cx="10508400" cy="1091184"/>
          </a:xfrm>
          <a:prstGeom prst="roundRect">
            <a:avLst>
              <a:gd name="adj" fmla="val 11639"/>
            </a:avLst>
          </a:prstGeom>
          <a:noFill/>
          <a:ln w="28575">
            <a:solidFill>
              <a:srgbClr val="ECECE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7" name="양쪽 모서리가 둥근 사각형 66"/>
          <p:cNvSpPr/>
          <p:nvPr/>
        </p:nvSpPr>
        <p:spPr>
          <a:xfrm rot="16200000">
            <a:off x="1374651" y="3293454"/>
            <a:ext cx="1115567" cy="1377698"/>
          </a:xfrm>
          <a:prstGeom prst="round2SameRect">
            <a:avLst>
              <a:gd name="adj1" fmla="val 9563"/>
              <a:gd name="adj2" fmla="val 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1" name="모서리가 둥근 직사각형 80"/>
          <p:cNvSpPr/>
          <p:nvPr/>
        </p:nvSpPr>
        <p:spPr>
          <a:xfrm>
            <a:off x="1365505" y="3553969"/>
            <a:ext cx="1146048" cy="883920"/>
          </a:xfrm>
          <a:prstGeom prst="roundRect">
            <a:avLst>
              <a:gd name="adj" fmla="val 839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" name="직사각형 51"/>
          <p:cNvSpPr/>
          <p:nvPr/>
        </p:nvSpPr>
        <p:spPr>
          <a:xfrm>
            <a:off x="1849400" y="3654475"/>
            <a:ext cx="5950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</a:t>
            </a:r>
            <a:r>
              <a:rPr lang="en-US" altLang="ko-KR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/>
            </a:r>
            <a:br>
              <a:rPr lang="en-US" altLang="ko-KR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</a:br>
            <a:r>
              <a:rPr lang="ko-KR" altLang="en-US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목표</a:t>
            </a:r>
            <a:endParaRPr lang="ko-KR" altLang="en-US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65" name="모서리가 둥근 직사각형 64"/>
          <p:cNvSpPr/>
          <p:nvPr/>
        </p:nvSpPr>
        <p:spPr>
          <a:xfrm>
            <a:off x="1249680" y="4937759"/>
            <a:ext cx="10508400" cy="1091184"/>
          </a:xfrm>
          <a:prstGeom prst="roundRect">
            <a:avLst>
              <a:gd name="adj" fmla="val 11639"/>
            </a:avLst>
          </a:prstGeom>
          <a:noFill/>
          <a:ln w="28575">
            <a:solidFill>
              <a:srgbClr val="ECECE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8" name="양쪽 모서리가 둥근 사각형 67"/>
          <p:cNvSpPr/>
          <p:nvPr/>
        </p:nvSpPr>
        <p:spPr>
          <a:xfrm rot="16200000">
            <a:off x="1374650" y="4794502"/>
            <a:ext cx="1115567" cy="1377698"/>
          </a:xfrm>
          <a:prstGeom prst="round2SameRect">
            <a:avLst>
              <a:gd name="adj1" fmla="val 9563"/>
              <a:gd name="adj2" fmla="val 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2" name="모서리가 둥근 직사각형 81"/>
          <p:cNvSpPr/>
          <p:nvPr/>
        </p:nvSpPr>
        <p:spPr>
          <a:xfrm>
            <a:off x="1365504" y="5041391"/>
            <a:ext cx="1146048" cy="883920"/>
          </a:xfrm>
          <a:prstGeom prst="roundRect">
            <a:avLst>
              <a:gd name="adj" fmla="val 839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9" name="직사각형 68"/>
          <p:cNvSpPr/>
          <p:nvPr/>
        </p:nvSpPr>
        <p:spPr>
          <a:xfrm>
            <a:off x="1849399" y="5160186"/>
            <a:ext cx="5950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ko-KR" altLang="en-US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</a:t>
            </a:r>
            <a:r>
              <a:rPr lang="en-US" altLang="ko-KR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/>
            </a:r>
            <a:br>
              <a:rPr lang="en-US" altLang="ko-KR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</a:br>
            <a:r>
              <a:rPr lang="ko-KR" altLang="en-US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자료</a:t>
            </a:r>
          </a:p>
        </p:txBody>
      </p:sp>
      <p:grpSp>
        <p:nvGrpSpPr>
          <p:cNvPr id="6" name="그룹 5"/>
          <p:cNvGrpSpPr/>
          <p:nvPr/>
        </p:nvGrpSpPr>
        <p:grpSpPr>
          <a:xfrm>
            <a:off x="2776986" y="5282335"/>
            <a:ext cx="1669443" cy="402033"/>
            <a:chOff x="2776986" y="5154447"/>
            <a:chExt cx="1669443" cy="402033"/>
          </a:xfrm>
        </p:grpSpPr>
        <p:sp>
          <p:nvSpPr>
            <p:cNvPr id="54" name="직사각형 53"/>
            <p:cNvSpPr/>
            <p:nvPr/>
          </p:nvSpPr>
          <p:spPr>
            <a:xfrm>
              <a:off x="2910431" y="5154447"/>
              <a:ext cx="1535998" cy="40203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2500"/>
                </a:lnSpc>
                <a:defRPr/>
              </a:pP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게임판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주사위</a:t>
              </a:r>
            </a:p>
          </p:txBody>
        </p:sp>
        <p:sp>
          <p:nvSpPr>
            <p:cNvPr id="79" name="Freeform 58"/>
            <p:cNvSpPr>
              <a:spLocks noEditPoints="1"/>
            </p:cNvSpPr>
            <p:nvPr/>
          </p:nvSpPr>
          <p:spPr bwMode="auto">
            <a:xfrm>
              <a:off x="2776986" y="5307693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pic>
        <p:nvPicPr>
          <p:cNvPr id="86" name="그림 8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9940" y="3858421"/>
            <a:ext cx="357522" cy="275017"/>
          </a:xfrm>
          <a:prstGeom prst="rect">
            <a:avLst/>
          </a:prstGeom>
        </p:spPr>
      </p:pic>
      <p:pic>
        <p:nvPicPr>
          <p:cNvPr id="87" name="그림 8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8655" y="5295639"/>
            <a:ext cx="280092" cy="375424"/>
          </a:xfrm>
          <a:prstGeom prst="rect">
            <a:avLst/>
          </a:prstGeom>
        </p:spPr>
      </p:pic>
      <p:sp>
        <p:nvSpPr>
          <p:cNvPr id="53" name="타원 52"/>
          <p:cNvSpPr/>
          <p:nvPr/>
        </p:nvSpPr>
        <p:spPr>
          <a:xfrm>
            <a:off x="3800041" y="2410370"/>
            <a:ext cx="129211" cy="129211"/>
          </a:xfrm>
          <a:prstGeom prst="ellipse">
            <a:avLst/>
          </a:prstGeom>
          <a:solidFill>
            <a:schemeClr val="tx1"/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5" name="타원 54"/>
          <p:cNvSpPr/>
          <p:nvPr/>
        </p:nvSpPr>
        <p:spPr>
          <a:xfrm>
            <a:off x="2742442" y="2410371"/>
            <a:ext cx="129211" cy="12921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타원 56"/>
          <p:cNvSpPr/>
          <p:nvPr/>
        </p:nvSpPr>
        <p:spPr>
          <a:xfrm>
            <a:off x="5765621" y="2410897"/>
            <a:ext cx="129211" cy="12921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" name="그룹 2"/>
          <p:cNvGrpSpPr/>
          <p:nvPr/>
        </p:nvGrpSpPr>
        <p:grpSpPr>
          <a:xfrm>
            <a:off x="2806610" y="3612418"/>
            <a:ext cx="3806245" cy="764155"/>
            <a:chOff x="2776987" y="3477367"/>
            <a:chExt cx="3806245" cy="764155"/>
          </a:xfrm>
        </p:grpSpPr>
        <p:sp>
          <p:nvSpPr>
            <p:cNvPr id="51" name="직사각형 50"/>
            <p:cNvSpPr/>
            <p:nvPr/>
          </p:nvSpPr>
          <p:spPr>
            <a:xfrm>
              <a:off x="2910432" y="3477367"/>
              <a:ext cx="3467616" cy="41293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ts val="2500"/>
                </a:lnSpc>
                <a:defRPr/>
              </a:pP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게임을 하면서 수의 개념을 형성해요</a:t>
              </a:r>
              <a:endParaRPr lang="en-US" altLang="ko-KR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71" name="Freeform 58"/>
            <p:cNvSpPr>
              <a:spLocks noEditPoints="1"/>
            </p:cNvSpPr>
            <p:nvPr/>
          </p:nvSpPr>
          <p:spPr bwMode="auto">
            <a:xfrm>
              <a:off x="2776987" y="3628114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74" name="Freeform 58"/>
            <p:cNvSpPr>
              <a:spLocks noEditPoints="1"/>
            </p:cNvSpPr>
            <p:nvPr/>
          </p:nvSpPr>
          <p:spPr bwMode="auto">
            <a:xfrm>
              <a:off x="2776987" y="3989186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58" name="직사각형 57"/>
            <p:cNvSpPr/>
            <p:nvPr/>
          </p:nvSpPr>
          <p:spPr>
            <a:xfrm>
              <a:off x="2910432" y="3839489"/>
              <a:ext cx="3672800" cy="40203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ts val="2500"/>
                </a:lnSpc>
                <a:defRPr/>
              </a:pP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게임의 규칙을 지키며 친구와 놀이해요</a:t>
              </a:r>
              <a:endParaRPr lang="en-US" altLang="ko-KR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</p:grpSp>
      <p:sp>
        <p:nvSpPr>
          <p:cNvPr id="59" name="직사각형 58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20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63" name="타원 62"/>
          <p:cNvSpPr/>
          <p:nvPr/>
        </p:nvSpPr>
        <p:spPr>
          <a:xfrm>
            <a:off x="6814133" y="2686148"/>
            <a:ext cx="129211" cy="129211"/>
          </a:xfrm>
          <a:prstGeom prst="ellipse">
            <a:avLst/>
          </a:prstGeom>
          <a:solidFill>
            <a:schemeClr val="tx1"/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4" name="타원 63"/>
          <p:cNvSpPr/>
          <p:nvPr/>
        </p:nvSpPr>
        <p:spPr>
          <a:xfrm>
            <a:off x="5765621" y="2687962"/>
            <a:ext cx="129211" cy="12921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10845594" y="2302580"/>
            <a:ext cx="564896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1437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64" y="1408201"/>
            <a:ext cx="1263102" cy="768584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494097" y="1630911"/>
            <a:ext cx="91563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sz="16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에피소드</a:t>
            </a:r>
            <a:endParaRPr lang="ko-KR" altLang="en-US" sz="16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1" name="내용 개체 틀 2"/>
          <p:cNvSpPr txBox="1">
            <a:spLocks/>
          </p:cNvSpPr>
          <p:nvPr/>
        </p:nvSpPr>
        <p:spPr>
          <a:xfrm>
            <a:off x="1207293" y="4309360"/>
            <a:ext cx="9777413" cy="1864164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lnSpc>
                <a:spcPts val="2900"/>
              </a:lnSpc>
              <a:buNone/>
            </a:pPr>
            <a:r>
              <a:rPr lang="ko-KR" altLang="en-US" sz="2000" dirty="0" err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전통이는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 엄마의 심부름으로 과일을 사러 슈퍼에 왔어요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. </a:t>
            </a:r>
            <a:r>
              <a: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/>
            </a:r>
            <a:br>
              <a: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</a:b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지금 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전통이의 손에는 오늘 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사야  하는 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과일의 이름과 숫자가 적혀있어요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. </a:t>
            </a:r>
            <a:r>
              <a: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/>
            </a:r>
            <a:br>
              <a: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</a:b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사과 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1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개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, 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귤 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2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개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, 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바나나 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1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개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. </a:t>
            </a:r>
            <a:r>
              <a: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/>
            </a:r>
            <a:br>
              <a: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</a:b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엄마가 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적어주신 과일들을 바구니에 담고 집으로 돌아오는 길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. </a:t>
            </a:r>
            <a:r>
              <a: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/>
            </a:r>
            <a:br>
              <a: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</a:br>
            <a:r>
              <a:rPr lang="ko-KR" altLang="en-US" sz="2000" dirty="0" err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전통이는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 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모두 몇 개의 과일을 샀을까요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?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호랑이와 곶감 게임을 하면서 숫자를 배워요</a:t>
            </a:r>
          </a:p>
        </p:txBody>
      </p:sp>
      <p:sp>
        <p:nvSpPr>
          <p:cNvPr id="13" name="직사각형 12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20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1513" y="1982984"/>
            <a:ext cx="1148972" cy="2161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0689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양쪽 모서리가 둥근 사각형 32"/>
          <p:cNvSpPr/>
          <p:nvPr/>
        </p:nvSpPr>
        <p:spPr>
          <a:xfrm flipV="1">
            <a:off x="951922" y="1650698"/>
            <a:ext cx="1995559" cy="396635"/>
          </a:xfrm>
          <a:prstGeom prst="round2SameRect">
            <a:avLst>
              <a:gd name="adj1" fmla="val 27778"/>
              <a:gd name="adj2" fmla="val 0"/>
            </a:avLst>
          </a:prstGeom>
          <a:solidFill>
            <a:srgbClr val="A7D8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직사각형 34"/>
          <p:cNvSpPr/>
          <p:nvPr/>
        </p:nvSpPr>
        <p:spPr>
          <a:xfrm>
            <a:off x="1140825" y="1662889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sz="20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마음을 열어요</a:t>
            </a:r>
            <a:endParaRPr lang="ko-KR" altLang="en-US" sz="20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40" name="모서리가 둥근 직사각형 39"/>
          <p:cNvSpPr/>
          <p:nvPr/>
        </p:nvSpPr>
        <p:spPr>
          <a:xfrm>
            <a:off x="922683" y="2706272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6" name="그룹 5"/>
          <p:cNvGrpSpPr/>
          <p:nvPr/>
        </p:nvGrpSpPr>
        <p:grpSpPr>
          <a:xfrm>
            <a:off x="2503027" y="2850580"/>
            <a:ext cx="7218015" cy="707886"/>
            <a:chOff x="2503027" y="3004468"/>
            <a:chExt cx="7218015" cy="707886"/>
          </a:xfrm>
        </p:grpSpPr>
        <p:sp>
          <p:nvSpPr>
            <p:cNvPr id="41" name="직사각형 40"/>
            <p:cNvSpPr/>
            <p:nvPr/>
          </p:nvSpPr>
          <p:spPr>
            <a:xfrm>
              <a:off x="2616212" y="3004468"/>
              <a:ext cx="7104830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buSzPct val="80000"/>
                <a:defRPr/>
              </a:pPr>
              <a:r>
                <a:rPr lang="ko-KR" altLang="en-US" sz="20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활동을 시작하기 전 간단한 율동과 함께 이중언어코치와 엄마</a:t>
              </a:r>
              <a:r>
                <a:rPr lang="en-US" altLang="ko-KR" sz="20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endParaRPr lang="en-US" altLang="ko-KR" sz="200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  <a:p>
              <a:pPr lvl="0">
                <a:buSzPct val="80000"/>
                <a:defRPr/>
              </a:pPr>
              <a:r>
                <a:rPr lang="ko-KR" altLang="en-US" sz="20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아이가 함께할 </a:t>
              </a:r>
              <a:r>
                <a:rPr lang="ko-KR" altLang="en-US" sz="20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수 있는 ‘</a:t>
              </a:r>
              <a:r>
                <a:rPr lang="ko-KR" altLang="en-US" sz="2000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인사송</a:t>
              </a:r>
              <a:r>
                <a:rPr lang="ko-KR" altLang="en-US" sz="20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’을 부르며 서로 정답게 인사를 나눠요</a:t>
              </a:r>
              <a:endParaRPr lang="en-US" altLang="ko-KR" sz="20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42" name="Freeform 58"/>
            <p:cNvSpPr>
              <a:spLocks noEditPoints="1"/>
            </p:cNvSpPr>
            <p:nvPr/>
          </p:nvSpPr>
          <p:spPr bwMode="auto">
            <a:xfrm>
              <a:off x="2503027" y="3153204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3" name="그룹 2"/>
          <p:cNvGrpSpPr/>
          <p:nvPr/>
        </p:nvGrpSpPr>
        <p:grpSpPr>
          <a:xfrm>
            <a:off x="922683" y="3908197"/>
            <a:ext cx="10346635" cy="996502"/>
            <a:chOff x="922683" y="3908197"/>
            <a:chExt cx="10346635" cy="996502"/>
          </a:xfrm>
        </p:grpSpPr>
        <p:sp>
          <p:nvSpPr>
            <p:cNvPr id="43" name="모서리가 둥근 직사각형 42"/>
            <p:cNvSpPr/>
            <p:nvPr/>
          </p:nvSpPr>
          <p:spPr>
            <a:xfrm>
              <a:off x="922683" y="3908197"/>
              <a:ext cx="10346635" cy="996502"/>
            </a:xfrm>
            <a:prstGeom prst="roundRect">
              <a:avLst>
                <a:gd name="adj" fmla="val 14210"/>
              </a:avLst>
            </a:prstGeom>
            <a:solidFill>
              <a:srgbClr val="A7D8BF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grpSp>
          <p:nvGrpSpPr>
            <p:cNvPr id="7" name="그룹 6"/>
            <p:cNvGrpSpPr/>
            <p:nvPr/>
          </p:nvGrpSpPr>
          <p:grpSpPr>
            <a:xfrm>
              <a:off x="2503027" y="4206393"/>
              <a:ext cx="7405566" cy="400110"/>
              <a:chOff x="2503027" y="4201603"/>
              <a:chExt cx="7405566" cy="400110"/>
            </a:xfrm>
          </p:grpSpPr>
          <p:sp>
            <p:nvSpPr>
              <p:cNvPr id="44" name="직사각형 43"/>
              <p:cNvSpPr/>
              <p:nvPr/>
            </p:nvSpPr>
            <p:spPr>
              <a:xfrm>
                <a:off x="2616212" y="4201603"/>
                <a:ext cx="7292381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80000"/>
                  <a:defRPr/>
                </a:pPr>
                <a:r>
                  <a:rPr lang="en-US" altLang="ko-KR" sz="200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&lt;</a:t>
                </a:r>
                <a:r>
                  <a:rPr lang="ko-KR" altLang="en-US" sz="200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호랑이와 곶감</a:t>
                </a:r>
                <a:r>
                  <a:rPr lang="en-US" altLang="ko-KR" sz="200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&gt; </a:t>
                </a:r>
                <a:r>
                  <a:rPr lang="ko-KR" altLang="en-US" sz="200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게임판을 준비하고 활동 시작을 위한 자리를 정돈해요</a:t>
                </a:r>
                <a:endParaRPr lang="en-US" altLang="ko-KR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  <p:sp>
            <p:nvSpPr>
              <p:cNvPr id="45" name="Freeform 58"/>
              <p:cNvSpPr>
                <a:spLocks noEditPoints="1"/>
              </p:cNvSpPr>
              <p:nvPr/>
            </p:nvSpPr>
            <p:spPr bwMode="auto">
              <a:xfrm>
                <a:off x="2503027" y="4350339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</p:grpSp>
      <p:sp>
        <p:nvSpPr>
          <p:cNvPr id="28" name="직사각형 27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호랑이와 곶감 게임을 하면서 숫자를 배워요</a:t>
            </a:r>
          </a:p>
        </p:txBody>
      </p:sp>
      <p:sp>
        <p:nvSpPr>
          <p:cNvPr id="29" name="직사각형 28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20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9808" y="2833292"/>
            <a:ext cx="386094" cy="782804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5534" y="5099743"/>
            <a:ext cx="461282" cy="1167574"/>
          </a:xfrm>
          <a:prstGeom prst="rect">
            <a:avLst/>
          </a:prstGeom>
        </p:spPr>
      </p:pic>
      <p:pic>
        <p:nvPicPr>
          <p:cNvPr id="19" name="그림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338536" y="4017696"/>
            <a:ext cx="748638" cy="688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6991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그림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674891" y="2224217"/>
            <a:ext cx="11113455" cy="4399006"/>
          </a:xfrm>
          <a:prstGeom prst="rect">
            <a:avLst/>
          </a:prstGeom>
        </p:spPr>
      </p:pic>
      <p:pic>
        <p:nvPicPr>
          <p:cNvPr id="22" name="그림 21" hidden="1"/>
          <p:cNvPicPr>
            <a:picLocks noChangeAspect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7639" t="5349" r="2317" b="76928"/>
          <a:stretch/>
        </p:blipFill>
        <p:spPr>
          <a:xfrm>
            <a:off x="566928" y="1908047"/>
            <a:ext cx="11137392" cy="957073"/>
          </a:xfrm>
          <a:prstGeom prst="rect">
            <a:avLst/>
          </a:prstGeom>
        </p:spPr>
      </p:pic>
      <p:sp>
        <p:nvSpPr>
          <p:cNvPr id="54" name="모서리가 둥근 직사각형 53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직사각형 56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놀이활동</a:t>
            </a:r>
            <a:endParaRPr lang="ko-KR" altLang="en-US" sz="20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59" name="그림 5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sp>
        <p:nvSpPr>
          <p:cNvPr id="29" name="직사각형 28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호랑이와 곶감 게임을 하면서 숫자를 배워요</a:t>
            </a:r>
          </a:p>
        </p:txBody>
      </p:sp>
      <p:sp>
        <p:nvSpPr>
          <p:cNvPr id="31" name="직사각형 30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20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grpSp>
        <p:nvGrpSpPr>
          <p:cNvPr id="15" name="그룹 14"/>
          <p:cNvGrpSpPr/>
          <p:nvPr/>
        </p:nvGrpSpPr>
        <p:grpSpPr>
          <a:xfrm>
            <a:off x="1314034" y="2624346"/>
            <a:ext cx="8406468" cy="1521233"/>
            <a:chOff x="1314034" y="5163565"/>
            <a:chExt cx="8406468" cy="1521233"/>
          </a:xfrm>
        </p:grpSpPr>
        <p:sp>
          <p:nvSpPr>
            <p:cNvPr id="91" name="직사각형 90"/>
            <p:cNvSpPr/>
            <p:nvPr/>
          </p:nvSpPr>
          <p:spPr>
            <a:xfrm>
              <a:off x="1314034" y="5515247"/>
              <a:ext cx="8406468" cy="116955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2800"/>
                </a:lnSpc>
                <a:defRPr/>
              </a:pPr>
              <a:r>
                <a:rPr lang="en-US" altLang="ko-KR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 </a:t>
              </a:r>
              <a:r>
                <a:rPr lang="ko-KR" altLang="en-US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전래동화 중 </a:t>
              </a:r>
              <a:r>
                <a:rPr lang="en-US" altLang="ko-KR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'</a:t>
              </a:r>
              <a:r>
                <a:rPr lang="ko-KR" altLang="en-US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호랑이와 곶감</a:t>
              </a:r>
              <a:r>
                <a:rPr lang="en-US" altLang="ko-KR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' </a:t>
              </a:r>
              <a:r>
                <a:rPr lang="ko-KR" altLang="en-US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이야기 </a:t>
              </a:r>
              <a:r>
                <a:rPr lang="ko-KR" altLang="en-US" sz="160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알고 있나요</a:t>
              </a:r>
              <a:r>
                <a:rPr lang="en-US" altLang="ko-KR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?</a:t>
              </a:r>
            </a:p>
            <a:p>
              <a:pPr>
                <a:lnSpc>
                  <a:spcPts val="2800"/>
                </a:lnSpc>
                <a:defRPr/>
              </a:pPr>
              <a:r>
                <a:rPr lang="en-US" altLang="ko-KR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 '</a:t>
              </a:r>
              <a:r>
                <a:rPr lang="ko-KR" altLang="en-US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호랑이와 곶감</a:t>
              </a:r>
              <a:r>
                <a:rPr lang="en-US" altLang="ko-KR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' </a:t>
              </a:r>
              <a:r>
                <a:rPr lang="ko-KR" altLang="en-US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이야기에서 곶감을 주면 잡아먹지 않겠다고 호랑이가 말했어요</a:t>
              </a:r>
            </a:p>
            <a:p>
              <a:pPr>
                <a:lnSpc>
                  <a:spcPts val="2800"/>
                </a:lnSpc>
                <a:defRPr/>
              </a:pPr>
              <a:r>
                <a:rPr lang="ko-KR" altLang="en-US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    이 게임은 호랑이에게 줄 곶감을 많이 갖고 있는 사람이 이기는 </a:t>
              </a:r>
              <a:r>
                <a:rPr lang="en-US" altLang="ko-KR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'</a:t>
              </a:r>
              <a:r>
                <a:rPr lang="ko-KR" altLang="en-US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호랑이와 곶감</a:t>
              </a:r>
              <a:r>
                <a:rPr lang="en-US" altLang="ko-KR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' </a:t>
              </a:r>
              <a:r>
                <a:rPr lang="ko-KR" altLang="en-US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게임임을 알려주세요</a:t>
              </a:r>
            </a:p>
          </p:txBody>
        </p:sp>
        <p:grpSp>
          <p:nvGrpSpPr>
            <p:cNvPr id="93" name="그룹 92"/>
            <p:cNvGrpSpPr/>
            <p:nvPr/>
          </p:nvGrpSpPr>
          <p:grpSpPr>
            <a:xfrm>
              <a:off x="1335136" y="5163565"/>
              <a:ext cx="5687147" cy="400110"/>
              <a:chOff x="2673648" y="3554755"/>
              <a:chExt cx="5687147" cy="400110"/>
            </a:xfrm>
          </p:grpSpPr>
          <p:sp>
            <p:nvSpPr>
              <p:cNvPr id="94" name="직사각형 93"/>
              <p:cNvSpPr/>
              <p:nvPr/>
            </p:nvSpPr>
            <p:spPr>
              <a:xfrm>
                <a:off x="2786833" y="3554755"/>
                <a:ext cx="5573962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80000"/>
                  <a:defRPr/>
                </a:pPr>
                <a:r>
                  <a:rPr lang="ko-KR" altLang="en-US" sz="2000" b="1" dirty="0" err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게임판을</a:t>
                </a:r>
                <a:r>
                  <a:rPr lang="ko-KR" altLang="en-US" sz="2000" b="1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 보며 이야기를 나누며 </a:t>
                </a:r>
                <a:r>
                  <a:rPr lang="ko-KR" altLang="en-US" sz="2000" b="1" dirty="0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게임에 관해 </a:t>
                </a:r>
                <a:r>
                  <a:rPr lang="ko-KR" altLang="en-US" sz="2000" b="1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설명해요</a:t>
                </a:r>
              </a:p>
            </p:txBody>
          </p:sp>
          <p:sp>
            <p:nvSpPr>
              <p:cNvPr id="95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</p:grpSp>
      <p:grpSp>
        <p:nvGrpSpPr>
          <p:cNvPr id="27" name="그룹 26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40" name="자유형 39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1600"/>
            </a:p>
          </p:txBody>
        </p:sp>
        <p:sp>
          <p:nvSpPr>
            <p:cNvPr id="34" name="직사각형 33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>
                <a:defRPr/>
              </a:pPr>
              <a:r>
                <a:rPr lang="ko-KR" altLang="en-US" sz="21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08서울한강체 M" panose="02020603020101020101" pitchFamily="18" charset="-127"/>
                  <a:ea typeface="08서울한강체 M" panose="02020603020101020101" pitchFamily="18" charset="-127"/>
                </a:rPr>
                <a:t>도입</a:t>
              </a:r>
            </a:p>
          </p:txBody>
        </p:sp>
        <p:sp>
          <p:nvSpPr>
            <p:cNvPr id="50" name="양쪽 모서리가 둥근 사각형 49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pic>
          <p:nvPicPr>
            <p:cNvPr id="125" name="그림 12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29254" y="2093463"/>
              <a:ext cx="150853" cy="266400"/>
            </a:xfrm>
            <a:prstGeom prst="rect">
              <a:avLst/>
            </a:prstGeom>
          </p:spPr>
        </p:pic>
      </p:grpSp>
      <p:grpSp>
        <p:nvGrpSpPr>
          <p:cNvPr id="28" name="그룹 27"/>
          <p:cNvGrpSpPr/>
          <p:nvPr/>
        </p:nvGrpSpPr>
        <p:grpSpPr>
          <a:xfrm>
            <a:off x="10124151" y="2624346"/>
            <a:ext cx="1301719" cy="627330"/>
            <a:chOff x="10124151" y="2693961"/>
            <a:chExt cx="1301719" cy="627330"/>
          </a:xfrm>
        </p:grpSpPr>
        <p:sp>
          <p:nvSpPr>
            <p:cNvPr id="52" name="모서리가 둥근 직사각형 51"/>
            <p:cNvSpPr/>
            <p:nvPr/>
          </p:nvSpPr>
          <p:spPr>
            <a:xfrm>
              <a:off x="10124151" y="2693961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58" name="직사각형 57"/>
            <p:cNvSpPr/>
            <p:nvPr/>
          </p:nvSpPr>
          <p:spPr>
            <a:xfrm>
              <a:off x="10653638" y="2838349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 algn="ctr">
                <a:defRPr/>
              </a:pPr>
              <a:r>
                <a:rPr lang="en-US" altLang="ko-KR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10</a:t>
              </a:r>
              <a:r>
                <a:rPr lang="ko-KR" altLang="en-US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분</a:t>
              </a:r>
              <a:endParaRPr lang="en-US" altLang="ko-KR" sz="16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128" name="그룹 127"/>
            <p:cNvGrpSpPr/>
            <p:nvPr/>
          </p:nvGrpSpPr>
          <p:grpSpPr>
            <a:xfrm>
              <a:off x="10222477" y="2745543"/>
              <a:ext cx="522000" cy="522000"/>
              <a:chOff x="2440760" y="2031497"/>
              <a:chExt cx="889241" cy="889241"/>
            </a:xfrm>
          </p:grpSpPr>
          <p:sp>
            <p:nvSpPr>
              <p:cNvPr id="129" name="타원 128"/>
              <p:cNvSpPr/>
              <p:nvPr/>
            </p:nvSpPr>
            <p:spPr>
              <a:xfrm>
                <a:off x="2461558" y="2057079"/>
                <a:ext cx="840563" cy="84056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30" name="원형 129"/>
              <p:cNvSpPr/>
              <p:nvPr/>
            </p:nvSpPr>
            <p:spPr>
              <a:xfrm>
                <a:off x="2448611" y="2048893"/>
                <a:ext cx="863996" cy="863996"/>
              </a:xfrm>
              <a:prstGeom prst="pie">
                <a:avLst>
                  <a:gd name="adj1" fmla="val 16203887"/>
                  <a:gd name="adj2" fmla="val 19768481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>
                  <a:solidFill>
                    <a:schemeClr val="tx1"/>
                  </a:solidFill>
                </a:endParaRPr>
              </a:p>
            </p:txBody>
          </p:sp>
          <p:pic>
            <p:nvPicPr>
              <p:cNvPr id="131" name="그림 130"/>
              <p:cNvPicPr>
                <a:picLocks noChangeAspect="1"/>
              </p:cNvPicPr>
              <p:nvPr/>
            </p:nvPicPr>
            <p:blipFill>
              <a:blip r:embed="rId6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2440760" y="2031497"/>
                <a:ext cx="889241" cy="889241"/>
              </a:xfrm>
              <a:prstGeom prst="rect">
                <a:avLst/>
              </a:prstGeom>
            </p:spPr>
          </p:pic>
        </p:grpSp>
      </p:grpSp>
      <p:pic>
        <p:nvPicPr>
          <p:cNvPr id="136" name="그림 13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7053" y="5708870"/>
            <a:ext cx="1414715" cy="868120"/>
          </a:xfrm>
          <a:prstGeom prst="rect">
            <a:avLst/>
          </a:prstGeom>
        </p:spPr>
      </p:pic>
      <p:grpSp>
        <p:nvGrpSpPr>
          <p:cNvPr id="139" name="그룹 138"/>
          <p:cNvGrpSpPr/>
          <p:nvPr/>
        </p:nvGrpSpPr>
        <p:grpSpPr>
          <a:xfrm>
            <a:off x="6514114" y="5928113"/>
            <a:ext cx="3367869" cy="338554"/>
            <a:chOff x="1097280" y="6043365"/>
            <a:chExt cx="3367869" cy="338554"/>
          </a:xfrm>
        </p:grpSpPr>
        <p:sp>
          <p:nvSpPr>
            <p:cNvPr id="140" name="모서리가 둥근 직사각형 139"/>
            <p:cNvSpPr/>
            <p:nvPr/>
          </p:nvSpPr>
          <p:spPr>
            <a:xfrm>
              <a:off x="1097280" y="6055249"/>
              <a:ext cx="3362754" cy="314786"/>
            </a:xfrm>
            <a:prstGeom prst="roundRect">
              <a:avLst>
                <a:gd name="adj" fmla="val 50000"/>
              </a:avLst>
            </a:prstGeom>
            <a:solidFill>
              <a:srgbClr val="A7D8BF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1" name="직사각형 140"/>
            <p:cNvSpPr/>
            <p:nvPr/>
          </p:nvSpPr>
          <p:spPr>
            <a:xfrm>
              <a:off x="1353400" y="6043365"/>
              <a:ext cx="3111749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ko-KR" altLang="en-US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연계놀이 </a:t>
              </a:r>
              <a:r>
                <a:rPr lang="en-US" altLang="ko-KR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: </a:t>
              </a:r>
              <a:r>
                <a:rPr lang="ko-KR" altLang="en-US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윷놀이</a:t>
              </a:r>
              <a:r>
                <a:rPr lang="en-US" altLang="ko-KR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공기놀이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작스똔</a:t>
              </a:r>
              <a:endParaRPr lang="ko-KR" altLang="en-US" sz="16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142" name="직사각형 141"/>
            <p:cNvSpPr/>
            <p:nvPr/>
          </p:nvSpPr>
          <p:spPr>
            <a:xfrm>
              <a:off x="1164424" y="6074143"/>
              <a:ext cx="32252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en-US" altLang="ko-KR" sz="12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※</a:t>
              </a:r>
              <a:endParaRPr lang="ko-KR" altLang="en-US" sz="12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21866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그림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674891" y="2224217"/>
            <a:ext cx="11113455" cy="4399006"/>
          </a:xfrm>
          <a:prstGeom prst="rect">
            <a:avLst/>
          </a:prstGeom>
        </p:spPr>
      </p:pic>
      <p:pic>
        <p:nvPicPr>
          <p:cNvPr id="22" name="그림 21" hidden="1"/>
          <p:cNvPicPr>
            <a:picLocks noChangeAspect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7639" t="5349" r="2317" b="76928"/>
          <a:stretch/>
        </p:blipFill>
        <p:spPr>
          <a:xfrm>
            <a:off x="566928" y="1908047"/>
            <a:ext cx="11137392" cy="957073"/>
          </a:xfrm>
          <a:prstGeom prst="rect">
            <a:avLst/>
          </a:prstGeom>
        </p:spPr>
      </p:pic>
      <p:sp>
        <p:nvSpPr>
          <p:cNvPr id="54" name="모서리가 둥근 직사각형 53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직사각형 56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놀이활동</a:t>
            </a:r>
            <a:endParaRPr lang="ko-KR" altLang="en-US" sz="20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59" name="그림 5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sp>
        <p:nvSpPr>
          <p:cNvPr id="29" name="직사각형 28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호랑이와 곶감 게임을 하면서 숫자를 배워요</a:t>
            </a:r>
          </a:p>
        </p:txBody>
      </p:sp>
      <p:sp>
        <p:nvSpPr>
          <p:cNvPr id="31" name="직사각형 30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20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grpSp>
        <p:nvGrpSpPr>
          <p:cNvPr id="30" name="그룹 29"/>
          <p:cNvGrpSpPr/>
          <p:nvPr/>
        </p:nvGrpSpPr>
        <p:grpSpPr>
          <a:xfrm>
            <a:off x="6514114" y="5928113"/>
            <a:ext cx="3367869" cy="338554"/>
            <a:chOff x="1097280" y="6043365"/>
            <a:chExt cx="3367869" cy="338554"/>
          </a:xfrm>
        </p:grpSpPr>
        <p:sp>
          <p:nvSpPr>
            <p:cNvPr id="32" name="모서리가 둥근 직사각형 31"/>
            <p:cNvSpPr/>
            <p:nvPr/>
          </p:nvSpPr>
          <p:spPr>
            <a:xfrm>
              <a:off x="1097280" y="6055249"/>
              <a:ext cx="3362754" cy="314786"/>
            </a:xfrm>
            <a:prstGeom prst="roundRect">
              <a:avLst>
                <a:gd name="adj" fmla="val 50000"/>
              </a:avLst>
            </a:prstGeom>
            <a:solidFill>
              <a:srgbClr val="A7D8BF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" name="직사각형 32"/>
            <p:cNvSpPr/>
            <p:nvPr/>
          </p:nvSpPr>
          <p:spPr>
            <a:xfrm>
              <a:off x="1353400" y="6043365"/>
              <a:ext cx="3111749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ko-KR" altLang="en-US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연계놀이 </a:t>
              </a:r>
              <a:r>
                <a:rPr lang="en-US" altLang="ko-KR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: </a:t>
              </a:r>
              <a:r>
                <a:rPr lang="ko-KR" altLang="en-US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윷놀이</a:t>
              </a:r>
              <a:r>
                <a:rPr lang="en-US" altLang="ko-KR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공기놀이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작스똔</a:t>
              </a:r>
              <a:endParaRPr lang="ko-KR" altLang="en-US" sz="16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35" name="직사각형 34"/>
            <p:cNvSpPr/>
            <p:nvPr/>
          </p:nvSpPr>
          <p:spPr>
            <a:xfrm>
              <a:off x="1164424" y="6074143"/>
              <a:ext cx="32252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en-US" altLang="ko-KR" sz="12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※</a:t>
              </a:r>
              <a:endParaRPr lang="ko-KR" altLang="en-US" sz="12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</p:grpSp>
      <p:grpSp>
        <p:nvGrpSpPr>
          <p:cNvPr id="2" name="그룹 1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36" name="자유형 35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1600"/>
            </a:p>
          </p:txBody>
        </p:sp>
        <p:sp>
          <p:nvSpPr>
            <p:cNvPr id="37" name="직사각형 36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>
                <a:defRPr/>
              </a:pPr>
              <a:r>
                <a:rPr lang="ko-KR" altLang="en-US" sz="21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08서울한강체 M" panose="02020603020101020101" pitchFamily="18" charset="-127"/>
                  <a:ea typeface="08서울한강체 M" panose="02020603020101020101" pitchFamily="18" charset="-127"/>
                </a:rPr>
                <a:t>전개</a:t>
              </a:r>
            </a:p>
          </p:txBody>
        </p:sp>
        <p:sp>
          <p:nvSpPr>
            <p:cNvPr id="38" name="양쪽 모서리가 둥근 사각형 37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pic>
          <p:nvPicPr>
            <p:cNvPr id="39" name="그림 3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29254" y="2093463"/>
              <a:ext cx="142714" cy="266400"/>
            </a:xfrm>
            <a:prstGeom prst="rect">
              <a:avLst/>
            </a:prstGeom>
          </p:spPr>
        </p:pic>
      </p:grpSp>
      <p:grpSp>
        <p:nvGrpSpPr>
          <p:cNvPr id="41" name="그룹 40"/>
          <p:cNvGrpSpPr/>
          <p:nvPr/>
        </p:nvGrpSpPr>
        <p:grpSpPr>
          <a:xfrm>
            <a:off x="10124151" y="2624346"/>
            <a:ext cx="1301719" cy="627330"/>
            <a:chOff x="10124151" y="2497013"/>
            <a:chExt cx="1301719" cy="627330"/>
          </a:xfrm>
        </p:grpSpPr>
        <p:sp>
          <p:nvSpPr>
            <p:cNvPr id="42" name="모서리가 둥근 직사각형 41"/>
            <p:cNvSpPr/>
            <p:nvPr/>
          </p:nvSpPr>
          <p:spPr>
            <a:xfrm>
              <a:off x="10124151" y="2497013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43" name="직사각형 42"/>
            <p:cNvSpPr/>
            <p:nvPr/>
          </p:nvSpPr>
          <p:spPr>
            <a:xfrm>
              <a:off x="10653638" y="2641401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 algn="ctr">
                <a:defRPr/>
              </a:pPr>
              <a:r>
                <a:rPr lang="en-US" altLang="ko-KR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30</a:t>
              </a:r>
              <a:r>
                <a:rPr lang="ko-KR" altLang="en-US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분</a:t>
              </a:r>
              <a:endParaRPr lang="en-US" altLang="ko-KR" sz="16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44" name="그룹 43"/>
            <p:cNvGrpSpPr/>
            <p:nvPr/>
          </p:nvGrpSpPr>
          <p:grpSpPr>
            <a:xfrm>
              <a:off x="10222477" y="2548595"/>
              <a:ext cx="522000" cy="522000"/>
              <a:chOff x="10234609" y="1876641"/>
              <a:chExt cx="1008000" cy="1008000"/>
            </a:xfrm>
          </p:grpSpPr>
          <p:sp>
            <p:nvSpPr>
              <p:cNvPr id="45" name="타원 44"/>
              <p:cNvSpPr/>
              <p:nvPr/>
            </p:nvSpPr>
            <p:spPr>
              <a:xfrm>
                <a:off x="10258185" y="1905640"/>
                <a:ext cx="952821" cy="95282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46" name="원형 45"/>
              <p:cNvSpPr/>
              <p:nvPr/>
            </p:nvSpPr>
            <p:spPr>
              <a:xfrm>
                <a:off x="10243509" y="1896360"/>
                <a:ext cx="979384" cy="979384"/>
              </a:xfrm>
              <a:prstGeom prst="pie">
                <a:avLst>
                  <a:gd name="adj1" fmla="val 19743207"/>
                  <a:gd name="adj2" fmla="val 9086847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>
                  <a:solidFill>
                    <a:schemeClr val="tx1"/>
                  </a:solidFill>
                </a:endParaRPr>
              </a:p>
            </p:txBody>
          </p:sp>
          <p:pic>
            <p:nvPicPr>
              <p:cNvPr id="47" name="그림 46"/>
              <p:cNvPicPr>
                <a:picLocks noChangeAspect="1"/>
              </p:cNvPicPr>
              <p:nvPr/>
            </p:nvPicPr>
            <p:blipFill>
              <a:blip r:embed="rId6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34609" y="1876641"/>
                <a:ext cx="1008000" cy="1008000"/>
              </a:xfrm>
              <a:prstGeom prst="rect">
                <a:avLst/>
              </a:prstGeom>
            </p:spPr>
          </p:pic>
        </p:grpSp>
      </p:grpSp>
      <p:grpSp>
        <p:nvGrpSpPr>
          <p:cNvPr id="48" name="그룹 47"/>
          <p:cNvGrpSpPr/>
          <p:nvPr/>
        </p:nvGrpSpPr>
        <p:grpSpPr>
          <a:xfrm>
            <a:off x="1314034" y="2624346"/>
            <a:ext cx="8787983" cy="1880306"/>
            <a:chOff x="1314034" y="5163565"/>
            <a:chExt cx="8787983" cy="1880306"/>
          </a:xfrm>
        </p:grpSpPr>
        <p:sp>
          <p:nvSpPr>
            <p:cNvPr id="49" name="직사각형 48"/>
            <p:cNvSpPr/>
            <p:nvPr/>
          </p:nvSpPr>
          <p:spPr>
            <a:xfrm>
              <a:off x="1314034" y="5515247"/>
              <a:ext cx="8787983" cy="152862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2800"/>
                </a:lnSpc>
                <a:defRPr/>
              </a:pPr>
              <a:r>
                <a:rPr lang="en-US" altLang="ko-KR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 </a:t>
              </a:r>
              <a:r>
                <a:rPr lang="ko-KR" altLang="en-US" sz="1600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게임판</a:t>
              </a:r>
              <a:r>
                <a:rPr lang="ko-KR" altLang="en-US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 시작 칸에 호랑이 말을 올려 두고 주사위를 </a:t>
              </a:r>
              <a:r>
                <a:rPr lang="ko-KR" altLang="en-US" sz="160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던져 </a:t>
              </a:r>
              <a:r>
                <a:rPr lang="ko-KR" altLang="en-US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나오는 수 많은 호랑이를 이동할 수 있는 게임임을 </a:t>
              </a:r>
              <a:r>
                <a:rPr lang="en-US" altLang="ko-KR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/>
              </a:r>
              <a:br>
                <a:rPr lang="en-US" altLang="ko-KR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</a:br>
              <a:r>
                <a:rPr lang="en-US" altLang="ko-KR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   </a:t>
              </a:r>
              <a:r>
                <a:rPr lang="ko-KR" altLang="en-US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설명해주세요 </a:t>
              </a:r>
            </a:p>
            <a:p>
              <a:pPr>
                <a:lnSpc>
                  <a:spcPts val="2800"/>
                </a:lnSpc>
                <a:defRPr/>
              </a:pPr>
              <a:r>
                <a:rPr lang="en-US" altLang="ko-KR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 </a:t>
              </a:r>
              <a:r>
                <a:rPr lang="ko-KR" altLang="en-US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이동한 칸에 곶감 모양이 그려진 수만큼 곶감 카드를 가져갈 수 있으며 가장 많은 곶감 카드를 가진 사람이 </a:t>
              </a:r>
              <a:r>
                <a:rPr lang="en-US" altLang="ko-KR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/>
              </a:r>
              <a:br>
                <a:rPr lang="en-US" altLang="ko-KR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</a:br>
              <a:r>
                <a:rPr lang="en-US" altLang="ko-KR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   </a:t>
              </a:r>
              <a:r>
                <a:rPr lang="ko-KR" altLang="en-US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이기는 것임을 알려주세요</a:t>
              </a:r>
            </a:p>
          </p:txBody>
        </p:sp>
        <p:grpSp>
          <p:nvGrpSpPr>
            <p:cNvPr id="51" name="그룹 50"/>
            <p:cNvGrpSpPr/>
            <p:nvPr/>
          </p:nvGrpSpPr>
          <p:grpSpPr>
            <a:xfrm>
              <a:off x="1335136" y="5163565"/>
              <a:ext cx="7120231" cy="400110"/>
              <a:chOff x="2673648" y="3554755"/>
              <a:chExt cx="7120231" cy="400110"/>
            </a:xfrm>
          </p:grpSpPr>
          <p:sp>
            <p:nvSpPr>
              <p:cNvPr id="53" name="직사각형 52"/>
              <p:cNvSpPr/>
              <p:nvPr/>
            </p:nvSpPr>
            <p:spPr>
              <a:xfrm>
                <a:off x="2786833" y="3554755"/>
                <a:ext cx="7007046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80000"/>
                  <a:defRPr/>
                </a:pPr>
                <a:r>
                  <a:rPr lang="ko-KR" altLang="en-US" sz="2000" b="1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게임에 사용되는 교구를 </a:t>
                </a:r>
                <a:r>
                  <a:rPr lang="ko-KR" altLang="en-US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소개하고 </a:t>
                </a:r>
                <a:r>
                  <a:rPr lang="ko-KR" altLang="en-US" sz="2000" b="1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활동방법에 관해 </a:t>
                </a:r>
                <a:r>
                  <a:rPr lang="ko-KR" altLang="en-US" sz="2000" b="1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알아보도록 해요</a:t>
                </a:r>
              </a:p>
            </p:txBody>
          </p:sp>
          <p:sp>
            <p:nvSpPr>
              <p:cNvPr id="55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</p:grpSp>
      <p:grpSp>
        <p:nvGrpSpPr>
          <p:cNvPr id="56" name="그룹 55"/>
          <p:cNvGrpSpPr/>
          <p:nvPr/>
        </p:nvGrpSpPr>
        <p:grpSpPr>
          <a:xfrm>
            <a:off x="1314034" y="4720432"/>
            <a:ext cx="3996607" cy="1133947"/>
            <a:chOff x="1314034" y="5163565"/>
            <a:chExt cx="3996607" cy="1133947"/>
          </a:xfrm>
        </p:grpSpPr>
        <p:sp>
          <p:nvSpPr>
            <p:cNvPr id="60" name="직사각형 59"/>
            <p:cNvSpPr/>
            <p:nvPr/>
          </p:nvSpPr>
          <p:spPr>
            <a:xfrm>
              <a:off x="1314034" y="5515247"/>
              <a:ext cx="3996607" cy="7822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2800"/>
                </a:lnSpc>
                <a:defRPr/>
              </a:pPr>
              <a:r>
                <a:rPr lang="en-US" altLang="ko-KR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 </a:t>
              </a:r>
              <a:r>
                <a:rPr lang="ko-KR" altLang="en-US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주사위를 던져주세요</a:t>
              </a:r>
              <a:r>
                <a:rPr lang="en-US" altLang="ko-KR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. </a:t>
              </a:r>
              <a:r>
                <a:rPr lang="ko-KR" altLang="en-US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어떤 숫자가 나왔나요</a:t>
              </a:r>
              <a:r>
                <a:rPr lang="en-US" altLang="ko-KR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?</a:t>
              </a:r>
            </a:p>
            <a:p>
              <a:pPr>
                <a:lnSpc>
                  <a:spcPts val="2800"/>
                </a:lnSpc>
                <a:defRPr/>
              </a:pPr>
              <a:r>
                <a:rPr lang="en-US" altLang="ko-KR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 </a:t>
              </a:r>
              <a:r>
                <a:rPr lang="ko-KR" altLang="en-US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이동한 칸의 곶감 수는 얼마인가요</a:t>
              </a:r>
              <a:r>
                <a:rPr lang="en-US" altLang="ko-KR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?</a:t>
              </a:r>
            </a:p>
          </p:txBody>
        </p:sp>
        <p:grpSp>
          <p:nvGrpSpPr>
            <p:cNvPr id="61" name="그룹 60"/>
            <p:cNvGrpSpPr/>
            <p:nvPr/>
          </p:nvGrpSpPr>
          <p:grpSpPr>
            <a:xfrm>
              <a:off x="1335136" y="5163565"/>
              <a:ext cx="2934791" cy="400110"/>
              <a:chOff x="2673648" y="3554755"/>
              <a:chExt cx="2934791" cy="400110"/>
            </a:xfrm>
          </p:grpSpPr>
          <p:sp>
            <p:nvSpPr>
              <p:cNvPr id="62" name="직사각형 61"/>
              <p:cNvSpPr/>
              <p:nvPr/>
            </p:nvSpPr>
            <p:spPr>
              <a:xfrm>
                <a:off x="2786833" y="3554755"/>
                <a:ext cx="2821606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80000"/>
                  <a:defRPr/>
                </a:pPr>
                <a:r>
                  <a:rPr lang="ko-KR" altLang="en-US" sz="2000" b="1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아이와 함께 놀이해보아요</a:t>
                </a:r>
              </a:p>
            </p:txBody>
          </p:sp>
          <p:sp>
            <p:nvSpPr>
              <p:cNvPr id="63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</p:grpSp>
      <p:cxnSp>
        <p:nvCxnSpPr>
          <p:cNvPr id="64" name="직선 연결선 63"/>
          <p:cNvCxnSpPr/>
          <p:nvPr/>
        </p:nvCxnSpPr>
        <p:spPr>
          <a:xfrm>
            <a:off x="1252025" y="4536832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5" name="그림 6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5085" y="5472300"/>
            <a:ext cx="1209962" cy="939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894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729049" y="3762633"/>
            <a:ext cx="11046940" cy="2835876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759941" y="2236573"/>
            <a:ext cx="10978977" cy="1180070"/>
          </a:xfrm>
          <a:prstGeom prst="rect">
            <a:avLst/>
          </a:prstGeom>
        </p:spPr>
      </p:pic>
      <p:pic>
        <p:nvPicPr>
          <p:cNvPr id="22" name="그림 21" hidden="1"/>
          <p:cNvPicPr>
            <a:picLocks noChangeAspect="1"/>
          </p:cNvPicPr>
          <p:nvPr/>
        </p:nvPicPr>
        <p:blipFill rotWithShape="1"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7639" t="5349" r="2317" b="76928"/>
          <a:stretch/>
        </p:blipFill>
        <p:spPr>
          <a:xfrm>
            <a:off x="566928" y="1908047"/>
            <a:ext cx="11137392" cy="957073"/>
          </a:xfrm>
          <a:prstGeom prst="rect">
            <a:avLst/>
          </a:prstGeom>
        </p:spPr>
      </p:pic>
      <p:sp>
        <p:nvSpPr>
          <p:cNvPr id="54" name="모서리가 둥근 직사각형 53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직사각형 56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놀이활동</a:t>
            </a:r>
            <a:endParaRPr lang="ko-KR" altLang="en-US" sz="20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59" name="그림 5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sp>
        <p:nvSpPr>
          <p:cNvPr id="29" name="직사각형 28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호랑이와 곶감 게임을 하면서 숫자를 배워요</a:t>
            </a:r>
          </a:p>
        </p:txBody>
      </p:sp>
      <p:sp>
        <p:nvSpPr>
          <p:cNvPr id="31" name="직사각형 30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20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grpSp>
        <p:nvGrpSpPr>
          <p:cNvPr id="21" name="그룹 20"/>
          <p:cNvGrpSpPr/>
          <p:nvPr/>
        </p:nvGrpSpPr>
        <p:grpSpPr>
          <a:xfrm>
            <a:off x="1328102" y="2624346"/>
            <a:ext cx="8439503" cy="400110"/>
            <a:chOff x="2673648" y="3554755"/>
            <a:chExt cx="8439503" cy="400110"/>
          </a:xfrm>
        </p:grpSpPr>
        <p:sp>
          <p:nvSpPr>
            <p:cNvPr id="41" name="직사각형 40"/>
            <p:cNvSpPr/>
            <p:nvPr/>
          </p:nvSpPr>
          <p:spPr>
            <a:xfrm>
              <a:off x="2786833" y="3554755"/>
              <a:ext cx="832631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SzPct val="80000"/>
                <a:defRPr/>
              </a:pPr>
              <a:r>
                <a:rPr lang="ko-KR" altLang="en-US" sz="20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엄마가 </a:t>
              </a:r>
              <a:r>
                <a:rPr lang="ko-KR" altLang="en-US" sz="20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놀이 활동에 관해 </a:t>
              </a:r>
              <a:r>
                <a:rPr lang="ko-KR" altLang="en-US" sz="20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궁금한 점이 있다면 </a:t>
              </a:r>
              <a:r>
                <a:rPr lang="ko-KR" altLang="en-US" sz="20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이중언어 코치에게 </a:t>
              </a:r>
              <a:r>
                <a:rPr lang="ko-KR" altLang="en-US" sz="20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질문해도 좋아요</a:t>
              </a:r>
            </a:p>
          </p:txBody>
        </p:sp>
        <p:sp>
          <p:nvSpPr>
            <p:cNvPr id="42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3" name="그룹 2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40" name="자유형 39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1600"/>
            </a:p>
          </p:txBody>
        </p:sp>
        <p:sp>
          <p:nvSpPr>
            <p:cNvPr id="34" name="직사각형 33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>
                <a:defRPr/>
              </a:pPr>
              <a:r>
                <a:rPr lang="ko-KR" altLang="en-US" sz="21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08서울한강체 M" panose="02020603020101020101" pitchFamily="18" charset="-127"/>
                  <a:ea typeface="08서울한강체 M" panose="02020603020101020101" pitchFamily="18" charset="-127"/>
                </a:rPr>
                <a:t>휴식</a:t>
              </a:r>
            </a:p>
          </p:txBody>
        </p:sp>
        <p:sp>
          <p:nvSpPr>
            <p:cNvPr id="50" name="양쪽 모서리가 둥근 사각형 49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pic>
          <p:nvPicPr>
            <p:cNvPr id="2" name="그림 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229254" y="2093463"/>
              <a:ext cx="146196" cy="266400"/>
            </a:xfrm>
            <a:prstGeom prst="rect">
              <a:avLst/>
            </a:prstGeom>
          </p:spPr>
        </p:pic>
      </p:grpSp>
      <p:sp>
        <p:nvSpPr>
          <p:cNvPr id="49" name="직사각형 48"/>
          <p:cNvSpPr/>
          <p:nvPr/>
        </p:nvSpPr>
        <p:spPr>
          <a:xfrm>
            <a:off x="1314034" y="4523475"/>
            <a:ext cx="3158237" cy="4257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2800"/>
              </a:lnSpc>
              <a:defRPr/>
            </a:pPr>
            <a:r>
              <a:rPr lang="en-US" altLang="ko-KR" sz="16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· </a:t>
            </a:r>
            <a:r>
              <a:rPr lang="ko-KR" altLang="en-US" sz="16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곶감의 숫자를 세어보도록 할까요</a:t>
            </a:r>
            <a:r>
              <a:rPr lang="en-US" altLang="ko-KR" sz="16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?</a:t>
            </a:r>
          </a:p>
        </p:txBody>
      </p:sp>
      <p:grpSp>
        <p:nvGrpSpPr>
          <p:cNvPr id="61" name="그룹 60"/>
          <p:cNvGrpSpPr/>
          <p:nvPr/>
        </p:nvGrpSpPr>
        <p:grpSpPr>
          <a:xfrm>
            <a:off x="1335136" y="4178827"/>
            <a:ext cx="3737895" cy="400110"/>
            <a:chOff x="2673648" y="3554755"/>
            <a:chExt cx="3737895" cy="400110"/>
          </a:xfrm>
        </p:grpSpPr>
        <p:sp>
          <p:nvSpPr>
            <p:cNvPr id="62" name="직사각형 61"/>
            <p:cNvSpPr/>
            <p:nvPr/>
          </p:nvSpPr>
          <p:spPr>
            <a:xfrm>
              <a:off x="2786833" y="3554755"/>
              <a:ext cx="362471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buSzPct val="80000"/>
                <a:defRPr/>
              </a:pPr>
              <a:r>
                <a:rPr lang="ko-KR" altLang="en-US" sz="20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모든 곶감의 수를 세어보도록 해요</a:t>
              </a:r>
            </a:p>
          </p:txBody>
        </p:sp>
        <p:sp>
          <p:nvSpPr>
            <p:cNvPr id="63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5" name="그룹 4"/>
          <p:cNvGrpSpPr/>
          <p:nvPr/>
        </p:nvGrpSpPr>
        <p:grpSpPr>
          <a:xfrm>
            <a:off x="1093306" y="3546165"/>
            <a:ext cx="1375573" cy="441534"/>
            <a:chOff x="1093306" y="3546165"/>
            <a:chExt cx="1375573" cy="441534"/>
          </a:xfrm>
        </p:grpSpPr>
        <p:sp>
          <p:nvSpPr>
            <p:cNvPr id="47" name="자유형 46"/>
            <p:cNvSpPr/>
            <p:nvPr/>
          </p:nvSpPr>
          <p:spPr>
            <a:xfrm rot="5400000">
              <a:off x="1567550" y="3086369"/>
              <a:ext cx="427086" cy="137557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1600"/>
            </a:p>
          </p:txBody>
        </p:sp>
        <p:sp>
          <p:nvSpPr>
            <p:cNvPr id="65" name="직사각형 64"/>
            <p:cNvSpPr/>
            <p:nvPr/>
          </p:nvSpPr>
          <p:spPr>
            <a:xfrm>
              <a:off x="1487407" y="3546165"/>
              <a:ext cx="936475" cy="430887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lvl="0">
                <a:defRPr/>
              </a:pPr>
              <a:r>
                <a:rPr lang="ko-KR" altLang="en-US" sz="21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08서울한강체 M" panose="02020603020101020101" pitchFamily="18" charset="-127"/>
                  <a:ea typeface="08서울한강체 M" panose="02020603020101020101" pitchFamily="18" charset="-127"/>
                </a:rPr>
                <a:t>마무리</a:t>
              </a:r>
            </a:p>
          </p:txBody>
        </p:sp>
        <p:sp>
          <p:nvSpPr>
            <p:cNvPr id="67" name="양쪽 모서리가 둥근 사각형 66"/>
            <p:cNvSpPr/>
            <p:nvPr/>
          </p:nvSpPr>
          <p:spPr>
            <a:xfrm rot="16200000">
              <a:off x="1149416" y="3595067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pic>
          <p:nvPicPr>
            <p:cNvPr id="4" name="그림 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226051" y="3640855"/>
              <a:ext cx="180739" cy="266513"/>
            </a:xfrm>
            <a:prstGeom prst="rect">
              <a:avLst/>
            </a:prstGeom>
          </p:spPr>
        </p:pic>
      </p:grpSp>
      <p:grpSp>
        <p:nvGrpSpPr>
          <p:cNvPr id="10" name="그룹 9"/>
          <p:cNvGrpSpPr/>
          <p:nvPr/>
        </p:nvGrpSpPr>
        <p:grpSpPr>
          <a:xfrm>
            <a:off x="10124151" y="2497013"/>
            <a:ext cx="1301719" cy="627330"/>
            <a:chOff x="10124151" y="1948374"/>
            <a:chExt cx="1301719" cy="627330"/>
          </a:xfrm>
        </p:grpSpPr>
        <p:sp>
          <p:nvSpPr>
            <p:cNvPr id="52" name="모서리가 둥근 직사각형 51"/>
            <p:cNvSpPr/>
            <p:nvPr/>
          </p:nvSpPr>
          <p:spPr>
            <a:xfrm>
              <a:off x="10124151" y="1948374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58" name="직사각형 57"/>
            <p:cNvSpPr/>
            <p:nvPr/>
          </p:nvSpPr>
          <p:spPr>
            <a:xfrm>
              <a:off x="10653638" y="2092762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 algn="ctr">
                <a:defRPr/>
              </a:pPr>
              <a:r>
                <a:rPr lang="en-US" altLang="ko-KR" sz="16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1</a:t>
              </a:r>
              <a:r>
                <a:rPr lang="en-US" altLang="ko-KR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0</a:t>
              </a:r>
              <a:r>
                <a:rPr lang="ko-KR" altLang="en-US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분</a:t>
              </a:r>
              <a:endParaRPr lang="en-US" altLang="ko-KR" sz="16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36" name="그룹 35"/>
            <p:cNvGrpSpPr/>
            <p:nvPr/>
          </p:nvGrpSpPr>
          <p:grpSpPr>
            <a:xfrm>
              <a:off x="10224336" y="2001815"/>
              <a:ext cx="520141" cy="520141"/>
              <a:chOff x="10277808" y="1876641"/>
              <a:chExt cx="964800" cy="964800"/>
            </a:xfrm>
          </p:grpSpPr>
          <p:sp>
            <p:nvSpPr>
              <p:cNvPr id="37" name="타원 36"/>
              <p:cNvSpPr/>
              <p:nvPr/>
            </p:nvSpPr>
            <p:spPr>
              <a:xfrm>
                <a:off x="10301370" y="1897975"/>
                <a:ext cx="911022" cy="9110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/>
              </a:p>
            </p:txBody>
          </p:sp>
          <p:sp>
            <p:nvSpPr>
              <p:cNvPr id="38" name="원형 37"/>
              <p:cNvSpPr/>
              <p:nvPr/>
            </p:nvSpPr>
            <p:spPr>
              <a:xfrm>
                <a:off x="10287336" y="1896734"/>
                <a:ext cx="936418" cy="936418"/>
              </a:xfrm>
              <a:prstGeom prst="pie">
                <a:avLst>
                  <a:gd name="adj1" fmla="val 9027307"/>
                  <a:gd name="adj2" fmla="val 12719921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>
                  <a:solidFill>
                    <a:schemeClr val="tx1"/>
                  </a:solidFill>
                </a:endParaRPr>
              </a:p>
            </p:txBody>
          </p:sp>
          <p:pic>
            <p:nvPicPr>
              <p:cNvPr id="44" name="그림 43"/>
              <p:cNvPicPr>
                <a:picLocks noChangeAspect="1"/>
              </p:cNvPicPr>
              <p:nvPr/>
            </p:nvPicPr>
            <p:blipFill>
              <a:blip r:embed="rId8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77808" y="1876641"/>
                <a:ext cx="964800" cy="964800"/>
              </a:xfrm>
              <a:prstGeom prst="rect">
                <a:avLst/>
              </a:prstGeom>
            </p:spPr>
          </p:pic>
        </p:grpSp>
      </p:grpSp>
      <p:grpSp>
        <p:nvGrpSpPr>
          <p:cNvPr id="8" name="그룹 7"/>
          <p:cNvGrpSpPr/>
          <p:nvPr/>
        </p:nvGrpSpPr>
        <p:grpSpPr>
          <a:xfrm>
            <a:off x="10124152" y="4164035"/>
            <a:ext cx="1301719" cy="627330"/>
            <a:chOff x="10124152" y="4164035"/>
            <a:chExt cx="1301719" cy="627330"/>
          </a:xfrm>
        </p:grpSpPr>
        <p:sp>
          <p:nvSpPr>
            <p:cNvPr id="80" name="모서리가 둥근 직사각형 79"/>
            <p:cNvSpPr/>
            <p:nvPr/>
          </p:nvSpPr>
          <p:spPr>
            <a:xfrm>
              <a:off x="10124152" y="4164035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81" name="직사각형 80"/>
            <p:cNvSpPr/>
            <p:nvPr/>
          </p:nvSpPr>
          <p:spPr>
            <a:xfrm>
              <a:off x="10653639" y="4308423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 algn="ctr">
                <a:defRPr/>
              </a:pPr>
              <a:r>
                <a:rPr lang="en-US" altLang="ko-KR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10</a:t>
              </a:r>
              <a:r>
                <a:rPr lang="ko-KR" altLang="en-US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분</a:t>
              </a:r>
              <a:endParaRPr lang="en-US" altLang="ko-KR" sz="16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86" name="그룹 85"/>
            <p:cNvGrpSpPr/>
            <p:nvPr/>
          </p:nvGrpSpPr>
          <p:grpSpPr>
            <a:xfrm>
              <a:off x="10224337" y="4217476"/>
              <a:ext cx="520141" cy="520141"/>
              <a:chOff x="10277808" y="3741979"/>
              <a:chExt cx="964800" cy="964800"/>
            </a:xfrm>
          </p:grpSpPr>
          <p:sp>
            <p:nvSpPr>
              <p:cNvPr id="87" name="타원 86"/>
              <p:cNvSpPr/>
              <p:nvPr/>
            </p:nvSpPr>
            <p:spPr>
              <a:xfrm>
                <a:off x="10307507" y="3771226"/>
                <a:ext cx="911022" cy="9110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/>
              </a:p>
            </p:txBody>
          </p:sp>
          <p:sp>
            <p:nvSpPr>
              <p:cNvPr id="88" name="원형 87"/>
              <p:cNvSpPr/>
              <p:nvPr/>
            </p:nvSpPr>
            <p:spPr>
              <a:xfrm>
                <a:off x="10293473" y="3762354"/>
                <a:ext cx="936418" cy="936418"/>
              </a:xfrm>
              <a:prstGeom prst="pie">
                <a:avLst>
                  <a:gd name="adj1" fmla="val 12660224"/>
                  <a:gd name="adj2" fmla="val 16159626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>
                  <a:solidFill>
                    <a:schemeClr val="tx1"/>
                  </a:solidFill>
                </a:endParaRPr>
              </a:p>
            </p:txBody>
          </p:sp>
          <p:pic>
            <p:nvPicPr>
              <p:cNvPr id="90" name="그림 89"/>
              <p:cNvPicPr>
                <a:picLocks noChangeAspect="1"/>
              </p:cNvPicPr>
              <p:nvPr/>
            </p:nvPicPr>
            <p:blipFill>
              <a:blip r:embed="rId8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77808" y="3741979"/>
                <a:ext cx="964800" cy="964800"/>
              </a:xfrm>
              <a:prstGeom prst="rect">
                <a:avLst/>
              </a:prstGeom>
            </p:spPr>
          </p:pic>
        </p:grpSp>
      </p:grpSp>
      <p:sp>
        <p:nvSpPr>
          <p:cNvPr id="91" name="직사각형 90"/>
          <p:cNvSpPr/>
          <p:nvPr/>
        </p:nvSpPr>
        <p:spPr>
          <a:xfrm>
            <a:off x="1314034" y="5515247"/>
            <a:ext cx="4392549" cy="7822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2800"/>
              </a:lnSpc>
              <a:defRPr/>
            </a:pPr>
            <a:r>
              <a:rPr lang="en-US" altLang="ko-KR" sz="16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· </a:t>
            </a:r>
            <a:r>
              <a:rPr lang="ko-KR" altLang="en-US" sz="16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호랑이와 곶감 놀이를 해 봤는데 어땠나요</a:t>
            </a:r>
            <a:r>
              <a:rPr lang="en-US" altLang="ko-KR" sz="16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?</a:t>
            </a:r>
          </a:p>
          <a:p>
            <a:pPr>
              <a:lnSpc>
                <a:spcPts val="2800"/>
              </a:lnSpc>
              <a:defRPr/>
            </a:pPr>
            <a:r>
              <a:rPr lang="en-US" altLang="ko-KR" sz="16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· </a:t>
            </a:r>
            <a:r>
              <a:rPr lang="ko-KR" altLang="en-US" sz="16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다음 놀이를 위해 </a:t>
            </a:r>
            <a:r>
              <a:rPr lang="ko-KR" altLang="en-US" sz="160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게임판을</a:t>
            </a:r>
            <a:r>
              <a:rPr lang="ko-KR" altLang="en-US" sz="16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제자리에 정리해주세요</a:t>
            </a:r>
          </a:p>
        </p:txBody>
      </p:sp>
      <p:grpSp>
        <p:nvGrpSpPr>
          <p:cNvPr id="93" name="그룹 92"/>
          <p:cNvGrpSpPr/>
          <p:nvPr/>
        </p:nvGrpSpPr>
        <p:grpSpPr>
          <a:xfrm>
            <a:off x="1335136" y="5163565"/>
            <a:ext cx="5916377" cy="400110"/>
            <a:chOff x="2673648" y="3554755"/>
            <a:chExt cx="5916377" cy="400110"/>
          </a:xfrm>
        </p:grpSpPr>
        <p:sp>
          <p:nvSpPr>
            <p:cNvPr id="94" name="직사각형 93"/>
            <p:cNvSpPr/>
            <p:nvPr/>
          </p:nvSpPr>
          <p:spPr>
            <a:xfrm>
              <a:off x="2786833" y="3554755"/>
              <a:ext cx="5803192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SzPct val="80000"/>
                <a:defRPr/>
              </a:pPr>
              <a:r>
                <a:rPr lang="ko-KR" altLang="en-US" sz="20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놀이에 대한 소감을 나누고 </a:t>
              </a:r>
              <a:r>
                <a:rPr lang="ko-KR" altLang="en-US" sz="2000" b="1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게임판을</a:t>
              </a:r>
              <a:r>
                <a:rPr lang="ko-KR" altLang="en-US" sz="20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 제자리에 정리해요</a:t>
              </a:r>
            </a:p>
          </p:txBody>
        </p:sp>
        <p:sp>
          <p:nvSpPr>
            <p:cNvPr id="95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96" name="그룹 95"/>
          <p:cNvGrpSpPr/>
          <p:nvPr/>
        </p:nvGrpSpPr>
        <p:grpSpPr>
          <a:xfrm>
            <a:off x="6514114" y="5928113"/>
            <a:ext cx="3367869" cy="338554"/>
            <a:chOff x="1097280" y="6043365"/>
            <a:chExt cx="3367869" cy="338554"/>
          </a:xfrm>
        </p:grpSpPr>
        <p:sp>
          <p:nvSpPr>
            <p:cNvPr id="97" name="모서리가 둥근 직사각형 96"/>
            <p:cNvSpPr/>
            <p:nvPr/>
          </p:nvSpPr>
          <p:spPr>
            <a:xfrm>
              <a:off x="1097280" y="6055249"/>
              <a:ext cx="3362754" cy="314786"/>
            </a:xfrm>
            <a:prstGeom prst="roundRect">
              <a:avLst>
                <a:gd name="adj" fmla="val 50000"/>
              </a:avLst>
            </a:prstGeom>
            <a:solidFill>
              <a:srgbClr val="A7D8BF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8" name="직사각형 97"/>
            <p:cNvSpPr/>
            <p:nvPr/>
          </p:nvSpPr>
          <p:spPr>
            <a:xfrm>
              <a:off x="1353400" y="6043365"/>
              <a:ext cx="3111749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ko-KR" altLang="en-US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연계놀이 </a:t>
              </a:r>
              <a:r>
                <a:rPr lang="en-US" altLang="ko-KR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: </a:t>
              </a:r>
              <a:r>
                <a:rPr lang="ko-KR" altLang="en-US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윷놀이</a:t>
              </a:r>
              <a:r>
                <a:rPr lang="en-US" altLang="ko-KR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공기놀이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작스똔</a:t>
              </a:r>
              <a:endParaRPr lang="ko-KR" altLang="en-US" sz="16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99" name="직사각형 98"/>
            <p:cNvSpPr/>
            <p:nvPr/>
          </p:nvSpPr>
          <p:spPr>
            <a:xfrm>
              <a:off x="1164424" y="6074143"/>
              <a:ext cx="32252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en-US" altLang="ko-KR" sz="12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※</a:t>
              </a:r>
              <a:endParaRPr lang="ko-KR" altLang="en-US" sz="12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</p:grpSp>
      <p:pic>
        <p:nvPicPr>
          <p:cNvPr id="100" name="그림 9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7977" y="5733298"/>
            <a:ext cx="1138346" cy="815713"/>
          </a:xfrm>
          <a:prstGeom prst="rect">
            <a:avLst/>
          </a:prstGeom>
        </p:spPr>
      </p:pic>
      <p:cxnSp>
        <p:nvCxnSpPr>
          <p:cNvPr id="13" name="직선 연결선 12"/>
          <p:cNvCxnSpPr/>
          <p:nvPr/>
        </p:nvCxnSpPr>
        <p:spPr>
          <a:xfrm>
            <a:off x="1252025" y="5050302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8483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양쪽 모서리가 둥근 사각형 4"/>
          <p:cNvSpPr/>
          <p:nvPr/>
        </p:nvSpPr>
        <p:spPr>
          <a:xfrm flipV="1">
            <a:off x="951922" y="1650698"/>
            <a:ext cx="1995559" cy="396635"/>
          </a:xfrm>
          <a:prstGeom prst="round2SameRect">
            <a:avLst>
              <a:gd name="adj1" fmla="val 27778"/>
              <a:gd name="adj2" fmla="val 0"/>
            </a:avLst>
          </a:prstGeom>
          <a:solidFill>
            <a:srgbClr val="A7D8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1140825" y="1662889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sz="20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마음을 나눠요</a:t>
            </a:r>
            <a:endParaRPr lang="ko-KR" altLang="en-US" sz="20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3" name="모서리가 둥근 직사각형 22"/>
          <p:cNvSpPr/>
          <p:nvPr/>
        </p:nvSpPr>
        <p:spPr>
          <a:xfrm>
            <a:off x="922683" y="2711062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7" name="그룹 6"/>
          <p:cNvGrpSpPr/>
          <p:nvPr/>
        </p:nvGrpSpPr>
        <p:grpSpPr>
          <a:xfrm>
            <a:off x="2503027" y="3009258"/>
            <a:ext cx="8574156" cy="400110"/>
            <a:chOff x="2503027" y="3004468"/>
            <a:chExt cx="8574156" cy="400110"/>
          </a:xfrm>
        </p:grpSpPr>
        <p:sp>
          <p:nvSpPr>
            <p:cNvPr id="25" name="직사각형 24"/>
            <p:cNvSpPr/>
            <p:nvPr/>
          </p:nvSpPr>
          <p:spPr>
            <a:xfrm>
              <a:off x="2616212" y="3004468"/>
              <a:ext cx="8460971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buSzPct val="80000"/>
                <a:defRPr/>
              </a:pP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호랑이와 곶감 게임을 하면서 재미있었던 점</a:t>
              </a:r>
              <a:r>
                <a:rPr lang="en-US" altLang="ko-KR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어려웠던 점 등을 이야기 나눠 보세요</a:t>
              </a:r>
              <a:endParaRPr lang="ko-KR" altLang="en-US" sz="20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31" name="Freeform 58"/>
            <p:cNvSpPr>
              <a:spLocks noEditPoints="1"/>
            </p:cNvSpPr>
            <p:nvPr/>
          </p:nvSpPr>
          <p:spPr bwMode="auto">
            <a:xfrm>
              <a:off x="2503027" y="3153204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10" name="그룹 9"/>
          <p:cNvGrpSpPr/>
          <p:nvPr/>
        </p:nvGrpSpPr>
        <p:grpSpPr>
          <a:xfrm>
            <a:off x="922683" y="3908197"/>
            <a:ext cx="10346635" cy="996502"/>
            <a:chOff x="922683" y="3908197"/>
            <a:chExt cx="10346635" cy="996502"/>
          </a:xfrm>
        </p:grpSpPr>
        <p:sp>
          <p:nvSpPr>
            <p:cNvPr id="26" name="모서리가 둥근 직사각형 25"/>
            <p:cNvSpPr/>
            <p:nvPr/>
          </p:nvSpPr>
          <p:spPr>
            <a:xfrm>
              <a:off x="922683" y="3908197"/>
              <a:ext cx="10346635" cy="996502"/>
            </a:xfrm>
            <a:prstGeom prst="roundRect">
              <a:avLst>
                <a:gd name="adj" fmla="val 14210"/>
              </a:avLst>
            </a:prstGeom>
            <a:solidFill>
              <a:srgbClr val="A7D8BF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grpSp>
          <p:nvGrpSpPr>
            <p:cNvPr id="8" name="그룹 7"/>
            <p:cNvGrpSpPr/>
            <p:nvPr/>
          </p:nvGrpSpPr>
          <p:grpSpPr>
            <a:xfrm>
              <a:off x="2503027" y="4206393"/>
              <a:ext cx="7522586" cy="400110"/>
              <a:chOff x="2503027" y="4201603"/>
              <a:chExt cx="7522586" cy="400110"/>
            </a:xfrm>
          </p:grpSpPr>
          <p:sp>
            <p:nvSpPr>
              <p:cNvPr id="27" name="직사각형 26"/>
              <p:cNvSpPr/>
              <p:nvPr/>
            </p:nvSpPr>
            <p:spPr>
              <a:xfrm>
                <a:off x="2616212" y="4201603"/>
                <a:ext cx="7409401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80000"/>
                  <a:defRPr/>
                </a:pPr>
                <a:r>
                  <a:rPr lang="ko-KR" altLang="en-US" sz="200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재미있는 게임을 하면서 자연스럽게 수의 개념 및 숫자 읽는 연습을 해요</a:t>
                </a:r>
                <a:endParaRPr lang="ko-KR" altLang="en-US" sz="20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  <p:sp>
            <p:nvSpPr>
              <p:cNvPr id="32" name="Freeform 58"/>
              <p:cNvSpPr>
                <a:spLocks noEditPoints="1"/>
              </p:cNvSpPr>
              <p:nvPr/>
            </p:nvSpPr>
            <p:spPr bwMode="auto">
              <a:xfrm>
                <a:off x="2503027" y="4350339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</p:grpSp>
      <p:sp>
        <p:nvSpPr>
          <p:cNvPr id="18" name="직사각형 17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호랑이와 곶감 게임을 하면서 숫자를 배워요</a:t>
            </a:r>
          </a:p>
        </p:txBody>
      </p:sp>
      <p:sp>
        <p:nvSpPr>
          <p:cNvPr id="19" name="직사각형 18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20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28" name="모서리가 둥근 직사각형 27"/>
          <p:cNvSpPr/>
          <p:nvPr/>
        </p:nvSpPr>
        <p:spPr>
          <a:xfrm>
            <a:off x="951922" y="5114799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29" name="그룹 28"/>
          <p:cNvGrpSpPr/>
          <p:nvPr/>
        </p:nvGrpSpPr>
        <p:grpSpPr>
          <a:xfrm>
            <a:off x="2532266" y="5259107"/>
            <a:ext cx="5228688" cy="707886"/>
            <a:chOff x="2503027" y="4201603"/>
            <a:chExt cx="5228688" cy="707886"/>
          </a:xfrm>
        </p:grpSpPr>
        <p:sp>
          <p:nvSpPr>
            <p:cNvPr id="33" name="직사각형 32"/>
            <p:cNvSpPr/>
            <p:nvPr/>
          </p:nvSpPr>
          <p:spPr>
            <a:xfrm>
              <a:off x="2616212" y="4201603"/>
              <a:ext cx="5115503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SzPct val="80000"/>
                <a:defRPr/>
              </a:pP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친구와의 상호작용 속에서 게임의 규칙을 익히고 </a:t>
              </a:r>
              <a:endParaRPr lang="en-US" altLang="ko-KR" sz="200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  <a:p>
              <a:pPr>
                <a:buSzPct val="80000"/>
                <a:defRPr/>
              </a:pPr>
              <a:r>
                <a:rPr lang="ko-KR" altLang="en-US" sz="20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놀이 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후 정리하는 습관을 갖도록 해요</a:t>
              </a:r>
              <a:endParaRPr lang="ko-KR" altLang="en-US" sz="20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34" name="Freeform 58"/>
            <p:cNvSpPr>
              <a:spLocks noEditPoints="1"/>
            </p:cNvSpPr>
            <p:nvPr/>
          </p:nvSpPr>
          <p:spPr bwMode="auto">
            <a:xfrm>
              <a:off x="2503027" y="4350339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pic>
        <p:nvPicPr>
          <p:cNvPr id="11" name="그림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87"/>
          <a:stretch/>
        </p:blipFill>
        <p:spPr>
          <a:xfrm>
            <a:off x="1286822" y="2841078"/>
            <a:ext cx="959104" cy="688992"/>
          </a:xfrm>
          <a:prstGeom prst="rect">
            <a:avLst/>
          </a:prstGeom>
        </p:spPr>
      </p:pic>
      <p:pic>
        <p:nvPicPr>
          <p:cNvPr id="12" name="그림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4252" y="5124847"/>
            <a:ext cx="684244" cy="842146"/>
          </a:xfrm>
          <a:prstGeom prst="rect">
            <a:avLst/>
          </a:prstGeom>
        </p:spPr>
      </p:pic>
      <p:pic>
        <p:nvPicPr>
          <p:cNvPr id="13" name="그림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147" y="4010205"/>
            <a:ext cx="676454" cy="732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4262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780288" y="16605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FBB173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모서리가 둥근 직사각형 26"/>
          <p:cNvSpPr/>
          <p:nvPr/>
        </p:nvSpPr>
        <p:spPr>
          <a:xfrm>
            <a:off x="987572" y="3733800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FF6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28" name="모서리가 둥근 직사각형 27"/>
          <p:cNvSpPr/>
          <p:nvPr/>
        </p:nvSpPr>
        <p:spPr>
          <a:xfrm>
            <a:off x="1164337" y="3932144"/>
            <a:ext cx="2901696" cy="784412"/>
          </a:xfrm>
          <a:prstGeom prst="roundRect">
            <a:avLst>
              <a:gd name="adj" fmla="val 12018"/>
            </a:avLst>
          </a:prstGeom>
          <a:noFill/>
          <a:ln w="19050">
            <a:solidFill>
              <a:srgbClr val="FBB1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6" name="직사각형 5"/>
          <p:cNvSpPr/>
          <p:nvPr/>
        </p:nvSpPr>
        <p:spPr>
          <a:xfrm>
            <a:off x="934581" y="1674391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 응용하기</a:t>
            </a:r>
          </a:p>
        </p:txBody>
      </p:sp>
      <p:sp>
        <p:nvSpPr>
          <p:cNvPr id="15" name="모서리가 둥근 직사각형 14"/>
          <p:cNvSpPr/>
          <p:nvPr/>
        </p:nvSpPr>
        <p:spPr>
          <a:xfrm>
            <a:off x="987572" y="2352675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FF6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16" name="모서리가 둥근 직사각형 15"/>
          <p:cNvSpPr/>
          <p:nvPr/>
        </p:nvSpPr>
        <p:spPr>
          <a:xfrm>
            <a:off x="1164337" y="2551019"/>
            <a:ext cx="2901696" cy="784412"/>
          </a:xfrm>
          <a:prstGeom prst="roundRect">
            <a:avLst>
              <a:gd name="adj" fmla="val 12018"/>
            </a:avLst>
          </a:prstGeom>
          <a:noFill/>
          <a:ln w="19050">
            <a:solidFill>
              <a:srgbClr val="FBB1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17" name="직사각형 16"/>
          <p:cNvSpPr/>
          <p:nvPr/>
        </p:nvSpPr>
        <p:spPr>
          <a:xfrm>
            <a:off x="4241998" y="2620060"/>
            <a:ext cx="619592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62000" indent="-162000">
              <a:buSzPct val="80000"/>
              <a:buFont typeface="Arial" panose="020B0604020202020204" pitchFamily="34" charset="0"/>
              <a:buChar char="•"/>
              <a:defRPr/>
            </a:pP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숫자 카드와 물건의 수량이 그려진 카드를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각각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나눠 숫자 카드의 </a:t>
            </a:r>
            <a:endParaRPr lang="en-US" altLang="ko-KR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>
              <a:buSzPct val="80000"/>
              <a:defRPr/>
            </a:pP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en-US" altLang="ko-KR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숫자에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맞는 물건 그림 카드를 찾아 연결하는 활동을 해요</a:t>
            </a:r>
            <a:endParaRPr lang="en-US" altLang="ko-KR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1894722" y="2589282"/>
            <a:ext cx="215956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놀이활동이 </a:t>
            </a:r>
            <a:endParaRPr lang="en-US" altLang="ko-KR" sz="200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F58221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  <a:p>
            <a:pPr lvl="0">
              <a:defRPr/>
            </a:pPr>
            <a:r>
              <a:rPr lang="ko-KR" altLang="en-US" sz="200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아이에게 </a:t>
            </a:r>
            <a:r>
              <a:rPr lang="ko-KR" altLang="en-US" sz="20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어려울 때</a:t>
            </a:r>
          </a:p>
        </p:txBody>
      </p:sp>
      <p:pic>
        <p:nvPicPr>
          <p:cNvPr id="21" name="그림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7764" y="2734281"/>
            <a:ext cx="498874" cy="417889"/>
          </a:xfrm>
          <a:prstGeom prst="rect">
            <a:avLst/>
          </a:prstGeom>
        </p:spPr>
      </p:pic>
      <p:pic>
        <p:nvPicPr>
          <p:cNvPr id="24" name="그림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7764" y="4115406"/>
            <a:ext cx="486566" cy="418446"/>
          </a:xfrm>
          <a:prstGeom prst="rect">
            <a:avLst/>
          </a:prstGeom>
        </p:spPr>
      </p:pic>
      <p:sp>
        <p:nvSpPr>
          <p:cNvPr id="29" name="직사각형 28"/>
          <p:cNvSpPr/>
          <p:nvPr/>
        </p:nvSpPr>
        <p:spPr>
          <a:xfrm>
            <a:off x="4241998" y="4001185"/>
            <a:ext cx="580319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62000" indent="-162000">
              <a:buSzPct val="80000"/>
              <a:buFont typeface="Arial" panose="020B0604020202020204" pitchFamily="34" charset="0"/>
              <a:buChar char="•"/>
              <a:defRPr/>
            </a:pP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여러 개의 사탕 또는 구슬을 준비하여 사탕을 숫자카드에 </a:t>
            </a:r>
            <a:endParaRPr lang="en-US" altLang="ko-KR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>
              <a:buSzPct val="80000"/>
              <a:defRPr/>
            </a:pP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en-US" altLang="ko-KR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나온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숫자만큼 묶거나 나누고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더하고 빼는 등 셈 놀이를 해요</a:t>
            </a:r>
            <a:endParaRPr lang="ko-KR" altLang="en-US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1894722" y="3970407"/>
            <a:ext cx="194155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놀이활동이</a:t>
            </a:r>
            <a:endParaRPr lang="en-US" altLang="ko-KR" sz="200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F58221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  <a:p>
            <a:pPr lvl="0">
              <a:defRPr/>
            </a:pPr>
            <a:r>
              <a:rPr lang="ko-KR" altLang="en-US" sz="200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아이에게 </a:t>
            </a:r>
            <a:r>
              <a:rPr lang="ko-KR" altLang="en-US" sz="20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쉬울 때</a:t>
            </a:r>
          </a:p>
        </p:txBody>
      </p:sp>
      <p:pic>
        <p:nvPicPr>
          <p:cNvPr id="38" name="그림 3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79549" y="1703971"/>
            <a:ext cx="340951" cy="340951"/>
          </a:xfrm>
          <a:prstGeom prst="rect">
            <a:avLst/>
          </a:prstGeom>
        </p:spPr>
      </p:pic>
      <p:sp>
        <p:nvSpPr>
          <p:cNvPr id="23" name="직사각형 22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호랑이와 곶감 게임을 하면서 숫자를 배워요</a:t>
            </a:r>
          </a:p>
        </p:txBody>
      </p:sp>
      <p:sp>
        <p:nvSpPr>
          <p:cNvPr id="33" name="직사각형 32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20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69862" y="5683811"/>
            <a:ext cx="1280162" cy="860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474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사용자 지정 1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EC31E"/>
      </a:accent1>
      <a:accent2>
        <a:srgbClr val="00873B"/>
      </a:accent2>
      <a:accent3>
        <a:srgbClr val="22B9D7"/>
      </a:accent3>
      <a:accent4>
        <a:srgbClr val="00428E"/>
      </a:accent4>
      <a:accent5>
        <a:srgbClr val="967200"/>
      </a:accent5>
      <a:accent6>
        <a:srgbClr val="F7AA00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사용자 지정 1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EC31E"/>
      </a:accent1>
      <a:accent2>
        <a:srgbClr val="00873B"/>
      </a:accent2>
      <a:accent3>
        <a:srgbClr val="22B9D7"/>
      </a:accent3>
      <a:accent4>
        <a:srgbClr val="00428E"/>
      </a:accent4>
      <a:accent5>
        <a:srgbClr val="967200"/>
      </a:accent5>
      <a:accent6>
        <a:srgbClr val="F7AA00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5143</TotalTime>
  <Words>507</Words>
  <Application>Microsoft Office PowerPoint</Application>
  <PresentationFormat>와이드스크린</PresentationFormat>
  <Paragraphs>99</Paragraphs>
  <Slides>10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10</vt:i4>
      </vt:variant>
    </vt:vector>
  </HeadingPairs>
  <TitlesOfParts>
    <vt:vector size="18" baseType="lpstr">
      <vt:lpstr>맑은 고딕</vt:lpstr>
      <vt:lpstr>Arial</vt:lpstr>
      <vt:lpstr>08서울한강체 L</vt:lpstr>
      <vt:lpstr>나눔바른고딕</vt:lpstr>
      <vt:lpstr>나눔손글씨 펜</vt:lpstr>
      <vt:lpstr>08서울한강체 M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Looney</dc:creator>
  <cp:lastModifiedBy>user525</cp:lastModifiedBy>
  <cp:revision>100</cp:revision>
  <dcterms:created xsi:type="dcterms:W3CDTF">2016-09-08T09:50:17Z</dcterms:created>
  <dcterms:modified xsi:type="dcterms:W3CDTF">2016-11-21T07:37:58Z</dcterms:modified>
</cp:coreProperties>
</file>