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45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그룹 72"/>
          <p:cNvGrpSpPr/>
          <p:nvPr userDrawn="1"/>
        </p:nvGrpSpPr>
        <p:grpSpPr>
          <a:xfrm>
            <a:off x="7354937" y="4418960"/>
            <a:ext cx="1732734" cy="2178392"/>
            <a:chOff x="7515109" y="4286258"/>
            <a:chExt cx="1572562" cy="1977024"/>
          </a:xfrm>
        </p:grpSpPr>
        <p:grpSp>
          <p:nvGrpSpPr>
            <p:cNvPr id="74" name="그룹 73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4" name="그룹 12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8" name="모서리가 둥근 직사각형 15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모서리가 둥근 직사각형 15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5" name="그룹 12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53" name="모서리가 둥근 직사각형 15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자유형 12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양쪽 모서리가 둥근 사각형 12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양쪽 모서리가 둥근 사각형 12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양쪽 모서리가 둥근 사각형 12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양쪽 모서리가 둥근 사각형 12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5" name="그룹 13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37" name="자유형 13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8" name="그룹 13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39" name="자유형 13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0" name="자유형 13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1" name="원호 14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2" name="타원 14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3" name="타원 14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4" name="그룹 14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1" name="직선 연결선 15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직선 연결선 15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5" name="직선 연결선 14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직선 연결선 14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8" name="그룹 14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9" name="직선 연결선 14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직선 연결선 14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6" name="타원 13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그룹 74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6" name="그룹 7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19" name="모서리가 둥근 직사각형 11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" name="모서리가 둥근 직사각형 11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" name="모서리가 둥근 직사각형 12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" name="모서리가 둥근 직사각형 12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" name="모서리가 둥근 직사각형 12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7" name="직사각형 7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양쪽 모서리가 둥근 사각형 7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사각형 7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0" name="그룹 79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96" name="그룹 95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09" name="자유형 10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0" name="자유형 10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1" name="자유형 11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2" name="원호 11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3" name="타원 11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4" name="타원 11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15" name="직선 연결선 11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직선 연결선 11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직선 연결선 11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직선 연결선 11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7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이등변 삼각형 98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이등변 삼각형 9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01" name="직선 연결선 10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직선 연결선 10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직사각형 10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직사각형 10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사다리꼴 10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사다리꼴 10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" name="사다리꼴 10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" name="사다리꼴 10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1" name="그룹 80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91" name="모서리가 둥근 직사각형 90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모서리가 둥근 직사각형 91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모서리가 둥근 직사각형 92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모서리가 둥근 직사각형 93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모서리가 둥근 직사각형 94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양쪽 모서리가 둥근 사각형 81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사각형 82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양쪽 모서리가 둥근 사각형 84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양쪽 모서리가 둥근 사각형 85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직사각형 86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원호 88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원호 89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63" name="그룹 162"/>
          <p:cNvGrpSpPr/>
          <p:nvPr userDrawn="1"/>
        </p:nvGrpSpPr>
        <p:grpSpPr>
          <a:xfrm>
            <a:off x="230618" y="636249"/>
            <a:ext cx="3985450" cy="633277"/>
            <a:chOff x="230618" y="636249"/>
            <a:chExt cx="3985450" cy="633277"/>
          </a:xfrm>
        </p:grpSpPr>
        <p:grpSp>
          <p:nvGrpSpPr>
            <p:cNvPr id="164" name="그룹 163"/>
            <p:cNvGrpSpPr/>
            <p:nvPr userDrawn="1"/>
          </p:nvGrpSpPr>
          <p:grpSpPr>
            <a:xfrm>
              <a:off x="230618" y="636249"/>
              <a:ext cx="3985450" cy="633277"/>
              <a:chOff x="230617" y="636249"/>
              <a:chExt cx="2453935" cy="633277"/>
            </a:xfrm>
          </p:grpSpPr>
          <p:sp>
            <p:nvSpPr>
              <p:cNvPr id="166" name="직사각형 165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각 삼각형 166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각 삼각형 167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5" name="TextBox 164"/>
            <p:cNvSpPr txBox="1"/>
            <p:nvPr/>
          </p:nvSpPr>
          <p:spPr>
            <a:xfrm>
              <a:off x="251520" y="661095"/>
              <a:ext cx="39645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15.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거미가 줄을 타고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210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10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617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2183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69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55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385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79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68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5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517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그룹 32"/>
          <p:cNvGrpSpPr/>
          <p:nvPr userDrawn="1"/>
        </p:nvGrpSpPr>
        <p:grpSpPr>
          <a:xfrm rot="21190137">
            <a:off x="7721065" y="4858072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4" name="그룹 33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63" name="모서리가 둥근 직사각형 62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자유형 35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양쪽 모서리가 둥근 사각형 36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양쪽 모서리가 둥근 사각형 39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모서리가 둥근 직사각형 43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47" name="자유형 46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8" name="그룹 47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49" name="자유형 48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자유형 49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원호 50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51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4" name="그룹 53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61" name="직선 연결선 60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직선 연결선 61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직선 연결선 54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그룹 57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59" name="직선 연결선 5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직선 연결선 5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6" name="타원 45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그룹 1"/>
          <p:cNvGrpSpPr/>
          <p:nvPr userDrawn="1"/>
        </p:nvGrpSpPr>
        <p:grpSpPr>
          <a:xfrm>
            <a:off x="230618" y="636249"/>
            <a:ext cx="3985450" cy="633277"/>
            <a:chOff x="230618" y="636249"/>
            <a:chExt cx="3985450" cy="633277"/>
          </a:xfrm>
        </p:grpSpPr>
        <p:grpSp>
          <p:nvGrpSpPr>
            <p:cNvPr id="76" name="그룹 75"/>
            <p:cNvGrpSpPr/>
            <p:nvPr userDrawn="1"/>
          </p:nvGrpSpPr>
          <p:grpSpPr>
            <a:xfrm>
              <a:off x="230618" y="636249"/>
              <a:ext cx="3985450" cy="633277"/>
              <a:chOff x="230617" y="636249"/>
              <a:chExt cx="2453935" cy="633277"/>
            </a:xfrm>
          </p:grpSpPr>
          <p:sp>
            <p:nvSpPr>
              <p:cNvPr id="78" name="직사각형 77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각 삼각형 78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각 삼각형 79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251520" y="661095"/>
              <a:ext cx="39645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15.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거미가 줄을 타고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176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그룹 72"/>
          <p:cNvGrpSpPr/>
          <p:nvPr userDrawn="1"/>
        </p:nvGrpSpPr>
        <p:grpSpPr>
          <a:xfrm>
            <a:off x="7380312" y="4437112"/>
            <a:ext cx="1768315" cy="2174970"/>
            <a:chOff x="3942612" y="3010001"/>
            <a:chExt cx="2665192" cy="3278100"/>
          </a:xfrm>
        </p:grpSpPr>
        <p:grpSp>
          <p:nvGrpSpPr>
            <p:cNvPr id="74" name="그룹 73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5" name="그룹 12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9" name="모서리가 둥근 직사각형 15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7" name="자유형 12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양쪽 모서리가 둥근 사각형 12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양쪽 모서리가 둥근 사각형 12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양쪽 모서리가 둥근 사각형 12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양쪽 모서리가 둥근 사각형 13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38" name="자유형 13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9" name="그룹 13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40" name="자유형 13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1" name="자유형 14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2" name="원호 14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3" name="타원 14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4" name="타원 14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5" name="그룹 14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2" name="직선 연결선 15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직선 연결선 15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6" name="직선 연결선 14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직선 연결선 14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9" name="그룹 14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0" name="직선 연결선 14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직선 연결선 15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7" name="타원 13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그룹 74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6" name="원호 75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타원 76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타원 77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사각형 78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사각형 79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양쪽 모서리가 둥근 사각형 80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양쪽 모서리가 둥근 사각형 81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사각형 82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4" name="그룹 83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19" name="모서리가 둥근 직사각형 11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" name="모서리가 둥근 직사각형 11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" name="모서리가 둥근 직사각형 12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" name="모서리가 둥근 직사각형 12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" name="모서리가 둥근 직사각형 12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" name="양쪽 모서리가 둥근 사각형 12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5" name="직사각형 84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양쪽 모서리가 둥근 사각형 90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현 91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자유형 92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자유형 93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현 94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타원 95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타원 96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8" name="직선 연결선 97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직선 연결선 98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직선 연결선 9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직선 연결선 10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직선 연결선 10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직선 연결선 10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직사각형 10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사다리꼴 10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직사각형 10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타원 10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타원 10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타원 10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직사각형 10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이등변 삼각형 11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이등변 삼각형 11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원호 11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원호 11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6" name="그룹 11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1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1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70" name="그룹 169"/>
          <p:cNvGrpSpPr/>
          <p:nvPr userDrawn="1"/>
        </p:nvGrpSpPr>
        <p:grpSpPr>
          <a:xfrm>
            <a:off x="230618" y="636249"/>
            <a:ext cx="3985450" cy="633277"/>
            <a:chOff x="230618" y="636249"/>
            <a:chExt cx="3985450" cy="633277"/>
          </a:xfrm>
        </p:grpSpPr>
        <p:grpSp>
          <p:nvGrpSpPr>
            <p:cNvPr id="171" name="그룹 170"/>
            <p:cNvGrpSpPr/>
            <p:nvPr userDrawn="1"/>
          </p:nvGrpSpPr>
          <p:grpSpPr>
            <a:xfrm>
              <a:off x="230618" y="636249"/>
              <a:ext cx="3985450" cy="633277"/>
              <a:chOff x="230617" y="636249"/>
              <a:chExt cx="2453935" cy="633277"/>
            </a:xfrm>
          </p:grpSpPr>
          <p:sp>
            <p:nvSpPr>
              <p:cNvPr id="173" name="직사각형 172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각 삼각형 173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각 삼각형 174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2" name="TextBox 171"/>
            <p:cNvSpPr txBox="1"/>
            <p:nvPr/>
          </p:nvSpPr>
          <p:spPr>
            <a:xfrm>
              <a:off x="251520" y="661095"/>
              <a:ext cx="39645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15.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거미가 줄을 타고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18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054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2" r:id="rId8"/>
    <p:sldLayoutId id="2147483663" r:id="rId9"/>
    <p:sldLayoutId id="214748366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48512;&#47784;&#51088;&#45376;%20&#45440;&#51060;&#54876;&#46041;_&#50689;&#50500;&#44592;%2015_master(0606).mp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62785" y="1969924"/>
              <a:ext cx="541847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15.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거미가 줄을 타고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08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5" y="1346581"/>
            <a:ext cx="4043496" cy="454920"/>
            <a:chOff x="899593" y="908720"/>
            <a:chExt cx="5048733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3" y="908720"/>
              <a:ext cx="5048733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39084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거미가 줄을 타고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악보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7544" y="2060796"/>
            <a:ext cx="5836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거미가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줄을타고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동요를 함께 불러봅니다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705509" y="2554720"/>
            <a:ext cx="3939059" cy="400110"/>
            <a:chOff x="1326474" y="1856936"/>
            <a:chExt cx="3939059" cy="400110"/>
          </a:xfrm>
        </p:grpSpPr>
        <p:grpSp>
          <p:nvGrpSpPr>
            <p:cNvPr id="7" name="그룹 6"/>
            <p:cNvGrpSpPr/>
            <p:nvPr/>
          </p:nvGrpSpPr>
          <p:grpSpPr>
            <a:xfrm>
              <a:off x="1326474" y="1935482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567085" y="1856936"/>
              <a:ext cx="36984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‘거미가 줄을 타고’ 노래가 나오네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705509" y="3027864"/>
            <a:ext cx="5018619" cy="400110"/>
            <a:chOff x="1326474" y="2508824"/>
            <a:chExt cx="5018619" cy="400110"/>
          </a:xfrm>
        </p:grpSpPr>
        <p:grpSp>
          <p:nvGrpSpPr>
            <p:cNvPr id="15" name="그룹 14"/>
            <p:cNvGrpSpPr/>
            <p:nvPr/>
          </p:nvGrpSpPr>
          <p:grpSpPr>
            <a:xfrm>
              <a:off x="1326474" y="2587370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7085" y="2508824"/>
              <a:ext cx="47780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거미가 줄을 타고 올라갑니다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544" y="4295417"/>
            <a:ext cx="8058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간단한 율동을 만들어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거미가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줄을타고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동요를 불러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704256" y="4829090"/>
            <a:ext cx="6300655" cy="400110"/>
            <a:chOff x="704256" y="5143144"/>
            <a:chExt cx="6300655" cy="400110"/>
          </a:xfrm>
        </p:grpSpPr>
        <p:grpSp>
          <p:nvGrpSpPr>
            <p:cNvPr id="32" name="그룹 31"/>
            <p:cNvGrpSpPr/>
            <p:nvPr/>
          </p:nvGrpSpPr>
          <p:grpSpPr>
            <a:xfrm>
              <a:off x="704256" y="5221690"/>
              <a:ext cx="240611" cy="243018"/>
              <a:chOff x="1385888" y="2641354"/>
              <a:chExt cx="712015" cy="719138"/>
            </a:xfrm>
          </p:grpSpPr>
          <p:sp>
            <p:nvSpPr>
              <p:cNvPr id="34" name="눈물 방울 3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눈물 방울 3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눈물 방울 3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944867" y="5143144"/>
              <a:ext cx="6060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거미가 줄을 타고 올라 갈 때는 어떻게 표현해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704256" y="5333146"/>
            <a:ext cx="7108104" cy="400110"/>
            <a:chOff x="704256" y="5981218"/>
            <a:chExt cx="7108104" cy="400110"/>
          </a:xfrm>
        </p:grpSpPr>
        <p:grpSp>
          <p:nvGrpSpPr>
            <p:cNvPr id="40" name="그룹 39"/>
            <p:cNvGrpSpPr/>
            <p:nvPr/>
          </p:nvGrpSpPr>
          <p:grpSpPr>
            <a:xfrm>
              <a:off x="704256" y="6059764"/>
              <a:ext cx="240611" cy="243018"/>
              <a:chOff x="1385888" y="2641354"/>
              <a:chExt cx="712015" cy="719138"/>
            </a:xfrm>
          </p:grpSpPr>
          <p:sp>
            <p:nvSpPr>
              <p:cNvPr id="42" name="눈물 방울 4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눈물 방울 4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눈물 방울 4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944867" y="5981218"/>
              <a:ext cx="68674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‘올라갑니다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.’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에서는 손을 조금씩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위로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올려보자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704256" y="3501008"/>
            <a:ext cx="7324128" cy="400110"/>
            <a:chOff x="704256" y="3645024"/>
            <a:chExt cx="7324128" cy="400110"/>
          </a:xfrm>
        </p:grpSpPr>
        <p:grpSp>
          <p:nvGrpSpPr>
            <p:cNvPr id="48" name="그룹 47"/>
            <p:cNvGrpSpPr/>
            <p:nvPr/>
          </p:nvGrpSpPr>
          <p:grpSpPr>
            <a:xfrm>
              <a:off x="704256" y="3723570"/>
              <a:ext cx="240611" cy="243018"/>
              <a:chOff x="1385888" y="2641354"/>
              <a:chExt cx="712015" cy="719138"/>
            </a:xfrm>
          </p:grpSpPr>
          <p:sp>
            <p:nvSpPr>
              <p:cNvPr id="50" name="눈물 방울 4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눈물 방울 5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눈물 방울 5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타원 5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944867" y="3645024"/>
              <a:ext cx="70835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○○도 박수 치면서 같이 불러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704256" y="5837202"/>
            <a:ext cx="7108104" cy="400110"/>
            <a:chOff x="704256" y="5981218"/>
            <a:chExt cx="7108104" cy="400110"/>
          </a:xfrm>
        </p:grpSpPr>
        <p:grpSp>
          <p:nvGrpSpPr>
            <p:cNvPr id="58" name="그룹 57"/>
            <p:cNvGrpSpPr/>
            <p:nvPr/>
          </p:nvGrpSpPr>
          <p:grpSpPr>
            <a:xfrm>
              <a:off x="704256" y="6059764"/>
              <a:ext cx="240611" cy="243018"/>
              <a:chOff x="1385888" y="2641354"/>
              <a:chExt cx="712015" cy="719138"/>
            </a:xfrm>
          </p:grpSpPr>
          <p:sp>
            <p:nvSpPr>
              <p:cNvPr id="60" name="눈물 방울 5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눈물 방울 6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눈물 방울 6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눈물 방울 6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타원 6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944867" y="5981218"/>
              <a:ext cx="68674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‘내려옵니다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.’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에서는 손을 조금씩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아래로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내려보자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794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683568" y="2219535"/>
            <a:ext cx="6274635" cy="400110"/>
            <a:chOff x="1326474" y="2874987"/>
            <a:chExt cx="6274635" cy="400110"/>
          </a:xfrm>
        </p:grpSpPr>
        <p:grpSp>
          <p:nvGrpSpPr>
            <p:cNvPr id="12" name="그룹 11"/>
            <p:cNvGrpSpPr/>
            <p:nvPr/>
          </p:nvGrpSpPr>
          <p:grpSpPr>
            <a:xfrm>
              <a:off x="1326474" y="2953533"/>
              <a:ext cx="240611" cy="243018"/>
              <a:chOff x="1385888" y="2641354"/>
              <a:chExt cx="712015" cy="719138"/>
            </a:xfrm>
          </p:grpSpPr>
          <p:sp>
            <p:nvSpPr>
              <p:cNvPr id="14" name="눈물 방울 1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눈물 방울 1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타원 1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567085" y="2874987"/>
              <a:ext cx="60340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엄마손이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거미가 되어 ○○몸을 간질입니다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간질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간질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683568" y="2668850"/>
            <a:ext cx="6598442" cy="400110"/>
            <a:chOff x="1326474" y="3645024"/>
            <a:chExt cx="6598442" cy="400110"/>
          </a:xfrm>
        </p:grpSpPr>
        <p:grpSp>
          <p:nvGrpSpPr>
            <p:cNvPr id="20" name="그룹 19"/>
            <p:cNvGrpSpPr/>
            <p:nvPr/>
          </p:nvGrpSpPr>
          <p:grpSpPr>
            <a:xfrm>
              <a:off x="1326474" y="3723570"/>
              <a:ext cx="240611" cy="243018"/>
              <a:chOff x="1385888" y="2641354"/>
              <a:chExt cx="712015" cy="719138"/>
            </a:xfrm>
          </p:grpSpPr>
          <p:sp>
            <p:nvSpPr>
              <p:cNvPr id="22" name="눈물 방울 2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눈물 방울 2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567085" y="3645024"/>
              <a:ext cx="63578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거미가 줄을 타고 올라갑니다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비가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오면 거미가 내려옵니다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67544" y="1311151"/>
            <a:ext cx="82990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엄마의 손가락이 거미가 되어 아이의 몸을 아래쪽에서 위쪽으로</a:t>
            </a:r>
          </a:p>
          <a:p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간질이면서 동요를 불러봅니다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pic>
        <p:nvPicPr>
          <p:cNvPr id="27" name="그림 26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42900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0" name="그룹 29"/>
          <p:cNvGrpSpPr/>
          <p:nvPr/>
        </p:nvGrpSpPr>
        <p:grpSpPr>
          <a:xfrm>
            <a:off x="6012160" y="3429000"/>
            <a:ext cx="2232248" cy="1594463"/>
            <a:chOff x="6012160" y="3284984"/>
            <a:chExt cx="2232248" cy="1594463"/>
          </a:xfrm>
        </p:grpSpPr>
        <p:sp>
          <p:nvSpPr>
            <p:cNvPr id="31" name="타원형 설명선 30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41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5" y="1346581"/>
            <a:ext cx="1368152" cy="454920"/>
            <a:chOff x="899593" y="908720"/>
            <a:chExt cx="1368152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3" y="908720"/>
              <a:ext cx="1368152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83568" y="2000325"/>
            <a:ext cx="7464480" cy="707886"/>
            <a:chOff x="1271083" y="1700099"/>
            <a:chExt cx="7464480" cy="707886"/>
          </a:xfrm>
        </p:grpSpPr>
        <p:sp>
          <p:nvSpPr>
            <p:cNvPr id="6" name="TextBox 5"/>
            <p:cNvSpPr txBox="1"/>
            <p:nvPr/>
          </p:nvSpPr>
          <p:spPr>
            <a:xfrm>
              <a:off x="1657984" y="1700099"/>
              <a:ext cx="70775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동요에 맞춰 박수를 치며 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아빠와 노래를 함께 부르면 노래를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 즐겁게 쉽게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따라 부를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8" name="눈물 방울 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" name="그룹 12"/>
          <p:cNvGrpSpPr/>
          <p:nvPr/>
        </p:nvGrpSpPr>
        <p:grpSpPr>
          <a:xfrm>
            <a:off x="683568" y="4653136"/>
            <a:ext cx="7001212" cy="1569660"/>
            <a:chOff x="1271083" y="4767870"/>
            <a:chExt cx="7001212" cy="1569660"/>
          </a:xfrm>
        </p:grpSpPr>
        <p:sp>
          <p:nvSpPr>
            <p:cNvPr id="14" name="TextBox 13"/>
            <p:cNvSpPr txBox="1"/>
            <p:nvPr/>
          </p:nvSpPr>
          <p:spPr>
            <a:xfrm>
              <a:off x="1657984" y="4767870"/>
              <a:ext cx="661431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아이를 간질이면서 동요를 조금 바꾸어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부르며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예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: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거미가 줄을 타고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올라갑니다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♬ ○○이의 무릎에 도착했습니다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비가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오면 내려옵니다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. ○○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이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발에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왔습니다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M" pitchFamily="18" charset="-127"/>
                  <a:ea typeface="서울남산체 M" pitchFamily="18" charset="-127"/>
                </a:rPr>
                <a:t>.) </a:t>
              </a:r>
              <a:endPara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신체부위에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대해 언급하면 아이와 더욱 즐겁게 놀이할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1271083" y="4845010"/>
              <a:ext cx="351394" cy="354908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1" name="그룹 20"/>
          <p:cNvGrpSpPr/>
          <p:nvPr/>
        </p:nvGrpSpPr>
        <p:grpSpPr>
          <a:xfrm>
            <a:off x="683568" y="2987187"/>
            <a:ext cx="7139070" cy="707886"/>
            <a:chOff x="1271083" y="1700099"/>
            <a:chExt cx="7139070" cy="707886"/>
          </a:xfrm>
        </p:grpSpPr>
        <p:sp>
          <p:nvSpPr>
            <p:cNvPr id="22" name="TextBox 21"/>
            <p:cNvSpPr txBox="1"/>
            <p:nvPr/>
          </p:nvSpPr>
          <p:spPr>
            <a:xfrm>
              <a:off x="1657984" y="1700099"/>
              <a:ext cx="675216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율동을 통해 거미가 줄을 타고 올라가고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내려오는 표현을 통해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올라가다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내려가다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.’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의미를 알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683568" y="3974049"/>
            <a:ext cx="7100598" cy="400110"/>
            <a:chOff x="683568" y="4135583"/>
            <a:chExt cx="7100598" cy="400110"/>
          </a:xfrm>
        </p:grpSpPr>
        <p:sp>
          <p:nvSpPr>
            <p:cNvPr id="30" name="TextBox 29"/>
            <p:cNvSpPr txBox="1"/>
            <p:nvPr/>
          </p:nvSpPr>
          <p:spPr>
            <a:xfrm>
              <a:off x="1070469" y="4135583"/>
              <a:ext cx="67136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손가락으로 거미가 되어 엄마와 아이의 신체에서 움직여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683568" y="4158184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287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4" y="1346581"/>
            <a:ext cx="2304255" cy="454920"/>
            <a:chOff x="899592" y="908720"/>
            <a:chExt cx="2304255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908720"/>
              <a:ext cx="2304255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683568" y="1965494"/>
            <a:ext cx="7930954" cy="1200329"/>
            <a:chOff x="683568" y="1965494"/>
            <a:chExt cx="7930954" cy="1200329"/>
          </a:xfrm>
        </p:grpSpPr>
        <p:sp>
          <p:nvSpPr>
            <p:cNvPr id="6" name="TextBox 5"/>
            <p:cNvSpPr txBox="1"/>
            <p:nvPr/>
          </p:nvSpPr>
          <p:spPr>
            <a:xfrm>
              <a:off x="1070469" y="1965494"/>
              <a:ext cx="754405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손가락뿐 만 아니라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발가락도 이용해 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발가락으로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거미를 표현하고 동요에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맞추어 올라가고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내려오는 표현을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해보면서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 놀이를 해 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683568" y="2038895"/>
              <a:ext cx="351394" cy="354908"/>
              <a:chOff x="1385888" y="2641354"/>
              <a:chExt cx="712015" cy="719138"/>
            </a:xfrm>
          </p:grpSpPr>
          <p:sp>
            <p:nvSpPr>
              <p:cNvPr id="8" name="눈물 방울 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5" name="그룹 4"/>
          <p:cNvGrpSpPr/>
          <p:nvPr/>
        </p:nvGrpSpPr>
        <p:grpSpPr>
          <a:xfrm>
            <a:off x="683568" y="3628703"/>
            <a:ext cx="7871642" cy="830997"/>
            <a:chOff x="683568" y="3429000"/>
            <a:chExt cx="7871642" cy="830997"/>
          </a:xfrm>
        </p:grpSpPr>
        <p:sp>
          <p:nvSpPr>
            <p:cNvPr id="22" name="TextBox 21"/>
            <p:cNvSpPr txBox="1"/>
            <p:nvPr/>
          </p:nvSpPr>
          <p:spPr>
            <a:xfrm>
              <a:off x="1070469" y="3429000"/>
              <a:ext cx="748474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집 근처에 있는 거미를 찾아보고 거미를 직접 관찰해 보며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거미의 움직임을 아이와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언어나 신체로 표현해 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683568" y="3484700"/>
              <a:ext cx="351394" cy="35490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9" name="그룹 38"/>
          <p:cNvGrpSpPr/>
          <p:nvPr/>
        </p:nvGrpSpPr>
        <p:grpSpPr>
          <a:xfrm>
            <a:off x="683568" y="4922579"/>
            <a:ext cx="7640810" cy="830997"/>
            <a:chOff x="683568" y="4104800"/>
            <a:chExt cx="7640810" cy="830997"/>
          </a:xfrm>
        </p:grpSpPr>
        <p:sp>
          <p:nvSpPr>
            <p:cNvPr id="30" name="TextBox 29"/>
            <p:cNvSpPr txBox="1"/>
            <p:nvPr/>
          </p:nvSpPr>
          <p:spPr>
            <a:xfrm>
              <a:off x="1070469" y="4104800"/>
              <a:ext cx="725390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거미와 관련된 동요가 있습니까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있다면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아이에게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683568" y="4158184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6105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40472" y="1643316"/>
            <a:ext cx="8843062" cy="1569660"/>
            <a:chOff x="683568" y="5025370"/>
            <a:chExt cx="8843062" cy="1569660"/>
          </a:xfrm>
        </p:grpSpPr>
        <p:sp>
          <p:nvSpPr>
            <p:cNvPr id="3" name="TextBox 2"/>
            <p:cNvSpPr txBox="1"/>
            <p:nvPr/>
          </p:nvSpPr>
          <p:spPr>
            <a:xfrm>
              <a:off x="1070469" y="5025370"/>
              <a:ext cx="845616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바닥에 누워서 거미줄이 되어 거미가 된 아이를 잡거나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간질여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주고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노래가사에서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‘올라갑니다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.’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나오면 높이 올려 주고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내려옵니다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.’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 때는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내려주면서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음악에 맞춰서 아이를 움직여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주며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놀이에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참여할 수 있습니다</a:t>
              </a: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683568" y="5102510"/>
              <a:ext cx="351394" cy="354908"/>
              <a:chOff x="1385888" y="2641354"/>
              <a:chExt cx="712015" cy="719138"/>
            </a:xfrm>
          </p:grpSpPr>
          <p:sp>
            <p:nvSpPr>
              <p:cNvPr id="5" name="눈물 방울 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눈물 방울 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눈물 방울 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0" name="그룹 9"/>
          <p:cNvGrpSpPr/>
          <p:nvPr/>
        </p:nvGrpSpPr>
        <p:grpSpPr>
          <a:xfrm>
            <a:off x="463050" y="3514077"/>
            <a:ext cx="3769030" cy="454920"/>
            <a:chOff x="899591" y="2996952"/>
            <a:chExt cx="3769030" cy="45492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899591" y="2996952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8187" y="3039746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704875" y="4190453"/>
            <a:ext cx="1170665" cy="400110"/>
            <a:chOff x="1141416" y="3786173"/>
            <a:chExt cx="1170665" cy="400110"/>
          </a:xfrm>
        </p:grpSpPr>
        <p:grpSp>
          <p:nvGrpSpPr>
            <p:cNvPr id="14" name="그룹 13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418888" y="3786173"/>
              <a:ext cx="8931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미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704875" y="4829090"/>
            <a:ext cx="965481" cy="400110"/>
            <a:chOff x="1141416" y="4504348"/>
            <a:chExt cx="965481" cy="400110"/>
          </a:xfrm>
        </p:grpSpPr>
        <p:grpSp>
          <p:nvGrpSpPr>
            <p:cNvPr id="22" name="그룹 21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418888" y="4504348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줄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0522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320</Words>
  <Application>Microsoft Office PowerPoint</Application>
  <PresentationFormat>화면 슬라이드 쇼(4:3)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13</cp:revision>
  <dcterms:created xsi:type="dcterms:W3CDTF">2015-04-27T03:03:27Z</dcterms:created>
  <dcterms:modified xsi:type="dcterms:W3CDTF">2015-06-13T00:09:21Z</dcterms:modified>
</cp:coreProperties>
</file>