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45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그룹 72"/>
          <p:cNvGrpSpPr/>
          <p:nvPr userDrawn="1"/>
        </p:nvGrpSpPr>
        <p:grpSpPr>
          <a:xfrm>
            <a:off x="7354937" y="4418960"/>
            <a:ext cx="1732734" cy="2178392"/>
            <a:chOff x="7515109" y="4286258"/>
            <a:chExt cx="1572562" cy="1977024"/>
          </a:xfrm>
        </p:grpSpPr>
        <p:grpSp>
          <p:nvGrpSpPr>
            <p:cNvPr id="74" name="그룹 73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4" name="그룹 12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8" name="모서리가 둥근 직사각형 15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모서리가 둥근 직사각형 15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5" name="그룹 12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53" name="모서리가 둥근 직사각형 15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자유형 12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양쪽 모서리가 둥근 사각형 12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양쪽 모서리가 둥근 사각형 12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양쪽 모서리가 둥근 사각형 12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양쪽 모서리가 둥근 사각형 12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5" name="그룹 13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37" name="자유형 13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8" name="그룹 13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39" name="자유형 13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0" name="자유형 13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1" name="원호 14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2" name="타원 14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3" name="타원 14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4" name="그룹 14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1" name="직선 연결선 15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직선 연결선 15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5" name="직선 연결선 14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직선 연결선 14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8" name="그룹 14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9" name="직선 연결선 14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직선 연결선 14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6" name="타원 13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그룹 74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6" name="그룹 7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19" name="모서리가 둥근 직사각형 11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" name="모서리가 둥근 직사각형 11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" name="모서리가 둥근 직사각형 12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" name="모서리가 둥근 직사각형 12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" name="모서리가 둥근 직사각형 12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7" name="직사각형 7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양쪽 모서리가 둥근 사각형 7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사각형 7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0" name="그룹 79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96" name="그룹 95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09" name="자유형 10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0" name="자유형 10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1" name="자유형 11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2" name="원호 11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3" name="타원 11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4" name="타원 11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15" name="직선 연결선 11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직선 연결선 11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직선 연결선 11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직선 연결선 11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7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이등변 삼각형 98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이등변 삼각형 9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01" name="직선 연결선 10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직선 연결선 10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직사각형 10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직사각형 10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사다리꼴 10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사다리꼴 10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" name="사다리꼴 10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" name="사다리꼴 10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1" name="그룹 80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91" name="모서리가 둥근 직사각형 90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모서리가 둥근 직사각형 91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모서리가 둥근 직사각형 92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모서리가 둥근 직사각형 93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모서리가 둥근 직사각형 94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양쪽 모서리가 둥근 사각형 81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사각형 82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양쪽 모서리가 둥근 사각형 84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양쪽 모서리가 둥근 사각형 85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직사각형 86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원호 88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원호 89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63" name="그룹 162"/>
          <p:cNvGrpSpPr/>
          <p:nvPr userDrawn="1"/>
        </p:nvGrpSpPr>
        <p:grpSpPr>
          <a:xfrm>
            <a:off x="230618" y="636249"/>
            <a:ext cx="3274396" cy="633277"/>
            <a:chOff x="230617" y="636249"/>
            <a:chExt cx="3640863" cy="633277"/>
          </a:xfrm>
        </p:grpSpPr>
        <p:grpSp>
          <p:nvGrpSpPr>
            <p:cNvPr id="164" name="그룹 163"/>
            <p:cNvGrpSpPr/>
            <p:nvPr userDrawn="1"/>
          </p:nvGrpSpPr>
          <p:grpSpPr>
            <a:xfrm>
              <a:off x="230617" y="636249"/>
              <a:ext cx="3640863" cy="633277"/>
              <a:chOff x="230617" y="636249"/>
              <a:chExt cx="2453935" cy="633277"/>
            </a:xfrm>
          </p:grpSpPr>
          <p:sp>
            <p:nvSpPr>
              <p:cNvPr id="166" name="직사각형 165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각 삼각형 166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각 삼각형 167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5" name="TextBox 164"/>
            <p:cNvSpPr txBox="1"/>
            <p:nvPr/>
          </p:nvSpPr>
          <p:spPr>
            <a:xfrm>
              <a:off x="251520" y="661095"/>
              <a:ext cx="31454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곰 세 마리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210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10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617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2183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69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55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385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79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68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5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517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그룹 32"/>
          <p:cNvGrpSpPr/>
          <p:nvPr userDrawn="1"/>
        </p:nvGrpSpPr>
        <p:grpSpPr>
          <a:xfrm rot="21190137">
            <a:off x="7721065" y="4858072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4" name="그룹 33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63" name="모서리가 둥근 직사각형 62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자유형 35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양쪽 모서리가 둥근 사각형 36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양쪽 모서리가 둥근 사각형 39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모서리가 둥근 직사각형 43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47" name="자유형 46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8" name="그룹 47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49" name="자유형 48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자유형 49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원호 50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51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4" name="그룹 53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61" name="직선 연결선 60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직선 연결선 61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직선 연결선 54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그룹 57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59" name="직선 연결선 5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직선 연결선 5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6" name="타원 45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5" name="그룹 74"/>
          <p:cNvGrpSpPr/>
          <p:nvPr userDrawn="1"/>
        </p:nvGrpSpPr>
        <p:grpSpPr>
          <a:xfrm>
            <a:off x="230618" y="636249"/>
            <a:ext cx="3274396" cy="633277"/>
            <a:chOff x="230617" y="636249"/>
            <a:chExt cx="3640863" cy="633277"/>
          </a:xfrm>
        </p:grpSpPr>
        <p:grpSp>
          <p:nvGrpSpPr>
            <p:cNvPr id="76" name="그룹 75"/>
            <p:cNvGrpSpPr/>
            <p:nvPr userDrawn="1"/>
          </p:nvGrpSpPr>
          <p:grpSpPr>
            <a:xfrm>
              <a:off x="230617" y="636249"/>
              <a:ext cx="3640863" cy="633277"/>
              <a:chOff x="230617" y="636249"/>
              <a:chExt cx="2453935" cy="633277"/>
            </a:xfrm>
          </p:grpSpPr>
          <p:sp>
            <p:nvSpPr>
              <p:cNvPr id="78" name="직사각형 77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각 삼각형 78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각 삼각형 79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251520" y="661095"/>
              <a:ext cx="31454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곰 세 마리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176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그룹 72"/>
          <p:cNvGrpSpPr/>
          <p:nvPr userDrawn="1"/>
        </p:nvGrpSpPr>
        <p:grpSpPr>
          <a:xfrm>
            <a:off x="7380312" y="4437112"/>
            <a:ext cx="1768315" cy="2174970"/>
            <a:chOff x="3942612" y="3010001"/>
            <a:chExt cx="2665192" cy="3278100"/>
          </a:xfrm>
        </p:grpSpPr>
        <p:grpSp>
          <p:nvGrpSpPr>
            <p:cNvPr id="74" name="그룹 73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5" name="그룹 12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9" name="모서리가 둥근 직사각형 15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7" name="자유형 12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양쪽 모서리가 둥근 사각형 12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양쪽 모서리가 둥근 사각형 12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양쪽 모서리가 둥근 사각형 12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양쪽 모서리가 둥근 사각형 13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38" name="자유형 13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9" name="그룹 13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40" name="자유형 13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1" name="자유형 14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2" name="원호 14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3" name="타원 14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4" name="타원 14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5" name="그룹 14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2" name="직선 연결선 15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직선 연결선 15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6" name="직선 연결선 14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직선 연결선 14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9" name="그룹 14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0" name="직선 연결선 14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직선 연결선 15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7" name="타원 13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그룹 74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6" name="원호 75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타원 76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타원 77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사각형 78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사각형 79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양쪽 모서리가 둥근 사각형 80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양쪽 모서리가 둥근 사각형 81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사각형 82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4" name="그룹 83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19" name="모서리가 둥근 직사각형 11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" name="모서리가 둥근 직사각형 11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" name="모서리가 둥근 직사각형 12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" name="모서리가 둥근 직사각형 12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" name="모서리가 둥근 직사각형 12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" name="양쪽 모서리가 둥근 사각형 12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5" name="직사각형 84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양쪽 모서리가 둥근 사각형 90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현 91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자유형 92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자유형 93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현 94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타원 95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타원 96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8" name="직선 연결선 97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직선 연결선 98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직선 연결선 9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직선 연결선 10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직선 연결선 10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직선 연결선 10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직사각형 10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사다리꼴 10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직사각형 10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타원 10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타원 10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타원 10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직사각형 10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이등변 삼각형 11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이등변 삼각형 11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원호 11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원호 11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6" name="그룹 11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1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1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70" name="그룹 169"/>
          <p:cNvGrpSpPr/>
          <p:nvPr userDrawn="1"/>
        </p:nvGrpSpPr>
        <p:grpSpPr>
          <a:xfrm>
            <a:off x="230618" y="636249"/>
            <a:ext cx="3274396" cy="633277"/>
            <a:chOff x="230617" y="636249"/>
            <a:chExt cx="3640863" cy="633277"/>
          </a:xfrm>
        </p:grpSpPr>
        <p:grpSp>
          <p:nvGrpSpPr>
            <p:cNvPr id="171" name="그룹 170"/>
            <p:cNvGrpSpPr/>
            <p:nvPr userDrawn="1"/>
          </p:nvGrpSpPr>
          <p:grpSpPr>
            <a:xfrm>
              <a:off x="230617" y="636249"/>
              <a:ext cx="3640863" cy="633277"/>
              <a:chOff x="230617" y="636249"/>
              <a:chExt cx="2453935" cy="633277"/>
            </a:xfrm>
          </p:grpSpPr>
          <p:sp>
            <p:nvSpPr>
              <p:cNvPr id="173" name="직사각형 172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각 삼각형 173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각 삼각형 174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2" name="TextBox 171"/>
            <p:cNvSpPr txBox="1"/>
            <p:nvPr/>
          </p:nvSpPr>
          <p:spPr>
            <a:xfrm>
              <a:off x="251520" y="661095"/>
              <a:ext cx="31454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13.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곰 세 마리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19~24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18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054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2" r:id="rId8"/>
    <p:sldLayoutId id="2147483663" r:id="rId9"/>
    <p:sldLayoutId id="214748366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48512;&#47784;&#51088;&#45376;%20&#45440;&#51060;&#54876;&#46041;_&#50689;&#50500;&#44592;%2014_master(0606).mp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81117" y="1969924"/>
              <a:ext cx="378180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14.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곰 세 마리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087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5" y="1346581"/>
            <a:ext cx="4752528" cy="454920"/>
            <a:chOff x="899592" y="908720"/>
            <a:chExt cx="5472607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908720"/>
              <a:ext cx="5472607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45352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곰 세 마리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악보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악기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7544" y="2021047"/>
            <a:ext cx="5118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곰 세 마리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동요를 함께 불러봅니다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705509" y="2482712"/>
            <a:ext cx="3767539" cy="400110"/>
            <a:chOff x="1326474" y="1856936"/>
            <a:chExt cx="3767539" cy="400110"/>
          </a:xfrm>
        </p:grpSpPr>
        <p:grpSp>
          <p:nvGrpSpPr>
            <p:cNvPr id="7" name="그룹 6"/>
            <p:cNvGrpSpPr/>
            <p:nvPr/>
          </p:nvGrpSpPr>
          <p:grpSpPr>
            <a:xfrm>
              <a:off x="1326474" y="1935482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567085" y="1856936"/>
              <a:ext cx="35269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 ‘곰 세 마리’ 음악이 나오네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705509" y="2971825"/>
            <a:ext cx="5378659" cy="400110"/>
            <a:chOff x="1326474" y="2508824"/>
            <a:chExt cx="5378659" cy="400110"/>
          </a:xfrm>
        </p:grpSpPr>
        <p:grpSp>
          <p:nvGrpSpPr>
            <p:cNvPr id="15" name="그룹 14"/>
            <p:cNvGrpSpPr/>
            <p:nvPr/>
          </p:nvGrpSpPr>
          <p:grpSpPr>
            <a:xfrm>
              <a:off x="1326474" y="2587370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7085" y="2508824"/>
              <a:ext cx="51380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‘곰 세 마리가 한집에 있어 </a:t>
              </a:r>
              <a:r>
                <a:rPr lang="ko-KR" altLang="en-US" sz="20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아빠곰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엄마곰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아기곰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’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544" y="4047455"/>
            <a:ext cx="7239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간단한 율동을 만들어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곰 세 마리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동요를 불러봅니다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704256" y="5010465"/>
            <a:ext cx="6300655" cy="400110"/>
            <a:chOff x="704256" y="4919309"/>
            <a:chExt cx="6300655" cy="400110"/>
          </a:xfrm>
        </p:grpSpPr>
        <p:grpSp>
          <p:nvGrpSpPr>
            <p:cNvPr id="32" name="그룹 31"/>
            <p:cNvGrpSpPr/>
            <p:nvPr/>
          </p:nvGrpSpPr>
          <p:grpSpPr>
            <a:xfrm>
              <a:off x="704256" y="4997855"/>
              <a:ext cx="240611" cy="243018"/>
              <a:chOff x="1385888" y="2641354"/>
              <a:chExt cx="712015" cy="719138"/>
            </a:xfrm>
          </p:grpSpPr>
          <p:sp>
            <p:nvSpPr>
              <p:cNvPr id="34" name="눈물 방울 3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눈물 방울 3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눈물 방울 3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944867" y="4919309"/>
              <a:ext cx="6060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뚱뚱해 할 때는 손으로 배를 두드려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704256" y="5949280"/>
            <a:ext cx="7108104" cy="400110"/>
            <a:chOff x="704256" y="5805264"/>
            <a:chExt cx="7108104" cy="400110"/>
          </a:xfrm>
        </p:grpSpPr>
        <p:grpSp>
          <p:nvGrpSpPr>
            <p:cNvPr id="40" name="그룹 39"/>
            <p:cNvGrpSpPr/>
            <p:nvPr/>
          </p:nvGrpSpPr>
          <p:grpSpPr>
            <a:xfrm>
              <a:off x="704256" y="5883810"/>
              <a:ext cx="240611" cy="243018"/>
              <a:chOff x="1385888" y="2641354"/>
              <a:chExt cx="712015" cy="719138"/>
            </a:xfrm>
          </p:grpSpPr>
          <p:sp>
            <p:nvSpPr>
              <p:cNvPr id="42" name="눈물 방울 4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눈물 방울 4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눈물 방울 4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944867" y="5805264"/>
              <a:ext cx="68674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귀여워 할 때는 귀여운 모습을 해보자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5" name="그룹 54"/>
          <p:cNvGrpSpPr/>
          <p:nvPr/>
        </p:nvGrpSpPr>
        <p:grpSpPr>
          <a:xfrm>
            <a:off x="704256" y="3460938"/>
            <a:ext cx="7324128" cy="400110"/>
            <a:chOff x="704256" y="3645024"/>
            <a:chExt cx="7324128" cy="400110"/>
          </a:xfrm>
        </p:grpSpPr>
        <p:grpSp>
          <p:nvGrpSpPr>
            <p:cNvPr id="48" name="그룹 47"/>
            <p:cNvGrpSpPr/>
            <p:nvPr/>
          </p:nvGrpSpPr>
          <p:grpSpPr>
            <a:xfrm>
              <a:off x="704256" y="3723570"/>
              <a:ext cx="240611" cy="243018"/>
              <a:chOff x="1385888" y="2641354"/>
              <a:chExt cx="712015" cy="719138"/>
            </a:xfrm>
          </p:grpSpPr>
          <p:sp>
            <p:nvSpPr>
              <p:cNvPr id="50" name="눈물 방울 4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눈물 방울 5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눈물 방울 5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타원 5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944867" y="3645024"/>
              <a:ext cx="70835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○○도 박수 치면서 같이 불러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704256" y="4541058"/>
            <a:ext cx="6300655" cy="400110"/>
            <a:chOff x="704256" y="4476332"/>
            <a:chExt cx="6300655" cy="400110"/>
          </a:xfrm>
        </p:grpSpPr>
        <p:grpSp>
          <p:nvGrpSpPr>
            <p:cNvPr id="58" name="그룹 57"/>
            <p:cNvGrpSpPr/>
            <p:nvPr/>
          </p:nvGrpSpPr>
          <p:grpSpPr>
            <a:xfrm>
              <a:off x="704256" y="4554878"/>
              <a:ext cx="240611" cy="243018"/>
              <a:chOff x="1385888" y="2641354"/>
              <a:chExt cx="712015" cy="719138"/>
            </a:xfrm>
          </p:grpSpPr>
          <p:sp>
            <p:nvSpPr>
              <p:cNvPr id="60" name="눈물 방울 5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눈물 방울 6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눈물 방울 6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눈물 방울 6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타원 6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944867" y="4476332"/>
              <a:ext cx="60600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곰이 나올 때는 어떻게 표현해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704256" y="5479872"/>
            <a:ext cx="7108104" cy="400110"/>
            <a:chOff x="704256" y="5362286"/>
            <a:chExt cx="7108104" cy="400110"/>
          </a:xfrm>
        </p:grpSpPr>
        <p:grpSp>
          <p:nvGrpSpPr>
            <p:cNvPr id="66" name="그룹 65"/>
            <p:cNvGrpSpPr/>
            <p:nvPr/>
          </p:nvGrpSpPr>
          <p:grpSpPr>
            <a:xfrm>
              <a:off x="704256" y="5440832"/>
              <a:ext cx="240611" cy="243018"/>
              <a:chOff x="1385888" y="2641354"/>
              <a:chExt cx="712015" cy="719138"/>
            </a:xfrm>
          </p:grpSpPr>
          <p:sp>
            <p:nvSpPr>
              <p:cNvPr id="68" name="눈물 방울 6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눈물 방울 6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눈물 방울 6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타원 7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944867" y="5362286"/>
              <a:ext cx="68674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날씬해 할 때는 손을 허리에 모아보자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794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683568" y="1946449"/>
            <a:ext cx="4208364" cy="400110"/>
            <a:chOff x="1326474" y="2874987"/>
            <a:chExt cx="4208364" cy="400110"/>
          </a:xfrm>
        </p:grpSpPr>
        <p:grpSp>
          <p:nvGrpSpPr>
            <p:cNvPr id="12" name="그룹 11"/>
            <p:cNvGrpSpPr/>
            <p:nvPr/>
          </p:nvGrpSpPr>
          <p:grpSpPr>
            <a:xfrm>
              <a:off x="1326474" y="2953533"/>
              <a:ext cx="240611" cy="243018"/>
              <a:chOff x="1385888" y="2641354"/>
              <a:chExt cx="712015" cy="719138"/>
            </a:xfrm>
          </p:grpSpPr>
          <p:sp>
            <p:nvSpPr>
              <p:cNvPr id="14" name="눈물 방울 1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눈물 방울 1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타원 1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567085" y="2874987"/>
              <a:ext cx="39677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흔들면서 노래를 불러볼까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683568" y="2395764"/>
            <a:ext cx="5472608" cy="400110"/>
            <a:chOff x="1326474" y="3645024"/>
            <a:chExt cx="5472608" cy="400110"/>
          </a:xfrm>
        </p:grpSpPr>
        <p:grpSp>
          <p:nvGrpSpPr>
            <p:cNvPr id="20" name="그룹 19"/>
            <p:cNvGrpSpPr/>
            <p:nvPr/>
          </p:nvGrpSpPr>
          <p:grpSpPr>
            <a:xfrm>
              <a:off x="1326474" y="3723570"/>
              <a:ext cx="240611" cy="243018"/>
              <a:chOff x="1385888" y="2641354"/>
              <a:chExt cx="712015" cy="719138"/>
            </a:xfrm>
          </p:grpSpPr>
          <p:sp>
            <p:nvSpPr>
              <p:cNvPr id="22" name="눈물 방울 2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눈물 방울 2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567085" y="3645024"/>
              <a:ext cx="52319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악기를 연주하면서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부르니까 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신나네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67544" y="1340768"/>
            <a:ext cx="7005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패트병으로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연주하며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곰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세마리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동요를 불러봅니다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pic>
        <p:nvPicPr>
          <p:cNvPr id="27" name="그림 26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0" name="그룹 29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31" name="타원형 설명선 30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412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5" y="1346581"/>
            <a:ext cx="1368152" cy="454920"/>
            <a:chOff x="899593" y="908720"/>
            <a:chExt cx="1368152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3" y="908720"/>
              <a:ext cx="1368152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83568" y="2000325"/>
            <a:ext cx="6534738" cy="707886"/>
            <a:chOff x="1271083" y="1700099"/>
            <a:chExt cx="6534738" cy="707886"/>
          </a:xfrm>
        </p:grpSpPr>
        <p:sp>
          <p:nvSpPr>
            <p:cNvPr id="6" name="TextBox 5"/>
            <p:cNvSpPr txBox="1"/>
            <p:nvPr/>
          </p:nvSpPr>
          <p:spPr>
            <a:xfrm>
              <a:off x="1657984" y="1700099"/>
              <a:ext cx="614783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아이는 동요를 들려주면 언어를 쉽게 습득할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동요를 반복해서 자주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들려주며 노래를 불러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8" name="눈물 방울 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" name="그룹 12"/>
          <p:cNvGrpSpPr/>
          <p:nvPr/>
        </p:nvGrpSpPr>
        <p:grpSpPr>
          <a:xfrm>
            <a:off x="683568" y="5229200"/>
            <a:ext cx="6773586" cy="707886"/>
            <a:chOff x="1271083" y="4767870"/>
            <a:chExt cx="6773586" cy="707886"/>
          </a:xfrm>
        </p:grpSpPr>
        <p:sp>
          <p:nvSpPr>
            <p:cNvPr id="14" name="TextBox 13"/>
            <p:cNvSpPr txBox="1"/>
            <p:nvPr/>
          </p:nvSpPr>
          <p:spPr>
            <a:xfrm>
              <a:off x="1657984" y="4767870"/>
              <a:ext cx="638668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곰 세 마리를 자주 불러주면 어느새 아이가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곰 세 마리를 부르게 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1271083" y="4845010"/>
              <a:ext cx="351394" cy="354908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1" name="그룹 20"/>
          <p:cNvGrpSpPr/>
          <p:nvPr/>
        </p:nvGrpSpPr>
        <p:grpSpPr>
          <a:xfrm>
            <a:off x="683568" y="3076617"/>
            <a:ext cx="7350667" cy="707886"/>
            <a:chOff x="1271083" y="1700099"/>
            <a:chExt cx="7350667" cy="707886"/>
          </a:xfrm>
        </p:grpSpPr>
        <p:sp>
          <p:nvSpPr>
            <p:cNvPr id="22" name="TextBox 21"/>
            <p:cNvSpPr txBox="1"/>
            <p:nvPr/>
          </p:nvSpPr>
          <p:spPr>
            <a:xfrm>
              <a:off x="1657984" y="1700099"/>
              <a:ext cx="696376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율동을 하면서 동요를 부르면 동요가사를 더 쉽게 따라 할 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있고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신체로 표현해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보면서 신체를 움직여 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9" name="그룹 28"/>
          <p:cNvGrpSpPr/>
          <p:nvPr/>
        </p:nvGrpSpPr>
        <p:grpSpPr>
          <a:xfrm>
            <a:off x="683568" y="4152909"/>
            <a:ext cx="6914650" cy="707886"/>
            <a:chOff x="1271083" y="1700099"/>
            <a:chExt cx="6914650" cy="707886"/>
          </a:xfrm>
        </p:grpSpPr>
        <p:sp>
          <p:nvSpPr>
            <p:cNvPr id="30" name="TextBox 29"/>
            <p:cNvSpPr txBox="1"/>
            <p:nvPr/>
          </p:nvSpPr>
          <p:spPr>
            <a:xfrm>
              <a:off x="1657984" y="1700099"/>
              <a:ext cx="652774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악기는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두드리거나 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패트병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안에 쌀을 넣어 흔들면서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소리를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2875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4" y="1346581"/>
            <a:ext cx="2304255" cy="454920"/>
            <a:chOff x="899592" y="908720"/>
            <a:chExt cx="2304255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908720"/>
              <a:ext cx="2304255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683568" y="1958360"/>
            <a:ext cx="8381397" cy="707886"/>
            <a:chOff x="683568" y="1958360"/>
            <a:chExt cx="8381397" cy="707886"/>
          </a:xfrm>
        </p:grpSpPr>
        <p:sp>
          <p:nvSpPr>
            <p:cNvPr id="6" name="TextBox 5"/>
            <p:cNvSpPr txBox="1"/>
            <p:nvPr/>
          </p:nvSpPr>
          <p:spPr>
            <a:xfrm>
              <a:off x="1070469" y="1958360"/>
              <a:ext cx="799449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노래가사 일부분을 엄마의 모국어로 바꾸어 불러봅니다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뚱뚱해</a:t>
              </a: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날씬해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귀여워</a:t>
              </a:r>
              <a:r>
                <a:rPr lang="en-US" altLang="ko-KR" sz="16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이중 언어에 쉽고 재미있게 접근할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683568" y="2038895"/>
              <a:ext cx="351394" cy="354908"/>
              <a:chOff x="1385888" y="2641354"/>
              <a:chExt cx="712015" cy="719138"/>
            </a:xfrm>
          </p:grpSpPr>
          <p:sp>
            <p:nvSpPr>
              <p:cNvPr id="8" name="눈물 방울 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40" name="그룹 39"/>
          <p:cNvGrpSpPr/>
          <p:nvPr/>
        </p:nvGrpSpPr>
        <p:grpSpPr>
          <a:xfrm>
            <a:off x="683568" y="4809346"/>
            <a:ext cx="6836102" cy="707886"/>
            <a:chOff x="683568" y="5025370"/>
            <a:chExt cx="6836102" cy="707886"/>
          </a:xfrm>
        </p:grpSpPr>
        <p:sp>
          <p:nvSpPr>
            <p:cNvPr id="14" name="TextBox 13"/>
            <p:cNvSpPr txBox="1"/>
            <p:nvPr/>
          </p:nvSpPr>
          <p:spPr>
            <a:xfrm>
              <a:off x="1070469" y="5025370"/>
              <a:ext cx="64492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모국에는 곰 세 마리와 같은 애창동요는 무엇입니까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모국의 애창동요를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아이에게 불러줍니다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683568" y="5102510"/>
              <a:ext cx="351394" cy="354908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8" name="그룹 37"/>
          <p:cNvGrpSpPr/>
          <p:nvPr/>
        </p:nvGrpSpPr>
        <p:grpSpPr>
          <a:xfrm>
            <a:off x="683568" y="3011281"/>
            <a:ext cx="6279861" cy="707886"/>
            <a:chOff x="683568" y="3192653"/>
            <a:chExt cx="6279861" cy="707886"/>
          </a:xfrm>
        </p:grpSpPr>
        <p:sp>
          <p:nvSpPr>
            <p:cNvPr id="22" name="TextBox 21"/>
            <p:cNvSpPr txBox="1"/>
            <p:nvPr/>
          </p:nvSpPr>
          <p:spPr>
            <a:xfrm>
              <a:off x="1070469" y="3192653"/>
              <a:ext cx="58929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파트를 나누어 노래를 불러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-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-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아기 곰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–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683568" y="3252428"/>
              <a:ext cx="351394" cy="35490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9" name="그룹 38"/>
          <p:cNvGrpSpPr/>
          <p:nvPr/>
        </p:nvGrpSpPr>
        <p:grpSpPr>
          <a:xfrm>
            <a:off x="683568" y="4064202"/>
            <a:ext cx="7329827" cy="400110"/>
            <a:chOff x="683568" y="4135583"/>
            <a:chExt cx="7329827" cy="400110"/>
          </a:xfrm>
        </p:grpSpPr>
        <p:sp>
          <p:nvSpPr>
            <p:cNvPr id="30" name="TextBox 29"/>
            <p:cNvSpPr txBox="1"/>
            <p:nvPr/>
          </p:nvSpPr>
          <p:spPr>
            <a:xfrm>
              <a:off x="1070469" y="4135583"/>
              <a:ext cx="6942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아빠도 각자 다른 악기를 연주해보면서 합주 공연을 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683568" y="4158184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6105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30678" y="1484784"/>
            <a:ext cx="8605818" cy="1200329"/>
            <a:chOff x="683568" y="5025370"/>
            <a:chExt cx="8605818" cy="1200329"/>
          </a:xfrm>
        </p:grpSpPr>
        <p:sp>
          <p:nvSpPr>
            <p:cNvPr id="3" name="TextBox 2"/>
            <p:cNvSpPr txBox="1"/>
            <p:nvPr/>
          </p:nvSpPr>
          <p:spPr>
            <a:xfrm>
              <a:off x="1070469" y="5025370"/>
              <a:ext cx="821891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아빠 곰이 되어 곰의 모습을 흉내내보거나 아기를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안거나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등에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태우고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집안을 돌아다니며 아빠 곰 흉내를 내어보며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놀이하는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즐거움을 느끼도록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할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683568" y="5102510"/>
              <a:ext cx="351394" cy="354908"/>
              <a:chOff x="1385888" y="2641354"/>
              <a:chExt cx="712015" cy="719138"/>
            </a:xfrm>
          </p:grpSpPr>
          <p:sp>
            <p:nvSpPr>
              <p:cNvPr id="5" name="눈물 방울 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눈물 방울 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눈물 방울 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0" name="그룹 9"/>
          <p:cNvGrpSpPr/>
          <p:nvPr/>
        </p:nvGrpSpPr>
        <p:grpSpPr>
          <a:xfrm>
            <a:off x="463050" y="2994948"/>
            <a:ext cx="3769030" cy="454920"/>
            <a:chOff x="899591" y="2996952"/>
            <a:chExt cx="3769030" cy="45492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899591" y="2996952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8187" y="3039746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704875" y="3671324"/>
            <a:ext cx="1205931" cy="400110"/>
            <a:chOff x="1141416" y="3786173"/>
            <a:chExt cx="1205931" cy="400110"/>
          </a:xfrm>
        </p:grpSpPr>
        <p:grpSp>
          <p:nvGrpSpPr>
            <p:cNvPr id="14" name="그룹 13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418888" y="3786173"/>
              <a:ext cx="9284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704875" y="4309961"/>
            <a:ext cx="1183489" cy="400110"/>
            <a:chOff x="1141416" y="4504348"/>
            <a:chExt cx="1183489" cy="400110"/>
          </a:xfrm>
        </p:grpSpPr>
        <p:grpSp>
          <p:nvGrpSpPr>
            <p:cNvPr id="22" name="그룹 21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418888" y="4504348"/>
              <a:ext cx="9060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기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704875" y="4948598"/>
            <a:ext cx="965481" cy="400110"/>
            <a:chOff x="1141416" y="5222523"/>
            <a:chExt cx="965481" cy="400110"/>
          </a:xfrm>
        </p:grpSpPr>
        <p:grpSp>
          <p:nvGrpSpPr>
            <p:cNvPr id="30" name="그룹 29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1418888" y="5222523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7" name="그룹 36"/>
          <p:cNvGrpSpPr/>
          <p:nvPr/>
        </p:nvGrpSpPr>
        <p:grpSpPr>
          <a:xfrm>
            <a:off x="704875" y="5587236"/>
            <a:ext cx="1170665" cy="400110"/>
            <a:chOff x="1141416" y="5222523"/>
            <a:chExt cx="1170665" cy="400110"/>
          </a:xfrm>
        </p:grpSpPr>
        <p:grpSp>
          <p:nvGrpSpPr>
            <p:cNvPr id="38" name="그룹 37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418888" y="5222523"/>
              <a:ext cx="89319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허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리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4217407" y="3671324"/>
            <a:ext cx="1183489" cy="400110"/>
            <a:chOff x="1141416" y="3786173"/>
            <a:chExt cx="1183489" cy="400110"/>
          </a:xfrm>
        </p:grpSpPr>
        <p:grpSp>
          <p:nvGrpSpPr>
            <p:cNvPr id="46" name="그룹 45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48" name="눈물 방울 4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눈물 방울 4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눈물 방울 4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타원 5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1418888" y="3786173"/>
              <a:ext cx="9060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마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4217407" y="4309961"/>
            <a:ext cx="965481" cy="400110"/>
            <a:chOff x="1141416" y="4504348"/>
            <a:chExt cx="965481" cy="400110"/>
          </a:xfrm>
        </p:grpSpPr>
        <p:grpSp>
          <p:nvGrpSpPr>
            <p:cNvPr id="54" name="그룹 53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56" name="눈물 방울 5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눈물 방울 5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눈물 방울 5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눈물 방울 5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0" name="타원 5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418888" y="4504348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곰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1" name="그룹 60"/>
          <p:cNvGrpSpPr/>
          <p:nvPr/>
        </p:nvGrpSpPr>
        <p:grpSpPr>
          <a:xfrm>
            <a:off x="4217407" y="4948598"/>
            <a:ext cx="965481" cy="400110"/>
            <a:chOff x="1141416" y="5222523"/>
            <a:chExt cx="965481" cy="400110"/>
          </a:xfrm>
        </p:grpSpPr>
        <p:grpSp>
          <p:nvGrpSpPr>
            <p:cNvPr id="62" name="그룹 61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64" name="눈물 방울 6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눈물 방울 6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눈물 방울 6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눈물 방울 6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타원 6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1418888" y="5222523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배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0522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324</Words>
  <Application>Microsoft Office PowerPoint</Application>
  <PresentationFormat>화면 슬라이드 쇼(4:3)</PresentationFormat>
  <Paragraphs>47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11</cp:revision>
  <dcterms:created xsi:type="dcterms:W3CDTF">2015-04-27T03:03:27Z</dcterms:created>
  <dcterms:modified xsi:type="dcterms:W3CDTF">2015-06-13T00:08:59Z</dcterms:modified>
</cp:coreProperties>
</file>