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M" pitchFamily="18" charset="-127"/>
      <p:regular r:id="rId8"/>
    </p:embeddedFont>
    <p:embeddedFont>
      <p:font typeface="서울남산체 B" pitchFamily="18" charset="-127"/>
      <p:regular r:id="rId9"/>
    </p:embeddedFont>
    <p:embeddedFont>
      <p:font typeface="맑은 고딕" pitchFamily="50" charset="-127"/>
      <p:regular r:id="rId10"/>
      <p:bold r:id="rId11"/>
    </p:embeddedFont>
    <p:embeddedFont>
      <p:font typeface="서울남산체 EB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234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75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9195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1" name="직사각형 170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2" name="그룹 171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9" name="원호 258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타원 259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타원 260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양쪽 모서리가 둥근 사각형 263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302" name="모서리가 둥근 직사각형 301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3" name="모서리가 둥근 직사각형 302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4" name="모서리가 둥근 직사각형 303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5" name="모서리가 둥근 직사각형 304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6" name="모서리가 둥근 직사각형 305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7" name="양쪽 모서리가 둥근 사각형 306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8" name="직사각형 267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모서리가 둥근 직사각형 268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모서리가 둥근 직사각형 269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모서리가 둥근 직사각형 270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모서리가 둥근 직사각형 271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모서리가 둥근 직사각형 272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4" name="양쪽 모서리가 둥근 사각형 273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5" name="현 274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6" name="자유형 275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7" name="자유형 276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8" name="현 277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9" name="타원 278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0" name="타원 279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81" name="직선 연결선 280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직선 연결선 282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직사각형 286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사다리꼴 287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타원 289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타원 290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2" name="타원 291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직사각형 292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이등변 삼각형 294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이등변 삼각형 295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원호 296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원호 297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9" name="그룹 298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3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301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4" name="그룹 173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19" name="그룹 21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54" name="모서리가 둥근 직사각형 25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5" name="모서리가 둥근 직사각형 25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6" name="모서리가 둥근 직사각형 25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7" name="모서리가 둥근 직사각형 25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8" name="모서리가 둥근 직사각형 25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20" name="직사각형 21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양쪽 모서리가 둥근 사각형 22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3" name="그룹 22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44" name="자유형 24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자유형 24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자유형 24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원호 24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타원 24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타원 24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50" name="직선 연결선 24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직선 연결선 25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직선 연결선 25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25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이등변 삼각형 22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8" name="직선 연결선 22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직사각형 22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양쪽 모서리가 둥근 사각형 232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원호 234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6" name="그룹 235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37" name="양쪽 모서리가 둥근 사각형 236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사다리꼴 237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평행 사변형 238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평행 사변형 239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41" name="직선 연결선 240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타원 241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3" name="타원 242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5" name="그룹 174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6" name="순서도: 수동 입력 175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7" name="그룹 176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13" name="모서리가 둥근 직사각형 21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4" name="모서리가 둥근 직사각형 21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5" name="모서리가 둥근 직사각형 21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6" name="모서리가 둥근 직사각형 21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7" name="모서리가 둥근 직사각형 21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8" name="양쪽 모서리가 둥근 사각형 21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78" name="그룹 177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08" name="모서리가 둥근 직사각형 207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9" name="모서리가 둥근 직사각형 208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0" name="모서리가 둥근 직사각형 209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1" name="모서리가 둥근 직사각형 210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2" name="모서리가 둥근 직사각형 211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9" name="순서도: 수동 입력 178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현 179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타원 183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직선 연결선 185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타원 188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이등변 삼각형 190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잘린 사각형 198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72597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 userDrawn="1"/>
        </p:nvGrpSpPr>
        <p:grpSpPr>
          <a:xfrm rot="21409743">
            <a:off x="354115" y="144862"/>
            <a:ext cx="3194598" cy="461665"/>
            <a:chOff x="265545" y="192664"/>
            <a:chExt cx="2790825" cy="461665"/>
          </a:xfrm>
        </p:grpSpPr>
        <p:grpSp>
          <p:nvGrpSpPr>
            <p:cNvPr id="9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1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33817" y="192664"/>
              <a:ext cx="2516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17.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반대말놀이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3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4" name="그룹 63"/>
          <p:cNvGrpSpPr/>
          <p:nvPr userDrawn="1"/>
        </p:nvGrpSpPr>
        <p:grpSpPr>
          <a:xfrm rot="21193429">
            <a:off x="55711" y="5197382"/>
            <a:ext cx="1082656" cy="1512408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5" name="순서도: 수동 입력 64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6" name="그룹 65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36" name="모서리가 둥근 직사각형 135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양쪽 모서리가 둥근 사각형 140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7" name="순서도: 수동 입력 66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현 67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타원 68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현 69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타원 70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타원 71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3" name="직선 연결선 72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타원 76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타원 77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이등변 삼각형 78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양쪽 모서리가 둥근 사각형 82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양쪽 모서리가 둥근 사각형 86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양쪽 모서리가 잘린 사각형 87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직사각형 128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모서리가 둥근 직사각형 129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" name="모서리가 둥근 직사각형 130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모서리가 둥근 직사각형 131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모서리가 둥근 직사각형 132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모서리가 둥근 직사각형 133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양쪽 모서리가 둥근 사각형 134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3193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 userDrawn="1"/>
        </p:nvGrpSpPr>
        <p:grpSpPr>
          <a:xfrm rot="21409743">
            <a:off x="354115" y="144862"/>
            <a:ext cx="3194598" cy="461665"/>
            <a:chOff x="265545" y="192664"/>
            <a:chExt cx="2790825" cy="461665"/>
          </a:xfrm>
        </p:grpSpPr>
        <p:grpSp>
          <p:nvGrpSpPr>
            <p:cNvPr id="9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1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33817" y="192664"/>
              <a:ext cx="2516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17.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반대말놀이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3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0" name="그룹 119"/>
          <p:cNvGrpSpPr/>
          <p:nvPr userDrawn="1"/>
        </p:nvGrpSpPr>
        <p:grpSpPr>
          <a:xfrm flipH="1">
            <a:off x="84001" y="4660802"/>
            <a:ext cx="1622309" cy="1949702"/>
            <a:chOff x="7279520" y="4215550"/>
            <a:chExt cx="1877058" cy="2255861"/>
          </a:xfrm>
        </p:grpSpPr>
        <p:grpSp>
          <p:nvGrpSpPr>
            <p:cNvPr id="121" name="그룹 120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9" name="원호 158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타원 159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타원 160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직사각형 161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양쪽 모서리가 둥근 사각형 163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직사각형 165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7" name="그룹 166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02" name="모서리가 둥근 직사각형 201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모서리가 둥근 직사각형 205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8" name="직사각형 167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양쪽 모서리가 둥근 사각형 173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현 174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자유형 175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자유형 176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현 177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타원 178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타원 179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81" name="직선 연결선 180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직선 연결선 181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직선 연결선 182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직선 연결선 183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직선 연결선 184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직선 연결선 185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직사각형 186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사다리꼴 187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직사각형 188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타원 189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타원 190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타원 191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직사각형 192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이등변 삼각형 194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이등변 삼각형 195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원호 196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원호 197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99" name="그룹 198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0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01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22" name="그룹 121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3" name="순서도: 수동 입력 122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4" name="그룹 123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3" name="모서리가 둥근 직사각형 152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양쪽 모서리가 둥근 사각형 157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5" name="순서도: 수동 입력 124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현 125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타원 126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현 127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타원 128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29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1" name="직선 연결선 130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직선 연결선 131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직선 연결선 132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직선 연결선 133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타원 134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타원 135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이등변 삼각형 136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직사각형 137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직사각형 138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양쪽 모서리가 둥근 사각형 140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직사각형 141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양쪽 모서리가 둥근 사각형 143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양쪽 모서리가 잘린 사각형 144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양쪽 모서리가 둥근 사각형 151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9181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 userDrawn="1"/>
        </p:nvGrpSpPr>
        <p:grpSpPr>
          <a:xfrm rot="21409743">
            <a:off x="354115" y="144862"/>
            <a:ext cx="3194598" cy="461665"/>
            <a:chOff x="265545" y="192664"/>
            <a:chExt cx="2790825" cy="461665"/>
          </a:xfrm>
        </p:grpSpPr>
        <p:grpSp>
          <p:nvGrpSpPr>
            <p:cNvPr id="9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1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33817" y="192664"/>
              <a:ext cx="2516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17.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반대말놀이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3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7" name="그룹 116"/>
          <p:cNvGrpSpPr/>
          <p:nvPr userDrawn="1"/>
        </p:nvGrpSpPr>
        <p:grpSpPr>
          <a:xfrm flipH="1">
            <a:off x="-1290" y="4461584"/>
            <a:ext cx="1887544" cy="2178315"/>
            <a:chOff x="7279520" y="4293096"/>
            <a:chExt cx="1887544" cy="2178315"/>
          </a:xfrm>
        </p:grpSpPr>
        <p:grpSp>
          <p:nvGrpSpPr>
            <p:cNvPr id="118" name="그룹 117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6" name="그룹 155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97" name="모서리가 둥근 직사각형 196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모서리가 둥근 직사각형 197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모서리가 둥근 직사각형 198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57" name="직사각형 156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양쪽 모서리가 둥근 사각형 157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직사각형 158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0" name="그룹 159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187" name="자유형 186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8" name="자유형 187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9" name="자유형 188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원호 189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타원 191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93" name="직선 연결선 192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직선 연결선 193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직선 연결선 194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직선 연결선 195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1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이등변 삼각형 162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이등변 삼각형 163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5" name="직선 연결선 164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직선 연결선 165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직사각형 166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8" name="그룹 167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82" name="모서리가 둥근 직사각형 181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모서리가 둥근 직사각형 182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모서리가 둥근 직사각형 183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5" name="모서리가 둥근 직사각형 184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6" name="모서리가 둥근 직사각형 185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9" name="양쪽 모서리가 둥근 사각형 168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직사각형 169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직사각형 170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양쪽 모서리가 둥근 사각형 171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양쪽 모서리가 둥근 사각형 172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74" name="그룹 173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175" name="양쪽 모서리가 둥근 사각형 174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6" name="사다리꼴 175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7" name="평행 사변형 176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8" name="평행 사변형 177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79" name="직선 연결선 178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0" name="타원 179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19" name="그룹 118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0" name="순서도: 수동 입력 119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1" name="그룹 120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0" name="모서리가 둥근 직사각형 149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모서리가 둥근 직사각형 150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모서리가 둥근 직사각형 151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양쪽 모서리가 둥근 사각형 154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2" name="순서도: 수동 입력 121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현 122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타원 123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현 124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타원 125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타원 126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28" name="직선 연결선 127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직선 연결선 128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직선 연결선 129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직선 연결선 130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타원 131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32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이등변 삼각형 133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직사각형 134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직사각형 135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직사각형 136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양쪽 모서리가 둥근 사각형 137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직사각형 138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양쪽 모서리가 둥근 사각형 140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잘린 사각형 141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양쪽 모서리가 둥근 사각형 148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44761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8258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803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0088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9760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8167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0968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062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686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8F73F-7AC3-49A6-B800-61E7578A0E5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72DEC-1C38-444C-BA33-A880982879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374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hyperlink" Target="&#48512;&#47784;&#51088;&#45376;%20&#45440;&#51060;&#54876;&#46041;_&#50976;&#50500;&#44592;%2017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07370" y="1969924"/>
              <a:ext cx="3929282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17.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반대말놀이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006C3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4264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899592" y="762334"/>
            <a:ext cx="4856838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978187" y="805128"/>
            <a:ext cx="4594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전래동요 ‘맹꽁’악보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반대말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카드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70310" y="1260454"/>
            <a:ext cx="7446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전래동요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‘맹꽁’의 노랫말에 나온 단어를 듣고 생각나는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것에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대해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이야기해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766425" y="2050291"/>
            <a:ext cx="4006350" cy="400110"/>
            <a:chOff x="1766425" y="2050291"/>
            <a:chExt cx="4006350" cy="400110"/>
          </a:xfrm>
        </p:grpSpPr>
        <p:sp>
          <p:nvSpPr>
            <p:cNvPr id="24" name="TextBox 23"/>
            <p:cNvSpPr txBox="1"/>
            <p:nvPr/>
          </p:nvSpPr>
          <p:spPr>
            <a:xfrm>
              <a:off x="2054457" y="2050291"/>
              <a:ext cx="37183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맹꽁 노래에는 어떤 말들이 나오니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2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66425" y="2131189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그룹 11"/>
          <p:cNvGrpSpPr/>
          <p:nvPr/>
        </p:nvGrpSpPr>
        <p:grpSpPr>
          <a:xfrm>
            <a:off x="1766425" y="2408095"/>
            <a:ext cx="3534086" cy="400110"/>
            <a:chOff x="1766425" y="2393955"/>
            <a:chExt cx="3534086" cy="400110"/>
          </a:xfrm>
        </p:grpSpPr>
        <p:sp>
          <p:nvSpPr>
            <p:cNvPr id="26" name="TextBox 25"/>
            <p:cNvSpPr txBox="1"/>
            <p:nvPr/>
          </p:nvSpPr>
          <p:spPr>
            <a:xfrm>
              <a:off x="2054457" y="2393955"/>
              <a:ext cx="32460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‘가볍다’하면 무엇이 생각나니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2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66425" y="247485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그룹 10"/>
          <p:cNvGrpSpPr/>
          <p:nvPr/>
        </p:nvGrpSpPr>
        <p:grpSpPr>
          <a:xfrm>
            <a:off x="1766425" y="2765899"/>
            <a:ext cx="3534086" cy="400110"/>
            <a:chOff x="1766425" y="2737619"/>
            <a:chExt cx="3534086" cy="400110"/>
          </a:xfrm>
        </p:grpSpPr>
        <p:sp>
          <p:nvSpPr>
            <p:cNvPr id="28" name="TextBox 27"/>
            <p:cNvSpPr txBox="1"/>
            <p:nvPr/>
          </p:nvSpPr>
          <p:spPr>
            <a:xfrm>
              <a:off x="2054457" y="2737619"/>
              <a:ext cx="32460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‘무겁다’하면 무엇이 생각나니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2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66425" y="281851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TextBox 29"/>
          <p:cNvSpPr txBox="1"/>
          <p:nvPr/>
        </p:nvSpPr>
        <p:spPr>
          <a:xfrm>
            <a:off x="1070310" y="4127615"/>
            <a:ext cx="4415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반대말 놀이를 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1766425" y="4572090"/>
            <a:ext cx="4441731" cy="400110"/>
            <a:chOff x="1766425" y="4449539"/>
            <a:chExt cx="4441731" cy="400110"/>
          </a:xfrm>
        </p:grpSpPr>
        <p:sp>
          <p:nvSpPr>
            <p:cNvPr id="31" name="TextBox 30"/>
            <p:cNvSpPr txBox="1"/>
            <p:nvPr/>
          </p:nvSpPr>
          <p:spPr>
            <a:xfrm>
              <a:off x="2054457" y="4449539"/>
              <a:ext cx="41536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‘무겁다’의 반대말은 무엇일까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가볍다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</a:p>
          </p:txBody>
        </p:sp>
        <p:pic>
          <p:nvPicPr>
            <p:cNvPr id="3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66425" y="453043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그룹 4"/>
          <p:cNvGrpSpPr/>
          <p:nvPr/>
        </p:nvGrpSpPr>
        <p:grpSpPr>
          <a:xfrm>
            <a:off x="1766425" y="4955010"/>
            <a:ext cx="3990005" cy="400110"/>
            <a:chOff x="1766425" y="4832459"/>
            <a:chExt cx="3990005" cy="400110"/>
          </a:xfrm>
        </p:grpSpPr>
        <p:sp>
          <p:nvSpPr>
            <p:cNvPr id="33" name="TextBox 32"/>
            <p:cNvSpPr txBox="1"/>
            <p:nvPr/>
          </p:nvSpPr>
          <p:spPr>
            <a:xfrm>
              <a:off x="2054457" y="4832459"/>
              <a:ext cx="37019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춥다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’의 반대말은 무엇일까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덥다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</a:p>
          </p:txBody>
        </p:sp>
        <p:pic>
          <p:nvPicPr>
            <p:cNvPr id="3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66425" y="491335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1766425" y="3123703"/>
            <a:ext cx="3312231" cy="400110"/>
            <a:chOff x="1766425" y="3081283"/>
            <a:chExt cx="3312231" cy="400110"/>
          </a:xfrm>
        </p:grpSpPr>
        <p:sp>
          <p:nvSpPr>
            <p:cNvPr id="35" name="TextBox 34"/>
            <p:cNvSpPr txBox="1"/>
            <p:nvPr/>
          </p:nvSpPr>
          <p:spPr>
            <a:xfrm>
              <a:off x="2054457" y="3081283"/>
              <a:ext cx="30241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‘춥다’하면 무엇이 생각나니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3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66425" y="3162181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그룹 8"/>
          <p:cNvGrpSpPr/>
          <p:nvPr/>
        </p:nvGrpSpPr>
        <p:grpSpPr>
          <a:xfrm>
            <a:off x="1766425" y="3481508"/>
            <a:ext cx="3312231" cy="400110"/>
            <a:chOff x="1766425" y="3424946"/>
            <a:chExt cx="3312231" cy="400110"/>
          </a:xfrm>
        </p:grpSpPr>
        <p:sp>
          <p:nvSpPr>
            <p:cNvPr id="37" name="TextBox 36"/>
            <p:cNvSpPr txBox="1"/>
            <p:nvPr/>
          </p:nvSpPr>
          <p:spPr>
            <a:xfrm>
              <a:off x="2054457" y="3424946"/>
              <a:ext cx="30241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‘덥다’하면 무엇이 생각나니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3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66425" y="350584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그룹 3"/>
          <p:cNvGrpSpPr/>
          <p:nvPr/>
        </p:nvGrpSpPr>
        <p:grpSpPr>
          <a:xfrm>
            <a:off x="1766425" y="5337930"/>
            <a:ext cx="3998020" cy="400110"/>
            <a:chOff x="1766425" y="5215379"/>
            <a:chExt cx="3998020" cy="400110"/>
          </a:xfrm>
        </p:grpSpPr>
        <p:sp>
          <p:nvSpPr>
            <p:cNvPr id="39" name="TextBox 38"/>
            <p:cNvSpPr txBox="1"/>
            <p:nvPr/>
          </p:nvSpPr>
          <p:spPr>
            <a:xfrm>
              <a:off x="2054457" y="5215379"/>
              <a:ext cx="37099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‘크다’의 반대말은 무엇일까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작다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4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66425" y="529627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1766425" y="5720850"/>
            <a:ext cx="3998020" cy="400110"/>
            <a:chOff x="1766425" y="5598299"/>
            <a:chExt cx="3998020" cy="400110"/>
          </a:xfrm>
        </p:grpSpPr>
        <p:sp>
          <p:nvSpPr>
            <p:cNvPr id="41" name="TextBox 40"/>
            <p:cNvSpPr txBox="1"/>
            <p:nvPr/>
          </p:nvSpPr>
          <p:spPr>
            <a:xfrm>
              <a:off x="2054457" y="5598299"/>
              <a:ext cx="37099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‘많다’의 반대말은 무엇일까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적다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4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66425" y="567919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그룹 1"/>
          <p:cNvGrpSpPr/>
          <p:nvPr/>
        </p:nvGrpSpPr>
        <p:grpSpPr>
          <a:xfrm>
            <a:off x="1766425" y="6103769"/>
            <a:ext cx="4219875" cy="400110"/>
            <a:chOff x="1766425" y="5981218"/>
            <a:chExt cx="4219875" cy="400110"/>
          </a:xfrm>
        </p:grpSpPr>
        <p:sp>
          <p:nvSpPr>
            <p:cNvPr id="43" name="TextBox 42"/>
            <p:cNvSpPr txBox="1"/>
            <p:nvPr/>
          </p:nvSpPr>
          <p:spPr>
            <a:xfrm>
              <a:off x="2054457" y="5981218"/>
              <a:ext cx="39318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‘멀다’의 반대말은 무엇일까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가깝다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4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66425" y="6062116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2545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2310" y="836712"/>
            <a:ext cx="5831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몸으로 서로 반대되는 단어를 표현해 봅니다</a:t>
            </a:r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4857" y="1285107"/>
            <a:ext cx="5774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무거운’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가벼운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것은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몸으로 어떻게 표현 할 수 있을까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136600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4857" y="1671947"/>
            <a:ext cx="4579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‘추운’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더운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것은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어떻게 표현할 수 있을까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175284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4857" y="2058787"/>
            <a:ext cx="4357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‘큰’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작은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것은 어떻게 표현할 수 있을까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213968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84857" y="2445626"/>
            <a:ext cx="4579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‘먼’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가까운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것은 어떻게 표현할 수 있을까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1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252652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그림 15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919" y="3392124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7" name="그룹 16"/>
          <p:cNvGrpSpPr/>
          <p:nvPr/>
        </p:nvGrpSpPr>
        <p:grpSpPr>
          <a:xfrm flipH="1">
            <a:off x="997872" y="3392124"/>
            <a:ext cx="2232248" cy="1594463"/>
            <a:chOff x="6012160" y="3284984"/>
            <a:chExt cx="2232248" cy="1594463"/>
          </a:xfrm>
        </p:grpSpPr>
        <p:sp>
          <p:nvSpPr>
            <p:cNvPr id="18" name="타원형 설명선 17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12160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565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1179922" y="1253659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258516" y="1296453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61297" y="2160146"/>
            <a:ext cx="5936750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반대말은 비교개념이기 때문에 단어를 설명할 때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어떤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사물이나 기준을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중심으로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보다 크다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</a:t>
            </a:r>
            <a:b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</a:b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보다 작다’라는 관점에서 설명해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0474" y="2201611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61297" y="3789040"/>
            <a:ext cx="6288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아이가 말하는 반대말 단어들을 엄마 나라의 말로도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함께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반복해서 표현해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7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101" y="3821117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21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1178685" y="980728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257279" y="1023522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8818" y="1700808"/>
            <a:ext cx="64138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엄마와 아이가 ‘맹꽁’ 노래의 가사를 엄마의 모국어로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바꾸어가며 불러봅니다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29287" y="1730659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78818" y="2643107"/>
            <a:ext cx="6147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‘맹꽁’ 노래에 반대말 가사를 개사하여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불러봅니다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7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29287" y="2678377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78818" y="3216074"/>
            <a:ext cx="5575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아이와 반대말 글자 카드 찾기 놀이를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29287" y="3254441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78818" y="3789040"/>
            <a:ext cx="628848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아빠의 신체 중에서 아이 보다 더 큰 부분을 아이와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함께 찾아봅니다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그리고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아빠와 아이 이름을 넣어서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반대말 놀이를 해 봅니다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예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: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“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아빠는 키가 크다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○○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는 키가 작다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..”, </a:t>
            </a: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“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아빠는 발이 크다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○○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는 발이 작다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.”, </a:t>
            </a: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“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아빠는 몸무 게가 무겁다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○○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는 몸무게가 가볍다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.”) 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2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29287" y="3829109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39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3"/>
          <p:cNvGrpSpPr/>
          <p:nvPr/>
        </p:nvGrpSpPr>
        <p:grpSpPr>
          <a:xfrm>
            <a:off x="1403648" y="1340768"/>
            <a:ext cx="3769030" cy="454920"/>
            <a:chOff x="899591" y="1052736"/>
            <a:chExt cx="3769030" cy="454920"/>
          </a:xfrm>
        </p:grpSpPr>
        <p:sp>
          <p:nvSpPr>
            <p:cNvPr id="14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931868" y="258413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크다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31868" y="310993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춥다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8" name="Picture 1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77462" y="262518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77462" y="315587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931868" y="2058332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가볍다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1" name="Picture 2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77462" y="209449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934905" y="363573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많다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3" name="Picture 2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77462" y="368656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152837" y="258413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작다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52837" y="310993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덥다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6" name="Picture 25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98431" y="262518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98431" y="315587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152837" y="2058332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무겁다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9" name="Picture 2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98431" y="209449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5155874" y="363573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적다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1" name="Picture 3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98431" y="368656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1946086" y="419005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길다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3" name="Picture 3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80" y="423599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949123" y="4715852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안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5" name="Picture 34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80" y="476668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5167055" y="419005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짧다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7" name="Picture 3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12649" y="423599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5170092" y="4715852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밖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9" name="Picture 3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12649" y="476668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63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</Words>
  <Application>Microsoft Office PowerPoint</Application>
  <PresentationFormat>화면 슬라이드 쇼(4:3)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M</vt:lpstr>
      <vt:lpstr>서울남산체 B</vt:lpstr>
      <vt:lpstr>맑은 고딕</vt:lpstr>
      <vt:lpstr>서울남산체 EB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2015-06-15T10:26:59Z</dcterms:created>
  <dcterms:modified xsi:type="dcterms:W3CDTF">2015-06-15T11:47:16Z</dcterms:modified>
</cp:coreProperties>
</file>