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B" pitchFamily="18" charset="-127"/>
      <p:regular r:id="rId8"/>
    </p:embeddedFont>
    <p:embeddedFont>
      <p:font typeface="서울남산체 EB" pitchFamily="18" charset="-127"/>
      <p:regular r:id="rId9"/>
    </p:embeddedFont>
    <p:embeddedFont>
      <p:font typeface="맑은 고딕" pitchFamily="50" charset="-127"/>
      <p:regular r:id="rId10"/>
      <p:bold r:id="rId11"/>
    </p:embeddedFont>
    <p:embeddedFont>
      <p:font typeface="서울남산체 M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51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030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464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32383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7" name="그룹 66"/>
          <p:cNvGrpSpPr/>
          <p:nvPr userDrawn="1"/>
        </p:nvGrpSpPr>
        <p:grpSpPr>
          <a:xfrm>
            <a:off x="230616" y="484292"/>
            <a:ext cx="3373329" cy="633277"/>
            <a:chOff x="230616" y="68382"/>
            <a:chExt cx="3373329" cy="633277"/>
          </a:xfrm>
        </p:grpSpPr>
        <p:grpSp>
          <p:nvGrpSpPr>
            <p:cNvPr id="68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0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TextBox 68"/>
            <p:cNvSpPr txBox="1"/>
            <p:nvPr userDrawn="1"/>
          </p:nvSpPr>
          <p:spPr>
            <a:xfrm>
              <a:off x="329346" y="89577"/>
              <a:ext cx="31101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참새야 참새야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0" name="그룹 49"/>
          <p:cNvGrpSpPr/>
          <p:nvPr userDrawn="1"/>
        </p:nvGrpSpPr>
        <p:grpSpPr>
          <a:xfrm rot="21193429">
            <a:off x="7706657" y="4773074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순서도: 수동 입력 50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27" name="모서리가 둥근 직사각형 126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양쪽 모서리가 둥근 사각형 131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순서도: 수동 입력 52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현 53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현 55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타원 56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타원 57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9" name="직선 연결선 58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연결선 61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타원 62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이등변 삼각형 64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직사각형 113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" name="양쪽 모서리가 둥근 사각형 114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직사각형 116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잘린 사각형 118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직사각형 119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모서리가 둥근 직사각형 120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모서리가 둥근 직사각형 121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모서리가 둥근 직사각형 122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둥근 사각형 125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6617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7" name="그룹 66"/>
          <p:cNvGrpSpPr/>
          <p:nvPr userDrawn="1"/>
        </p:nvGrpSpPr>
        <p:grpSpPr>
          <a:xfrm>
            <a:off x="230616" y="484292"/>
            <a:ext cx="3373329" cy="633277"/>
            <a:chOff x="230616" y="68382"/>
            <a:chExt cx="3373329" cy="633277"/>
          </a:xfrm>
        </p:grpSpPr>
        <p:grpSp>
          <p:nvGrpSpPr>
            <p:cNvPr id="68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0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TextBox 68"/>
            <p:cNvSpPr txBox="1"/>
            <p:nvPr userDrawn="1"/>
          </p:nvSpPr>
          <p:spPr>
            <a:xfrm>
              <a:off x="329346" y="89577"/>
              <a:ext cx="31101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참새야 참새야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1" name="그룹 100"/>
          <p:cNvGrpSpPr/>
          <p:nvPr userDrawn="1"/>
        </p:nvGrpSpPr>
        <p:grpSpPr>
          <a:xfrm>
            <a:off x="7152073" y="4346048"/>
            <a:ext cx="1877058" cy="2255861"/>
            <a:chOff x="7279520" y="4215550"/>
            <a:chExt cx="1877058" cy="2255861"/>
          </a:xfrm>
        </p:grpSpPr>
        <p:grpSp>
          <p:nvGrpSpPr>
            <p:cNvPr id="102" name="그룹 101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3" name="원호 212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타원 213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타원 214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직사각형 215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직사각형 216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양쪽 모서리가 둥근 사각형 217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양쪽 모서리가 둥근 사각형 218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직사각형 219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1" name="그룹 220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56" name="모서리가 둥근 직사각형 255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모서리가 둥근 직사각형 256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모서리가 둥근 직사각형 257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모서리가 둥근 직사각형 258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모서리가 둥근 직사각형 259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양쪽 모서리가 둥근 사각형 260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2" name="직사각형 221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양쪽 모서리가 둥근 사각형 227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현 228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자유형 229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자유형 230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현 231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타원 232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타원 233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35" name="직선 연결선 234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직선 연결선 235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직선 연결선 236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직선 연결선 237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직선 연결선 238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직선 연결선 239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1" name="직사각형 240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사다리꼴 241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직사각형 242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타원 243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타원 244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타원 245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직사각형 246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이등변 삼각형 248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이등변 삼각형 249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원호 250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원호 251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3" name="그룹 252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54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5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03" name="그룹 102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순서도: 수동 입력 10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5" name="그룹 10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207" name="모서리가 둥근 직사각형 206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8" name="모서리가 둥근 직사각형 207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9" name="모서리가 둥근 직사각형 208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모서리가 둥근 직사각형 209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모서리가 둥근 직사각형 210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양쪽 모서리가 둥근 사각형 211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6" name="순서도: 수동 입력 10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현 106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타원 107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현 108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타원 109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110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2" name="직선 연결선 111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12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타원 188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타원 189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이등변 삼각형 190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직사각형 191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직사각형 192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양쪽 모서리가 둥근 사각형 194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직사각형 195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직사각형 196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양쪽 모서리가 둥근 사각형 197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양쪽 모서리가 잘린 사각형 198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양쪽 모서리가 둥근 사각형 205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1583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7" name="그룹 66"/>
          <p:cNvGrpSpPr/>
          <p:nvPr userDrawn="1"/>
        </p:nvGrpSpPr>
        <p:grpSpPr>
          <a:xfrm>
            <a:off x="230616" y="484292"/>
            <a:ext cx="3373329" cy="633277"/>
            <a:chOff x="230616" y="68382"/>
            <a:chExt cx="3373329" cy="633277"/>
          </a:xfrm>
        </p:grpSpPr>
        <p:grpSp>
          <p:nvGrpSpPr>
            <p:cNvPr id="68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0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TextBox 68"/>
            <p:cNvSpPr txBox="1"/>
            <p:nvPr userDrawn="1"/>
          </p:nvSpPr>
          <p:spPr>
            <a:xfrm>
              <a:off x="329346" y="89577"/>
              <a:ext cx="31101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참새야 참새야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8" name="그룹 97"/>
          <p:cNvGrpSpPr/>
          <p:nvPr userDrawn="1"/>
        </p:nvGrpSpPr>
        <p:grpSpPr>
          <a:xfrm>
            <a:off x="7279606" y="4461584"/>
            <a:ext cx="1887544" cy="2178315"/>
            <a:chOff x="7279520" y="4293096"/>
            <a:chExt cx="1887544" cy="2178315"/>
          </a:xfrm>
        </p:grpSpPr>
        <p:grpSp>
          <p:nvGrpSpPr>
            <p:cNvPr id="99" name="그룹 98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7" name="그룹 20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48" name="모서리가 둥근 직사각형 247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9" name="모서리가 둥근 직사각형 248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0" name="모서리가 둥근 직사각형 249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1" name="모서리가 둥근 직사각형 250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2" name="모서리가 둥근 직사각형 251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8" name="직사각형 20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직사각형 20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1" name="그룹 210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38" name="자유형 237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자유형 238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자유형 239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원호 240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타원 241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타원 242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44" name="직선 연결선 243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직선 연결선 244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직선 연결선 245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직선 연결선 246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2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이등변 삼각형 213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이등변 삼각형 214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16" name="직선 연결선 215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직선 연결선 216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8" name="직사각형 217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9" name="그룹 21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233" name="모서리가 둥근 직사각형 232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모서리가 둥근 직사각형 233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0" name="양쪽 모서리가 둥근 사각형 21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직사각형 220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직사각형 221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양쪽 모서리가 둥근 사각형 222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양쪽 모서리가 둥근 사각형 223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5" name="그룹 224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226" name="양쪽 모서리가 둥근 사각형 225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사다리꼴 226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평행 사변형 227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평행 사변형 228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0" name="직선 연결선 229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1" name="타원 230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타원 231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0" name="그룹 99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1" name="순서도: 수동 입력 100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2" name="그룹 101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201" name="모서리가 둥근 직사각형 200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3" name="순서도: 수동 입력 102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현 103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타원 104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현 105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타원 106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타원 107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9" name="직선 연결선 108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직선 연결선 109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직선 연결선 110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직선 연결선 111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타원 112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타원 183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이등변 삼각형 184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직사각형 185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직사각형 186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직사각형 187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양쪽 모서리가 둥근 사각형 188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직사각형 190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양쪽 모서리가 둥근 사각형 191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양쪽 모서리가 잘린 사각형 192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양쪽 모서리가 둥근 사각형 199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030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4407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5604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990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362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110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38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232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596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ECAFB-209E-48A0-9E6D-A973F772B220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A5BA2-B22F-4D64-9D4A-039192A4E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0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hyperlink" Target="&#48512;&#47784;&#51088;&#45376;%20&#45440;&#51060;&#54876;&#46041;_&#50976;&#50500;&#44592;%2013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12229" y="1969924"/>
              <a:ext cx="4719562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참새야 참새야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704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125" y="1916832"/>
            <a:ext cx="406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새에 대해 수수께끼를 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2465409"/>
            <a:ext cx="6229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들려주는 이야기의 주인공은 누구일까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생각해보자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249289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2952431"/>
            <a:ext cx="1936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저는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날아다녀요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299855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모서리가 둥근 직사각형 6"/>
          <p:cNvSpPr/>
          <p:nvPr/>
        </p:nvSpPr>
        <p:spPr>
          <a:xfrm>
            <a:off x="386407" y="1217254"/>
            <a:ext cx="2889449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5002" y="1260048"/>
            <a:ext cx="2701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손유희 사진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3439453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저는 짹짹 소리를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내요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350100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7125" y="4202310"/>
            <a:ext cx="5214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참새 노래에 맞추어 노래를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불러봅니다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9672" y="4726498"/>
            <a:ext cx="3576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부르는 노래를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들어보자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476421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19672" y="5189130"/>
            <a:ext cx="3114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참새 노래를 같이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불러보자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524214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207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184" y="1124744"/>
            <a:ext cx="5214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참새 노래에 맞추어 더하기를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90358" y="1538935"/>
            <a:ext cx="4392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야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!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이번에는 노래를 바꾸어 불러 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160651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90358" y="1891571"/>
            <a:ext cx="3560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참새의 숫자를 바꿔서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불러보자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194997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90358" y="2244207"/>
            <a:ext cx="4225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참새 두 마리 참새 두 마리 모두 몇 마리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229344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90358" y="2596842"/>
            <a:ext cx="3969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손가락을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세어보자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모두 네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마리네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263691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그림 13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5" name="그룹 14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6" name="타원형 설명선 15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302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468198" y="1253659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46792" y="1296453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9573" y="1983031"/>
            <a:ext cx="7607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 놀이를 통해서 아이들은 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1-10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까지의 수 개념이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형성됩니다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8750" y="2024496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49573" y="2863194"/>
            <a:ext cx="7265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아이들은 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1-5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가지의 더하기를 구체적으로 경험하게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9377" y="2900981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48996" y="3743357"/>
            <a:ext cx="6234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참새의 숫자는 각각 숫자 ‘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5’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를 넘지 않도록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8800" y="3777466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8996" y="4623519"/>
            <a:ext cx="6906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 나라에서는 숫자를 어떻게 읽는지 함께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알아봅니다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1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8800" y="4653951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68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439398" y="1268760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17992" y="1311554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8055" y="1988840"/>
            <a:ext cx="6469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노래가 익숙해지면 아이는 엄마나라의 말로 노래하고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엄마는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한국말로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합니다 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8524" y="2018691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39531" y="3122475"/>
            <a:ext cx="741581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참새 그림을 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20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마리가 되도록 준비하여 엄마가 엄마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나라말로 숫자를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말하면 아빠와 유아가 숫자만큼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가져오기를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할 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있습니다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이하의 수에서 참새를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가져온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후 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이상의 수를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한국말로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말하면 엄마와 유아는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참새를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가져 와 숫자를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만듭니다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예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참새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마리를 가져온 다음 “참새 다섯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마리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”하고 </a:t>
            </a:r>
            <a:endParaRPr lang="en-US" altLang="ko-KR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외치면 엄마와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유아는 참새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마리를 가져와 참새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마리를 </a:t>
            </a:r>
            <a:endParaRPr lang="en-US" altLang="ko-KR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만듭니다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0000" y="3162544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51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899591" y="1556792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1173405" y="2744215"/>
            <a:ext cx="966677" cy="369332"/>
            <a:chOff x="1173405" y="2744215"/>
            <a:chExt cx="966677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1427811" y="2744215"/>
              <a:ext cx="712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7" name="Picture 6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73405" y="280972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1173405" y="3270015"/>
            <a:ext cx="1230480" cy="369332"/>
            <a:chOff x="1173405" y="3270015"/>
            <a:chExt cx="1230480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1427811" y="3270015"/>
              <a:ext cx="976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두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8" name="Picture 7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73405" y="333552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그룹 36"/>
          <p:cNvGrpSpPr/>
          <p:nvPr/>
        </p:nvGrpSpPr>
        <p:grpSpPr>
          <a:xfrm>
            <a:off x="1173405" y="2218415"/>
            <a:ext cx="966677" cy="369332"/>
            <a:chOff x="1173405" y="2218415"/>
            <a:chExt cx="966677" cy="369332"/>
          </a:xfrm>
        </p:grpSpPr>
        <p:sp>
          <p:nvSpPr>
            <p:cNvPr id="9" name="TextBox 8"/>
            <p:cNvSpPr txBox="1"/>
            <p:nvPr/>
          </p:nvSpPr>
          <p:spPr>
            <a:xfrm>
              <a:off x="1427811" y="2218415"/>
              <a:ext cx="712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노래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10" name="Picture 9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73405" y="228392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그룹 41"/>
          <p:cNvGrpSpPr/>
          <p:nvPr/>
        </p:nvGrpSpPr>
        <p:grpSpPr>
          <a:xfrm>
            <a:off x="4644008" y="2744215"/>
            <a:ext cx="1231998" cy="369332"/>
            <a:chOff x="4644008" y="2758570"/>
            <a:chExt cx="1231998" cy="369332"/>
          </a:xfrm>
        </p:grpSpPr>
        <p:sp>
          <p:nvSpPr>
            <p:cNvPr id="13" name="TextBox 12"/>
            <p:cNvSpPr txBox="1"/>
            <p:nvPr/>
          </p:nvSpPr>
          <p:spPr>
            <a:xfrm>
              <a:off x="4899932" y="2758570"/>
              <a:ext cx="976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한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15" name="Picture 14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44008" y="2824079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그룹 42"/>
          <p:cNvGrpSpPr/>
          <p:nvPr/>
        </p:nvGrpSpPr>
        <p:grpSpPr>
          <a:xfrm>
            <a:off x="4644008" y="3270015"/>
            <a:ext cx="1167865" cy="369332"/>
            <a:chOff x="4644008" y="3243305"/>
            <a:chExt cx="1167865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4899932" y="3243305"/>
              <a:ext cx="911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세 마리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16" name="Picture 15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44008" y="330881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그룹 40"/>
          <p:cNvGrpSpPr/>
          <p:nvPr/>
        </p:nvGrpSpPr>
        <p:grpSpPr>
          <a:xfrm>
            <a:off x="4644008" y="2218415"/>
            <a:ext cx="968195" cy="369332"/>
            <a:chOff x="4644008" y="2241081"/>
            <a:chExt cx="968195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4899932" y="2241081"/>
              <a:ext cx="712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참새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18" name="Picture 17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44008" y="230659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그룹 37"/>
          <p:cNvGrpSpPr/>
          <p:nvPr/>
        </p:nvGrpSpPr>
        <p:grpSpPr>
          <a:xfrm>
            <a:off x="1173405" y="4321615"/>
            <a:ext cx="1433187" cy="369332"/>
            <a:chOff x="1173405" y="4321615"/>
            <a:chExt cx="1433187" cy="369332"/>
          </a:xfrm>
        </p:grpSpPr>
        <p:sp>
          <p:nvSpPr>
            <p:cNvPr id="19" name="TextBox 18"/>
            <p:cNvSpPr txBox="1"/>
            <p:nvPr/>
          </p:nvSpPr>
          <p:spPr>
            <a:xfrm>
              <a:off x="1430848" y="4321615"/>
              <a:ext cx="1175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여섯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21" name="Picture 20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73405" y="438712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그룹 38"/>
          <p:cNvGrpSpPr/>
          <p:nvPr/>
        </p:nvGrpSpPr>
        <p:grpSpPr>
          <a:xfrm>
            <a:off x="1173405" y="4847415"/>
            <a:ext cx="1433187" cy="369332"/>
            <a:chOff x="1173405" y="4847415"/>
            <a:chExt cx="1433187" cy="369332"/>
          </a:xfrm>
        </p:grpSpPr>
        <p:sp>
          <p:nvSpPr>
            <p:cNvPr id="20" name="TextBox 19"/>
            <p:cNvSpPr txBox="1"/>
            <p:nvPr/>
          </p:nvSpPr>
          <p:spPr>
            <a:xfrm>
              <a:off x="1430848" y="4847415"/>
              <a:ext cx="1175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여덟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22" name="Picture 21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73405" y="491292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1173405" y="3795815"/>
            <a:ext cx="1233517" cy="369332"/>
            <a:chOff x="1173405" y="3795815"/>
            <a:chExt cx="1233517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1430848" y="3795815"/>
              <a:ext cx="976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네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24" name="Picture 23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73405" y="386132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그룹 44"/>
          <p:cNvGrpSpPr/>
          <p:nvPr/>
        </p:nvGrpSpPr>
        <p:grpSpPr>
          <a:xfrm>
            <a:off x="4644008" y="4321615"/>
            <a:ext cx="1431668" cy="369332"/>
            <a:chOff x="4647045" y="4212775"/>
            <a:chExt cx="1431668" cy="369332"/>
          </a:xfrm>
        </p:grpSpPr>
        <p:sp>
          <p:nvSpPr>
            <p:cNvPr id="25" name="TextBox 24"/>
            <p:cNvSpPr txBox="1"/>
            <p:nvPr/>
          </p:nvSpPr>
          <p:spPr>
            <a:xfrm>
              <a:off x="4902969" y="4212775"/>
              <a:ext cx="1175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일곱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27" name="Picture 26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47045" y="427828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" name="그룹 43"/>
          <p:cNvGrpSpPr/>
          <p:nvPr/>
        </p:nvGrpSpPr>
        <p:grpSpPr>
          <a:xfrm>
            <a:off x="4644008" y="3795815"/>
            <a:ext cx="1431668" cy="369332"/>
            <a:chOff x="4647045" y="3728040"/>
            <a:chExt cx="1431668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4902969" y="3728040"/>
              <a:ext cx="1175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다섯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30" name="Picture 29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47045" y="3793549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그룹 39"/>
          <p:cNvGrpSpPr/>
          <p:nvPr/>
        </p:nvGrpSpPr>
        <p:grpSpPr>
          <a:xfrm>
            <a:off x="1173405" y="5373216"/>
            <a:ext cx="1233517" cy="369332"/>
            <a:chOff x="1173405" y="5373216"/>
            <a:chExt cx="1233517" cy="369332"/>
          </a:xfrm>
        </p:grpSpPr>
        <p:sp>
          <p:nvSpPr>
            <p:cNvPr id="31" name="TextBox 30"/>
            <p:cNvSpPr txBox="1"/>
            <p:nvPr/>
          </p:nvSpPr>
          <p:spPr>
            <a:xfrm>
              <a:off x="1430848" y="5373216"/>
              <a:ext cx="976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열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32" name="Picture 31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73405" y="5438725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그룹 45"/>
          <p:cNvGrpSpPr/>
          <p:nvPr/>
        </p:nvGrpSpPr>
        <p:grpSpPr>
          <a:xfrm>
            <a:off x="4644008" y="4847415"/>
            <a:ext cx="1431668" cy="369332"/>
            <a:chOff x="4647045" y="4697510"/>
            <a:chExt cx="1431668" cy="369332"/>
          </a:xfrm>
        </p:grpSpPr>
        <p:sp>
          <p:nvSpPr>
            <p:cNvPr id="26" name="TextBox 25"/>
            <p:cNvSpPr txBox="1"/>
            <p:nvPr/>
          </p:nvSpPr>
          <p:spPr>
            <a:xfrm>
              <a:off x="4902969" y="4697510"/>
              <a:ext cx="1175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아홉 마리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34" name="Picture 33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47045" y="4763019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7" name="그룹 46"/>
          <p:cNvGrpSpPr/>
          <p:nvPr/>
        </p:nvGrpSpPr>
        <p:grpSpPr>
          <a:xfrm>
            <a:off x="4644008" y="5373216"/>
            <a:ext cx="1167865" cy="369332"/>
            <a:chOff x="4647045" y="5373216"/>
            <a:chExt cx="1167865" cy="369332"/>
          </a:xfrm>
        </p:grpSpPr>
        <p:sp>
          <p:nvSpPr>
            <p:cNvPr id="33" name="TextBox 32"/>
            <p:cNvSpPr txBox="1"/>
            <p:nvPr/>
          </p:nvSpPr>
          <p:spPr>
            <a:xfrm>
              <a:off x="4902969" y="5373216"/>
              <a:ext cx="911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손가락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35" name="Picture 34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47045" y="5438725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11615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화면 슬라이드 쇼(4:3)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B</vt:lpstr>
      <vt:lpstr>서울남산체 EB</vt:lpstr>
      <vt:lpstr>맑은 고딕</vt:lpstr>
      <vt:lpstr>서울남산체 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2015-06-15T10:24:07Z</dcterms:created>
  <dcterms:modified xsi:type="dcterms:W3CDTF">2015-06-15T11:46:00Z</dcterms:modified>
</cp:coreProperties>
</file>