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embeddedFontLst>
    <p:embeddedFont>
      <p:font typeface="서울남산체 M" pitchFamily="18" charset="-127"/>
      <p:regular r:id="rId9"/>
    </p:embeddedFont>
    <p:embeddedFont>
      <p:font typeface="서울남산체 B" pitchFamily="18" charset="-127"/>
      <p:regular r:id="rId10"/>
    </p:embeddedFont>
    <p:embeddedFont>
      <p:font typeface="맑은 고딕" pitchFamily="50" charset="-127"/>
      <p:regular r:id="rId11"/>
      <p:bold r:id="rId12"/>
    </p:embeddedFont>
    <p:embeddedFont>
      <p:font typeface="서울남산체 EB" pitchFamily="18" charset="-127"/>
      <p:regular r:id="rId1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288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32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4950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09" name="직사각형 308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0" name="그룹 309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1" name="그룹 310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2" name="그룹 311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3" name="그룹 312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4" name="순서도: 수동 입력 313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5" name="그룹 314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6" name="그룹 315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7" name="순서도: 수동 입력 316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8" name="현 317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타원 318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현 319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타원 320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3" name="직선 연결선 322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7" name="타원 326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타원 327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이등변 삼각형 328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직사각형 329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양쪽 모서리가 둥근 사각형 332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직사각형 333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39710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2"/>
          <p:cNvGrpSpPr/>
          <p:nvPr userDrawn="1"/>
        </p:nvGrpSpPr>
        <p:grpSpPr>
          <a:xfrm>
            <a:off x="230616" y="68382"/>
            <a:ext cx="3333272" cy="633277"/>
            <a:chOff x="230616" y="68382"/>
            <a:chExt cx="3549296" cy="633277"/>
          </a:xfrm>
        </p:grpSpPr>
        <p:grpSp>
          <p:nvGrpSpPr>
            <p:cNvPr id="114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 userDrawn="1"/>
          </p:nvSpPr>
          <p:spPr>
            <a:xfrm>
              <a:off x="329346" y="89577"/>
              <a:ext cx="3206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즐겁게 인사해요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9" name="그룹 118"/>
          <p:cNvGrpSpPr/>
          <p:nvPr userDrawn="1"/>
        </p:nvGrpSpPr>
        <p:grpSpPr>
          <a:xfrm>
            <a:off x="-109676" y="4415136"/>
            <a:ext cx="9321145" cy="2450898"/>
            <a:chOff x="-109676" y="4415136"/>
            <a:chExt cx="9321145" cy="2450898"/>
          </a:xfrm>
        </p:grpSpPr>
        <p:grpSp>
          <p:nvGrpSpPr>
            <p:cNvPr id="120" name="그룹 119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71" name="그룹 17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178" name="직각 삼각형 17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직각 삼각형 17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직각 삼각형 17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직각 삼각형 18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2" name="타원 17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각 삼각형 17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각 삼각형 17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각 삼각형 17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각 삼각형 17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1" name="그룹 120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0" name="그룹 159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167" name="직각 삼각형 166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직각 삼각형 167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직각 삼각형 168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직각 삼각형 169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1" name="타원 160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직각 삼각형 161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각 삼각형 162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각 삼각형 163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각 삼각형 164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2" name="그룹 121"/>
            <p:cNvGrpSpPr/>
            <p:nvPr/>
          </p:nvGrpSpPr>
          <p:grpSpPr>
            <a:xfrm rot="21193429">
              <a:off x="7600143" y="4415136"/>
              <a:ext cx="1397600" cy="1952367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순서도: 수동 입력 12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" name="그룹 12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양쪽 모서리가 둥근 사각형 15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순서도: 수동 입력 12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현 12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타원 135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타원 136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이등변 삼각형 137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둥근 사각형 144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잘린 사각형 145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23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2883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5" name="그룹 112"/>
          <p:cNvGrpSpPr/>
          <p:nvPr userDrawn="1"/>
        </p:nvGrpSpPr>
        <p:grpSpPr>
          <a:xfrm>
            <a:off x="230616" y="68382"/>
            <a:ext cx="3333272" cy="633277"/>
            <a:chOff x="230616" y="68382"/>
            <a:chExt cx="3549296" cy="633277"/>
          </a:xfrm>
        </p:grpSpPr>
        <p:grpSp>
          <p:nvGrpSpPr>
            <p:cNvPr id="216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8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7" name="TextBox 216"/>
            <p:cNvSpPr txBox="1"/>
            <p:nvPr userDrawn="1"/>
          </p:nvSpPr>
          <p:spPr>
            <a:xfrm>
              <a:off x="329346" y="89577"/>
              <a:ext cx="3206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즐겁게 인사해요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3" name="그룹 202"/>
          <p:cNvGrpSpPr/>
          <p:nvPr userDrawn="1"/>
        </p:nvGrpSpPr>
        <p:grpSpPr>
          <a:xfrm>
            <a:off x="-109676" y="4215550"/>
            <a:ext cx="9321145" cy="2650484"/>
            <a:chOff x="-109676" y="4215550"/>
            <a:chExt cx="9321145" cy="2650484"/>
          </a:xfrm>
        </p:grpSpPr>
        <p:grpSp>
          <p:nvGrpSpPr>
            <p:cNvPr id="204" name="그룹 203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12" name="그룹 311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9" name="직각 삼각형 31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직각 삼각형 31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직각 삼각형 32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직각 삼각형 32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13" name="타원 312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4" name="직각 삼각형 313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5" name="직각 삼각형 314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6" name="직각 삼각형 315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7" name="직각 삼각형 316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8" name="직사각형 317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5" name="그룹 204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1" name="그룹 30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8" name="직각 삼각형 30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9" name="직각 삼각형 30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0" name="직각 삼각형 30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1" name="직각 삼각형 31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2" name="타원 30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직각 삼각형 30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직각 삼각형 30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직각 삼각형 30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직각 삼각형 30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직사각형 30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6" name="그룹 205"/>
            <p:cNvGrpSpPr/>
            <p:nvPr/>
          </p:nvGrpSpPr>
          <p:grpSpPr>
            <a:xfrm>
              <a:off x="7279520" y="4215550"/>
              <a:ext cx="1877058" cy="2255861"/>
              <a:chOff x="7279520" y="4215550"/>
              <a:chExt cx="1877058" cy="2255861"/>
            </a:xfrm>
          </p:grpSpPr>
          <p:grpSp>
            <p:nvGrpSpPr>
              <p:cNvPr id="208" name="그룹 207"/>
              <p:cNvGrpSpPr/>
              <p:nvPr userDrawn="1"/>
            </p:nvGrpSpPr>
            <p:grpSpPr>
              <a:xfrm>
                <a:off x="8107660" y="4215550"/>
                <a:ext cx="1048918" cy="2237786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2" name="원호 251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타원 252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직사각형 254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직사각형 255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양쪽 모서리가 둥근 사각형 256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양쪽 모서리가 둥근 사각형 257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직사각형 258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0" name="그룹 259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295" name="모서리가 둥근 직사각형 294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6" name="모서리가 둥근 직사각형 295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7" name="모서리가 둥근 직사각형 296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8" name="모서리가 둥근 직사각형 297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9" name="모서리가 둥근 직사각형 298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0" name="양쪽 모서리가 둥근 사각형 299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1" name="직사각형 260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모서리가 둥근 직사각형 261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8" name="현 267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자유형 268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자유형 269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현 270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타원 271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타원 272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74" name="직선 연결선 273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직선 연결선 274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직선 연결선 275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직선 연결선 276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직선 연결선 277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직선 연결선 278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0" name="직사각형 279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1" name="사다리꼴 280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2" name="직사각형 281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3" name="타원 282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5" name="타원 284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6" name="직사각형 285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7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이등변 삼각형 287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이등변 삼각형 288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원호 289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원호 290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2" name="그룹 291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293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94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209" name="그룹 208"/>
              <p:cNvGrpSpPr/>
              <p:nvPr userDrawn="1"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0" name="순서도: 수동 입력 209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1" name="그룹 210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6" name="모서리가 둥근 직사각형 245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모서리가 둥근 직사각형 247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모서리가 둥근 직사각형 248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0" name="모서리가 둥근 직사각형 249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1" name="양쪽 모서리가 둥근 사각형 250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12" name="순서도: 수동 입력 211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현 212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타원 213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현 220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타원 221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타원 222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4" name="직선 연결선 223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직선 연결선 224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직선 연결선 225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직선 연결선 226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타원 227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타원 228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이등변 삼각형 229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직사각형 234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양쪽 모서리가 둥근 사각형 236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양쪽 모서리가 잘린 사각형 237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직사각형 238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양쪽 모서리가 둥근 사각형 244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07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699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6" name="그룹 112"/>
          <p:cNvGrpSpPr/>
          <p:nvPr userDrawn="1"/>
        </p:nvGrpSpPr>
        <p:grpSpPr>
          <a:xfrm>
            <a:off x="230616" y="68382"/>
            <a:ext cx="3333272" cy="633277"/>
            <a:chOff x="230616" y="68382"/>
            <a:chExt cx="3549296" cy="633277"/>
          </a:xfrm>
        </p:grpSpPr>
        <p:grpSp>
          <p:nvGrpSpPr>
            <p:cNvPr id="207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9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08" name="TextBox 207"/>
            <p:cNvSpPr txBox="1"/>
            <p:nvPr userDrawn="1"/>
          </p:nvSpPr>
          <p:spPr>
            <a:xfrm>
              <a:off x="329346" y="89577"/>
              <a:ext cx="3206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즐겁게 인사해요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0" name="그룹 199"/>
          <p:cNvGrpSpPr/>
          <p:nvPr userDrawn="1"/>
        </p:nvGrpSpPr>
        <p:grpSpPr>
          <a:xfrm>
            <a:off x="-109676" y="4293096"/>
            <a:ext cx="9321145" cy="2572938"/>
            <a:chOff x="-109676" y="4293096"/>
            <a:chExt cx="9321145" cy="2572938"/>
          </a:xfrm>
        </p:grpSpPr>
        <p:grpSp>
          <p:nvGrpSpPr>
            <p:cNvPr id="201" name="그룹 200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6" name="그룹 305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3" name="직각 삼각형 312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4" name="직각 삼각형 313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5" name="직각 삼각형 314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6" name="직각 삼각형 315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7" name="타원 306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직각 삼각형 307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9" name="직각 삼각형 308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0" name="직각 삼각형 309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1" name="직각 삼각형 310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2" name="직사각형 311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2" name="그룹 201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5" name="그룹 294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2" name="직각 삼각형 30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3" name="직각 삼각형 30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4" name="직각 삼각형 30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5" name="직각 삼각형 30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6" name="타원 295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7" name="직각 삼각형 296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8" name="직각 삼각형 297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9" name="직각 삼각형 298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직각 삼각형 299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직사각형 300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3" name="그룹 202"/>
            <p:cNvGrpSpPr/>
            <p:nvPr/>
          </p:nvGrpSpPr>
          <p:grpSpPr>
            <a:xfrm>
              <a:off x="7279520" y="4293096"/>
              <a:ext cx="1887544" cy="2178315"/>
              <a:chOff x="7279520" y="4293096"/>
              <a:chExt cx="1887544" cy="2178315"/>
            </a:xfrm>
          </p:grpSpPr>
          <p:grpSp>
            <p:nvGrpSpPr>
              <p:cNvPr id="205" name="그룹 204"/>
              <p:cNvGrpSpPr/>
              <p:nvPr/>
            </p:nvGrpSpPr>
            <p:grpSpPr>
              <a:xfrm flipH="1">
                <a:off x="8080489" y="4293096"/>
                <a:ext cx="1086575" cy="2157089"/>
                <a:chOff x="2537687" y="3018591"/>
                <a:chExt cx="1634425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49" name="그룹 24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90" name="모서리가 둥근 직사각형 28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1" name="모서리가 둥근 직사각형 29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2" name="모서리가 둥근 직사각형 29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3" name="모서리가 둥근 직사각형 29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4" name="모서리가 둥근 직사각형 29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50" name="직사각형 24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1" name="양쪽 모서리가 둥근 사각형 25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직사각형 251"/>
                <p:cNvSpPr/>
                <p:nvPr/>
              </p:nvSpPr>
              <p:spPr>
                <a:xfrm rot="18794199">
                  <a:off x="359783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53" name="그룹 25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80" name="자유형 27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1" name="자유형 28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2" name="자유형 28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3" name="원호 28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4" name="타원 28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6" name="직선 연결선 28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직선 연결선 28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이등변 삼각형 25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이등변 삼각형 25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8" name="직선 연결선 25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직선 연결선 25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0" name="직사각형 25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1" name="그룹 260"/>
                <p:cNvGrpSpPr/>
                <p:nvPr/>
              </p:nvGrpSpPr>
              <p:grpSpPr>
                <a:xfrm>
                  <a:off x="3904860" y="4965661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75" name="모서리가 둥근 직사각형 274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6" name="모서리가 둥근 직사각형 275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7" name="모서리가 둥근 직사각형 276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8" name="모서리가 둥근 직사각형 277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9" name="모서리가 둥근 직사각형 278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2" name="양쪽 모서리가 둥근 사각형 261"/>
                <p:cNvSpPr/>
                <p:nvPr/>
              </p:nvSpPr>
              <p:spPr>
                <a:xfrm rot="8303533">
                  <a:off x="3846047" y="4945045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직사각형 263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양쪽 모서리가 둥근 사각형 265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68" name="양쪽 모서리가 둥근 사각형 267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9" name="사다리꼴 268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0" name="평행 사변형 269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1" name="평행 사변형 270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72" name="직선 연결선 271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3" name="타원 272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4" name="타원 273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212" name="그룹 211"/>
              <p:cNvGrpSpPr/>
              <p:nvPr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3" name="순서도: 수동 입력 212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4" name="그룹 213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3" name="모서리가 둥근 직사각형 24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4" name="모서리가 둥근 직사각형 24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모서리가 둥근 직사각형 24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모서리가 둥근 직사각형 24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양쪽 모서리가 둥근 사각형 24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15" name="순서도: 수동 입력 214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현 215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타원 216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현 217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9" name="타원 218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타원 219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1" name="직선 연결선 220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직선 연결선 221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직선 연결선 222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직선 연결선 223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타원 224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타원 225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직사각형 227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직사각형 228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직사각형 229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양쪽 모서리가 둥근 사각형 230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양쪽 모서리가 잘린 사각형 234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양쪽 모서리가 둥근 사각형 241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0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0012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89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08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340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07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96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9407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495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50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99C17-6A28-40DF-9F94-A04292A12E9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4A8D7-D7B6-42C9-A586-85D5948A21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40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48512;&#47784;&#51088;&#45376;%20&#45440;&#51060;&#54876;&#46041;_&#50976;&#50500;&#44592;%2007_master(0606).mp4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63688" y="980728"/>
            <a:ext cx="5626861" cy="1820193"/>
            <a:chOff x="1763688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63688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846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93498" y="1969924"/>
              <a:ext cx="4767241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즐겁게 인사해요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068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2429" y="1599183"/>
            <a:ext cx="6659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인사를 했던 경험에 대해 이야기해봅니다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311807" y="2060848"/>
            <a:ext cx="5071828" cy="400110"/>
            <a:chOff x="1571007" y="2060848"/>
            <a:chExt cx="5071828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1806603" y="2060848"/>
              <a:ext cx="4836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일하러 가실 때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어떻게 인사했니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13727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1311807" y="2503542"/>
            <a:ext cx="3510204" cy="400110"/>
            <a:chOff x="1571007" y="2503542"/>
            <a:chExt cx="3510204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1806603" y="2503542"/>
              <a:ext cx="3274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 때 아빠 기분이 어떠셨을까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57106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모서리가 둥근 직사각형 21"/>
          <p:cNvSpPr/>
          <p:nvPr/>
        </p:nvSpPr>
        <p:spPr>
          <a:xfrm>
            <a:off x="683569" y="908720"/>
            <a:ext cx="3332250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62163" y="951514"/>
            <a:ext cx="310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인사말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카드그림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311807" y="2946236"/>
            <a:ext cx="5205709" cy="400110"/>
            <a:chOff x="1571007" y="2946236"/>
            <a:chExt cx="5205709" cy="400110"/>
          </a:xfrm>
        </p:grpSpPr>
        <p:sp>
          <p:nvSpPr>
            <p:cNvPr id="25" name="TextBox 24"/>
            <p:cNvSpPr txBox="1"/>
            <p:nvPr/>
          </p:nvSpPr>
          <p:spPr>
            <a:xfrm>
              <a:off x="1806603" y="2946236"/>
              <a:ext cx="49701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할아버지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할머니가 오셨을 때 어떻게 인사했니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300485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890211" y="3996933"/>
            <a:ext cx="7419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가족간에 나눌 수 있는 인사 예절에 대해 이야기해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3" name="그룹 2"/>
          <p:cNvGrpSpPr/>
          <p:nvPr/>
        </p:nvGrpSpPr>
        <p:grpSpPr>
          <a:xfrm>
            <a:off x="1282754" y="4511442"/>
            <a:ext cx="6016695" cy="677108"/>
            <a:chOff x="1354762" y="4407495"/>
            <a:chExt cx="6016695" cy="677108"/>
          </a:xfrm>
        </p:grpSpPr>
        <p:sp>
          <p:nvSpPr>
            <p:cNvPr id="14" name="TextBox 13"/>
            <p:cNvSpPr txBox="1"/>
            <p:nvPr/>
          </p:nvSpPr>
          <p:spPr>
            <a:xfrm>
              <a:off x="1589105" y="4407495"/>
              <a:ext cx="578235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잠자리에 들 때 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엄마한테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어떻게 인사해야 할까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</a:p>
            <a:p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두 손을 공손히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모으고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안녕히 주무세요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3"/>
          <p:cNvGrpSpPr/>
          <p:nvPr/>
        </p:nvGrpSpPr>
        <p:grpSpPr>
          <a:xfrm>
            <a:off x="1282754" y="5241394"/>
            <a:ext cx="5340228" cy="677108"/>
            <a:chOff x="1354762" y="4930132"/>
            <a:chExt cx="5340228" cy="677108"/>
          </a:xfrm>
        </p:grpSpPr>
        <p:sp>
          <p:nvSpPr>
            <p:cNvPr id="17" name="TextBox 16"/>
            <p:cNvSpPr txBox="1"/>
            <p:nvPr/>
          </p:nvSpPr>
          <p:spPr>
            <a:xfrm>
              <a:off x="1589105" y="4930132"/>
              <a:ext cx="51058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음식을 먹을 때는 무슨 말로 인사를 해야 할까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먹겠습니다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.) </a:t>
              </a: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1311346" y="3388930"/>
            <a:ext cx="5959250" cy="400110"/>
            <a:chOff x="1570546" y="3388930"/>
            <a:chExt cx="5959250" cy="400110"/>
          </a:xfrm>
        </p:grpSpPr>
        <p:sp>
          <p:nvSpPr>
            <p:cNvPr id="24" name="TextBox 23"/>
            <p:cNvSpPr txBox="1"/>
            <p:nvPr/>
          </p:nvSpPr>
          <p:spPr>
            <a:xfrm>
              <a:off x="1806142" y="3388930"/>
              <a:ext cx="57236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인사하니까 할아버지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할머니 기분이 어떠셨을까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0546" y="3438648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70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2429" y="1023119"/>
            <a:ext cx="6747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상황 그림카드를 보며 상황에 따른 인사말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놀이를 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1384543" y="1978857"/>
            <a:ext cx="5028896" cy="400110"/>
            <a:chOff x="1391007" y="1660738"/>
            <a:chExt cx="5028896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1626603" y="1660738"/>
              <a:ext cx="47933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어른이 밖에 나가실 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안녕히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다녀오세요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91007" y="175052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7"/>
          <p:cNvGrpSpPr/>
          <p:nvPr/>
        </p:nvGrpSpPr>
        <p:grpSpPr>
          <a:xfrm>
            <a:off x="1384543" y="2552057"/>
            <a:ext cx="3974120" cy="400110"/>
            <a:chOff x="1391007" y="2236802"/>
            <a:chExt cx="3974120" cy="400110"/>
          </a:xfrm>
        </p:grpSpPr>
        <p:sp>
          <p:nvSpPr>
            <p:cNvPr id="5" name="TextBox 4"/>
            <p:cNvSpPr txBox="1"/>
            <p:nvPr/>
          </p:nvSpPr>
          <p:spPr>
            <a:xfrm>
              <a:off x="1626603" y="2236802"/>
              <a:ext cx="3738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잠자리에 들 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안녕히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주무세요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91007" y="2325108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그룹 18"/>
          <p:cNvGrpSpPr/>
          <p:nvPr/>
        </p:nvGrpSpPr>
        <p:grpSpPr>
          <a:xfrm>
            <a:off x="1384543" y="3125257"/>
            <a:ext cx="3609765" cy="400110"/>
            <a:chOff x="1390546" y="2812866"/>
            <a:chExt cx="3609765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1626142" y="2812866"/>
              <a:ext cx="33741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어른과 인사할 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안녕하세요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90546" y="289969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그룹 19"/>
          <p:cNvGrpSpPr/>
          <p:nvPr/>
        </p:nvGrpSpPr>
        <p:grpSpPr>
          <a:xfrm>
            <a:off x="1384543" y="3698457"/>
            <a:ext cx="3566957" cy="400110"/>
            <a:chOff x="1390546" y="3388930"/>
            <a:chExt cx="3566957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1626142" y="3388930"/>
              <a:ext cx="33313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밥 먹기 전에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먹겠습니다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90546" y="3474272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그룹 20"/>
          <p:cNvGrpSpPr/>
          <p:nvPr/>
        </p:nvGrpSpPr>
        <p:grpSpPr>
          <a:xfrm>
            <a:off x="1384543" y="4271657"/>
            <a:ext cx="3579781" cy="400110"/>
            <a:chOff x="1384543" y="3964994"/>
            <a:chExt cx="3579781" cy="400110"/>
          </a:xfrm>
        </p:grpSpPr>
        <p:sp>
          <p:nvSpPr>
            <p:cNvPr id="11" name="TextBox 10"/>
            <p:cNvSpPr txBox="1"/>
            <p:nvPr/>
          </p:nvSpPr>
          <p:spPr>
            <a:xfrm>
              <a:off x="1620139" y="3964994"/>
              <a:ext cx="3344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밥 먹은 후에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먹었습니다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84543" y="404885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그룹 21"/>
          <p:cNvGrpSpPr/>
          <p:nvPr/>
        </p:nvGrpSpPr>
        <p:grpSpPr>
          <a:xfrm>
            <a:off x="1384543" y="4844857"/>
            <a:ext cx="3966104" cy="400110"/>
            <a:chOff x="1384543" y="4541058"/>
            <a:chExt cx="3966104" cy="400110"/>
          </a:xfrm>
        </p:grpSpPr>
        <p:sp>
          <p:nvSpPr>
            <p:cNvPr id="13" name="TextBox 12"/>
            <p:cNvSpPr txBox="1"/>
            <p:nvPr/>
          </p:nvSpPr>
          <p:spPr>
            <a:xfrm>
              <a:off x="1620139" y="4541058"/>
              <a:ext cx="37305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유치원에 갈 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다녀오겠습니다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84543" y="462343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그룹 22"/>
          <p:cNvGrpSpPr/>
          <p:nvPr/>
        </p:nvGrpSpPr>
        <p:grpSpPr>
          <a:xfrm>
            <a:off x="1384543" y="5418057"/>
            <a:ext cx="4217776" cy="400110"/>
            <a:chOff x="1390546" y="5117122"/>
            <a:chExt cx="4217776" cy="400110"/>
          </a:xfrm>
        </p:grpSpPr>
        <p:sp>
          <p:nvSpPr>
            <p:cNvPr id="15" name="TextBox 14"/>
            <p:cNvSpPr txBox="1"/>
            <p:nvPr/>
          </p:nvSpPr>
          <p:spPr>
            <a:xfrm>
              <a:off x="1626142" y="5117122"/>
              <a:ext cx="39821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고마운 마음을 전할 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고맙습니다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90546" y="519802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631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2053423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6" name="그룹 5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7" name="타원형 설명선 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6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990019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032813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2373" y="1763524"/>
            <a:ext cx="5841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상황에 적절한 인사말에 대해 충분히 이야기를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나눈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후 엄마나 아빠가 먼저 시범을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보여줍니다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550" y="176416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02373" y="2873260"/>
            <a:ext cx="6407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어른에게 하는 인사말과 형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동생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에게 하는 인사말을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비교해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가면서 이야기 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2177" y="286222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02373" y="4038163"/>
            <a:ext cx="62029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모국어로 인사를 자주 나누면 일상생활에서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인사는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모국어를 사용할 수 있게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4014355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4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52736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095530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980124" y="1958989"/>
            <a:ext cx="4688921" cy="461665"/>
            <a:chOff x="980124" y="1958989"/>
            <a:chExt cx="4688921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958989"/>
              <a:ext cx="43393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가족과 인사 역할놀이를 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030534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980124" y="3638171"/>
            <a:ext cx="7164217" cy="461665"/>
            <a:chOff x="980124" y="3638171"/>
            <a:chExt cx="7164217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1329655" y="3638171"/>
              <a:ext cx="68146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인사를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하면 좋은 점에 대해 함께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 나누어 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370971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983041" y="2613914"/>
            <a:ext cx="6989755" cy="830997"/>
            <a:chOff x="983041" y="2613914"/>
            <a:chExt cx="6989755" cy="830997"/>
          </a:xfrm>
        </p:grpSpPr>
        <p:sp>
          <p:nvSpPr>
            <p:cNvPr id="15" name="TextBox 14"/>
            <p:cNvSpPr txBox="1"/>
            <p:nvPr/>
          </p:nvSpPr>
          <p:spPr>
            <a:xfrm>
              <a:off x="1332572" y="2613914"/>
              <a:ext cx="664022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인사말을 엄마 나라의 말로도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반복해서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표현해 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263754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1008183" y="4293096"/>
            <a:ext cx="6423037" cy="1200328"/>
            <a:chOff x="1008183" y="4293096"/>
            <a:chExt cx="6423037" cy="1200328"/>
          </a:xfrm>
        </p:grpSpPr>
        <p:sp>
          <p:nvSpPr>
            <p:cNvPr id="17" name="TextBox 16"/>
            <p:cNvSpPr txBox="1"/>
            <p:nvPr/>
          </p:nvSpPr>
          <p:spPr>
            <a:xfrm>
              <a:off x="1357714" y="4293096"/>
              <a:ext cx="6073506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‘사랑해요’라는 말을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알려줍니다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그리고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‘사랑해요’라는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인사처럼 자주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주고 받습니다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08183" y="429309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714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2996952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7811" y="4191148"/>
            <a:ext cx="183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안녕히 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주무세요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811" y="5215262"/>
            <a:ext cx="131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안녕하세요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7811" y="4703205"/>
            <a:ext cx="15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잘 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먹었습니다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9" name="Picture 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25665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76871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28077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27811" y="3679091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인사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4" name="Picture 1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74460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329655" y="995244"/>
            <a:ext cx="65038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아빠에게 인사를 할 때 웃으면서 아이를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껴안아 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그리고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“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인사를 잘 하니까 아빠가 행복하다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말해 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124" y="99588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827924" y="4195794"/>
            <a:ext cx="15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잘 </a:t>
            </a:r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먹겠습니다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27924" y="5219908"/>
            <a:ext cx="131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고맙습니다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27924" y="4707851"/>
            <a:ext cx="1710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다녀오겠습니다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2" name="Picture 3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426130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477336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528541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827924" y="3683737"/>
            <a:ext cx="197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안녕히 다녀오세요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6" name="Picture 35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374924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8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Microsoft Office PowerPoint</Application>
  <PresentationFormat>화면 슬라이드 쇼(4:3)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굴림</vt:lpstr>
      <vt:lpstr>Arial</vt:lpstr>
      <vt:lpstr>서울남산체 M</vt:lpstr>
      <vt:lpstr>서울남산체 B</vt:lpstr>
      <vt:lpstr>맑은 고딕</vt:lpstr>
      <vt:lpstr>서울남산체 EB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2015-06-15T10:20:24Z</dcterms:created>
  <dcterms:modified xsi:type="dcterms:W3CDTF">2015-06-15T11:43:56Z</dcterms:modified>
</cp:coreProperties>
</file>