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703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8" name="그룹 77"/>
          <p:cNvGrpSpPr/>
          <p:nvPr userDrawn="1"/>
        </p:nvGrpSpPr>
        <p:grpSpPr>
          <a:xfrm>
            <a:off x="7353478" y="4440337"/>
            <a:ext cx="1768315" cy="2174970"/>
            <a:chOff x="3942612" y="3010001"/>
            <a:chExt cx="2665192" cy="3278100"/>
          </a:xfrm>
        </p:grpSpPr>
        <p:grpSp>
          <p:nvGrpSpPr>
            <p:cNvPr id="79" name="그룹 78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5" name="그룹 13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69" name="모서리가 둥근 직사각형 16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모서리가 둥근 직사각형 16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1" name="모서리가 둥근 직사각형 17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3" name="모서리가 둥근 직사각형 17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6" name="그룹 13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64" name="모서리가 둥근 직사각형 16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" name="모서리가 둥근 직사각형 16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" name="모서리가 둥근 직사각형 16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" name="모서리가 둥근 직사각형 16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7" name="자유형 13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양쪽 모서리가 둥근 사각형 13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양쪽 모서리가 둥근 사각형 13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양쪽 모서리가 둥근 사각형 14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타원 14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6" name="그룹 14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48" name="자유형 14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9" name="그룹 14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50" name="자유형 14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1" name="자유형 15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원호 15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타원 15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4" name="타원 15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55" name="그룹 15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2" name="직선 연결선 16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직선 연결선 16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6" name="직선 연결선 15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직선 연결선 15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직선 연결선 15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9" name="그룹 15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0" name="직선 연결선 15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" name="직선 연결선 16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47" name="타원 14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0" name="그룹 79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1" name="원호 80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타원 82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직사각형 84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양쪽 모서리가 둥근 사각형 85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양쪽 모서리가 둥근 사각형 86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9" name="그룹 88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모서리가 둥근 직사각형 13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모서리가 둥근 직사각형 13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양쪽 모서리가 둥근 사각형 13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0" name="직사각형 89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양쪽 모서리가 둥근 사각형 95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현 96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자유형 97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자유형 98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현 99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타원 100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타원 101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03" name="직선 연결선 102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직선 연결선 103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직선 연결선 10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직선 연결선 11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직선 연결선 11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11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직사각형 11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사다리꼴 11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직사각형 11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타원 11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타원 11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타원 11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이등변 삼각형 12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이등변 삼각형 12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원호 12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원호 12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6" name="그룹 12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2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4" name="그룹 173"/>
          <p:cNvGrpSpPr/>
          <p:nvPr userDrawn="1"/>
        </p:nvGrpSpPr>
        <p:grpSpPr>
          <a:xfrm>
            <a:off x="230617" y="68382"/>
            <a:ext cx="3357887" cy="633277"/>
            <a:chOff x="230617" y="68382"/>
            <a:chExt cx="3357887" cy="633277"/>
          </a:xfrm>
        </p:grpSpPr>
        <p:grpSp>
          <p:nvGrpSpPr>
            <p:cNvPr id="175" name="그룹 174"/>
            <p:cNvGrpSpPr/>
            <p:nvPr userDrawn="1"/>
          </p:nvGrpSpPr>
          <p:grpSpPr>
            <a:xfrm>
              <a:off x="230617" y="68382"/>
              <a:ext cx="3357887" cy="633277"/>
              <a:chOff x="230617" y="68382"/>
              <a:chExt cx="2453935" cy="633277"/>
            </a:xfrm>
          </p:grpSpPr>
          <p:sp>
            <p:nvSpPr>
              <p:cNvPr id="177" name="직사각형 176"/>
              <p:cNvSpPr/>
              <p:nvPr/>
            </p:nvSpPr>
            <p:spPr>
              <a:xfrm>
                <a:off x="230617" y="68382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직각 삼각형 177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직각 삼각형 178"/>
              <p:cNvSpPr/>
              <p:nvPr/>
            </p:nvSpPr>
            <p:spPr>
              <a:xfrm rot="10800000" flipH="1">
                <a:off x="2516029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6" name="TextBox 175"/>
            <p:cNvSpPr txBox="1"/>
            <p:nvPr userDrawn="1"/>
          </p:nvSpPr>
          <p:spPr>
            <a:xfrm>
              <a:off x="321696" y="90499"/>
              <a:ext cx="31918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5.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양말 공놀이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7676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8" name="그룹 77"/>
          <p:cNvGrpSpPr/>
          <p:nvPr userDrawn="1"/>
        </p:nvGrpSpPr>
        <p:grpSpPr>
          <a:xfrm>
            <a:off x="7354937" y="4414104"/>
            <a:ext cx="1732734" cy="2178392"/>
            <a:chOff x="7515109" y="4286258"/>
            <a:chExt cx="1572562" cy="1977024"/>
          </a:xfrm>
        </p:grpSpPr>
        <p:grpSp>
          <p:nvGrpSpPr>
            <p:cNvPr id="79" name="그룹 78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4" name="그룹 13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68" name="모서리가 둥근 직사각형 16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9" name="모서리가 둥근 직사각형 16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모서리가 둥근 직사각형 16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1" name="모서리가 둥근 직사각형 17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5" name="그룹 13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63" name="모서리가 둥근 직사각형 16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모서리가 둥근 직사각형 16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" name="모서리가 둥근 직사각형 16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" name="모서리가 둥근 직사각형 16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6" name="자유형 13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양쪽 모서리가 둥근 사각형 13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양쪽 모서리가 둥근 사각형 13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양쪽 모서리가 둥근 사각형 13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타원 14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5" name="그룹 14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47" name="자유형 14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8" name="그룹 14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49" name="자유형 14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0" name="자유형 14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1" name="원호 15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타원 15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타원 15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54" name="그룹 15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1" name="직선 연결선 16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" name="직선 연결선 16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5" name="직선 연결선 15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직선 연결선 15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직선 연결선 15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8" name="그룹 15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9" name="직선 연결선 15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" name="직선 연결선 15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46" name="타원 14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0" name="그룹 79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1" name="그룹 80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모서리가 둥근 직사각형 13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모서리가 둥근 직사각형 13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2" name="직사각형 81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양쪽 모서리가 둥근 사각형 82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5" name="그룹 84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01" name="그룹 100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19" name="자유형 11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" name="자유형 11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" name="자유형 12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" name="원호 12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" name="타원 12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4" name="타원 12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25" name="직선 연결선 12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직선 연결선 12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직선 연결선 12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직선 연결선 12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2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이등변 삼각형 103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이등변 삼각형 10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11" name="직선 연결선 11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직선 연결선 11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" name="직사각형 11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" name="직사각형 11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" name="사다리꼴 11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6" name="사다리꼴 11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7" name="사다리꼴 11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8" name="사다리꼴 11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6" name="그룹 85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96" name="모서리가 둥근 직사각형 95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모서리가 둥근 직사각형 96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모서리가 둥근 직사각형 97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모서리가 둥근 직사각형 98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모서리가 둥근 직사각형 99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7" name="양쪽 모서리가 둥근 사각형 86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직사각형 88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양쪽 모서리가 둥근 사각형 89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양쪽 모서리가 둥근 사각형 90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직사각형 91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직사각형 92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원호 93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원호 94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3" name="그룹 172"/>
          <p:cNvGrpSpPr/>
          <p:nvPr userDrawn="1"/>
        </p:nvGrpSpPr>
        <p:grpSpPr>
          <a:xfrm>
            <a:off x="230617" y="68382"/>
            <a:ext cx="3357887" cy="633277"/>
            <a:chOff x="230617" y="68382"/>
            <a:chExt cx="3357887" cy="633277"/>
          </a:xfrm>
        </p:grpSpPr>
        <p:grpSp>
          <p:nvGrpSpPr>
            <p:cNvPr id="174" name="그룹 173"/>
            <p:cNvGrpSpPr/>
            <p:nvPr userDrawn="1"/>
          </p:nvGrpSpPr>
          <p:grpSpPr>
            <a:xfrm>
              <a:off x="230617" y="68382"/>
              <a:ext cx="3357887" cy="633277"/>
              <a:chOff x="230617" y="68382"/>
              <a:chExt cx="2453935" cy="633277"/>
            </a:xfrm>
          </p:grpSpPr>
          <p:sp>
            <p:nvSpPr>
              <p:cNvPr id="176" name="직사각형 175"/>
              <p:cNvSpPr/>
              <p:nvPr/>
            </p:nvSpPr>
            <p:spPr>
              <a:xfrm>
                <a:off x="230617" y="68382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각 삼각형 17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직각 삼각형 177"/>
              <p:cNvSpPr/>
              <p:nvPr/>
            </p:nvSpPr>
            <p:spPr>
              <a:xfrm rot="10800000" flipH="1">
                <a:off x="2516029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5" name="TextBox 174"/>
            <p:cNvSpPr txBox="1"/>
            <p:nvPr userDrawn="1"/>
          </p:nvSpPr>
          <p:spPr>
            <a:xfrm>
              <a:off x="321696" y="90499"/>
              <a:ext cx="31918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5.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양말 공놀이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713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7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121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49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97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89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31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23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28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1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30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131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 userDrawn="1"/>
        </p:nvGrpSpPr>
        <p:grpSpPr>
          <a:xfrm rot="21190137">
            <a:off x="7784275" y="4881260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" name="그룹 10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" name="그룹 11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40" name="모서리가 둥근 직사각형 39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모서리가 둥근 직사각형 40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모서리가 둥근 직사각형 41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모서리가 둥근 직사각형 42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모서리가 둥근 직사각형 43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" name="자유형 12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양쪽 모서리가 둥근 사각형 13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양쪽 모서리가 둥근 사각형 14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양쪽 모서리가 둥근 사각형 16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모서리가 둥근 직사각형 19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모서리가 둥근 직사각형 20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24" name="자유형 23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" name="그룹 24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26" name="자유형 25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자유형 26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원호 27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타원 28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타원 29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" name="그룹 30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38" name="직선 연결선 37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직선 연결선 38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직선 연결선 31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직선 연결선 32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직선 연결선 33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" name="그룹 34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36" name="직선 연결선 35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직선 연결선 36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3" name="타원 22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 userDrawn="1"/>
        </p:nvGrpSpPr>
        <p:grpSpPr>
          <a:xfrm>
            <a:off x="230617" y="68382"/>
            <a:ext cx="3357887" cy="633277"/>
            <a:chOff x="230617" y="68382"/>
            <a:chExt cx="3357887" cy="633277"/>
          </a:xfrm>
        </p:grpSpPr>
        <p:grpSp>
          <p:nvGrpSpPr>
            <p:cNvPr id="105" name="그룹 104"/>
            <p:cNvGrpSpPr/>
            <p:nvPr userDrawn="1"/>
          </p:nvGrpSpPr>
          <p:grpSpPr>
            <a:xfrm>
              <a:off x="230617" y="68382"/>
              <a:ext cx="3357887" cy="633277"/>
              <a:chOff x="230617" y="68382"/>
              <a:chExt cx="2453935" cy="633277"/>
            </a:xfrm>
          </p:grpSpPr>
          <p:sp>
            <p:nvSpPr>
              <p:cNvPr id="106" name="직사각형 105"/>
              <p:cNvSpPr/>
              <p:nvPr/>
            </p:nvSpPr>
            <p:spPr>
              <a:xfrm>
                <a:off x="230617" y="68382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직각 삼각형 10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직각 삼각형 107"/>
              <p:cNvSpPr/>
              <p:nvPr/>
            </p:nvSpPr>
            <p:spPr>
              <a:xfrm rot="10800000" flipH="1">
                <a:off x="2516029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9" name="TextBox 108"/>
            <p:cNvSpPr txBox="1"/>
            <p:nvPr userDrawn="1"/>
          </p:nvSpPr>
          <p:spPr>
            <a:xfrm>
              <a:off x="321696" y="90499"/>
              <a:ext cx="31918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5.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양말 공놀이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18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83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62" r:id="rId10"/>
    <p:sldLayoutId id="2147483663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&#48512;&#47784;&#51088;&#45376;%20&#45440;&#51060;&#54876;&#46041;_&#50689;&#50500;&#44592;%2006_master(0606).mp4" TargetMode="Externa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1912526"/>
            <a:chOff x="1758570" y="980728"/>
            <a:chExt cx="5626861" cy="1912526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431837" y="1969924"/>
              <a:ext cx="428033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54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6. </a:t>
              </a:r>
              <a:r>
                <a:rPr lang="ko-KR" altLang="en-US" sz="54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양말 공놀이</a:t>
              </a:r>
              <a:endParaRPr lang="en-US" altLang="ko-KR" sz="54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5" name="그림 10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868" y="458153"/>
            <a:ext cx="1555132" cy="363637"/>
          </a:xfrm>
          <a:prstGeom prst="rect">
            <a:avLst/>
          </a:prstGeom>
        </p:spPr>
      </p:pic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Box 172"/>
          <p:cNvSpPr txBox="1"/>
          <p:nvPr/>
        </p:nvSpPr>
        <p:spPr>
          <a:xfrm>
            <a:off x="611560" y="1628800"/>
            <a:ext cx="63225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마주보고 앉아서 양말 탐색 후 양말로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공을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만들어 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1124861" y="2705767"/>
            <a:ext cx="4971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여기 양말이 있네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이건 누구 양말일까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124861" y="3440451"/>
            <a:ext cx="6630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 양말이지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 양말로 공을 한번 만들어 볼까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611559" y="957856"/>
            <a:ext cx="4056120" cy="454920"/>
            <a:chOff x="899591" y="908720"/>
            <a:chExt cx="4056120" cy="454920"/>
          </a:xfrm>
        </p:grpSpPr>
        <p:sp>
          <p:nvSpPr>
            <p:cNvPr id="360" name="모서리가 둥근 직사각형 359"/>
            <p:cNvSpPr/>
            <p:nvPr/>
          </p:nvSpPr>
          <p:spPr>
            <a:xfrm>
              <a:off x="899591" y="908720"/>
              <a:ext cx="405611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992767" y="951514"/>
              <a:ext cx="39629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 양말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 양말 등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124861" y="4175136"/>
            <a:ext cx="55771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양말을 돌돌 감고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 다음에 이쪽으로 쏙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761892" y="2759145"/>
            <a:ext cx="351394" cy="354908"/>
            <a:chOff x="1385888" y="2641354"/>
            <a:chExt cx="712015" cy="719138"/>
          </a:xfrm>
        </p:grpSpPr>
        <p:sp>
          <p:nvSpPr>
            <p:cNvPr id="31" name="눈물 방울 30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눈물 방울 31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눈물 방울 32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눈물 방울 33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761892" y="3493829"/>
            <a:ext cx="351394" cy="354908"/>
            <a:chOff x="1385888" y="2641354"/>
            <a:chExt cx="712015" cy="719138"/>
          </a:xfrm>
        </p:grpSpPr>
        <p:sp>
          <p:nvSpPr>
            <p:cNvPr id="37" name="눈물 방울 36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눈물 방울 37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눈물 방울 38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눈물 방울 39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761892" y="4228514"/>
            <a:ext cx="351394" cy="354908"/>
            <a:chOff x="1385888" y="2641354"/>
            <a:chExt cx="712015" cy="719138"/>
          </a:xfrm>
        </p:grpSpPr>
        <p:sp>
          <p:nvSpPr>
            <p:cNvPr id="50" name="눈물 방울 49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눈물 방울 50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눈물 방울 51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눈물 방울 52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타원 53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78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0136" y="2616799"/>
            <a:ext cx="6216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마주 보고 앉아서 우리 함께 양말 공을 굴려보자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0136" y="3207318"/>
            <a:ext cx="64299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먼저 공을 밀어주면 </a:t>
            </a:r>
            <a:r>
              <a:rPr lang="ko-KR" altLang="en-US" sz="24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ㅇㅇ도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엄마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아빠에게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공을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굴려줘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우와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잘 하네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!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90136" y="4167169"/>
            <a:ext cx="68387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공을 살짝 빗나가도록 굴려서 아이가 공을 따라 이동해서 공을 잡아보도록 하며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</a:t>
            </a:r>
          </a:p>
          <a:p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데굴데굴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공이 </a:t>
            </a:r>
            <a:r>
              <a:rPr lang="ko-KR" altLang="en-US" sz="24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ㅇㅇ옆으로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굴러가 버렸네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0136" y="5003909"/>
            <a:ext cx="6875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공이 지나가 버렸다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4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ㅇㅇ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따라가서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공을 잡아볼까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90136" y="2026280"/>
            <a:ext cx="5822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엄마랑 </a:t>
            </a:r>
            <a:r>
              <a:rPr lang="ko-KR" altLang="en-US" sz="24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ㅇㅇ랑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함께 양말로 만든 공이 멋있네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1560" y="1052736"/>
            <a:ext cx="73677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거리를 두고 마주 앉아서 공을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굴리고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받아보는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</a:p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놀이를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714173" y="2078853"/>
            <a:ext cx="351394" cy="354908"/>
            <a:chOff x="1385888" y="2641354"/>
            <a:chExt cx="712015" cy="719138"/>
          </a:xfrm>
        </p:grpSpPr>
        <p:sp>
          <p:nvSpPr>
            <p:cNvPr id="45" name="눈물 방울 44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눈물 방울 45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눈물 방울 51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눈물 방울 52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타원 53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5" name="그룹 94"/>
          <p:cNvGrpSpPr/>
          <p:nvPr/>
        </p:nvGrpSpPr>
        <p:grpSpPr>
          <a:xfrm>
            <a:off x="714173" y="2670177"/>
            <a:ext cx="351394" cy="354908"/>
            <a:chOff x="1385888" y="2641354"/>
            <a:chExt cx="712015" cy="719138"/>
          </a:xfrm>
        </p:grpSpPr>
        <p:sp>
          <p:nvSpPr>
            <p:cNvPr id="96" name="눈물 방울 95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눈물 방울 96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눈물 방울 97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눈물 방울 98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타원 99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1" name="그룹 100"/>
          <p:cNvGrpSpPr/>
          <p:nvPr/>
        </p:nvGrpSpPr>
        <p:grpSpPr>
          <a:xfrm>
            <a:off x="714173" y="3264166"/>
            <a:ext cx="351394" cy="354908"/>
            <a:chOff x="1385888" y="2641354"/>
            <a:chExt cx="712015" cy="719138"/>
          </a:xfrm>
        </p:grpSpPr>
        <p:sp>
          <p:nvSpPr>
            <p:cNvPr id="102" name="눈물 방울 101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눈물 방울 102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눈물 방울 103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눈물 방울 104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" name="타원 105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7" name="그룹 106"/>
          <p:cNvGrpSpPr/>
          <p:nvPr/>
        </p:nvGrpSpPr>
        <p:grpSpPr>
          <a:xfrm>
            <a:off x="714173" y="4167169"/>
            <a:ext cx="351394" cy="354908"/>
            <a:chOff x="1385888" y="2641354"/>
            <a:chExt cx="712015" cy="719138"/>
          </a:xfrm>
        </p:grpSpPr>
        <p:sp>
          <p:nvSpPr>
            <p:cNvPr id="108" name="눈물 방울 107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눈물 방울 108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눈물 방울 109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눈물 방울 110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3" name="그룹 112"/>
          <p:cNvGrpSpPr/>
          <p:nvPr/>
        </p:nvGrpSpPr>
        <p:grpSpPr>
          <a:xfrm>
            <a:off x="714173" y="5057287"/>
            <a:ext cx="351394" cy="354908"/>
            <a:chOff x="1385888" y="2641354"/>
            <a:chExt cx="712015" cy="719138"/>
          </a:xfrm>
        </p:grpSpPr>
        <p:sp>
          <p:nvSpPr>
            <p:cNvPr id="114" name="눈물 방울 113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" name="눈물 방울 114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눈물 방울 115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눈물 방울 116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타원 117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63623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917787"/>
            <a:ext cx="79640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베개나 상자로 골대를 만들고 아이가 발로 차서 공을 골대에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맞춰보도록 합니다</a:t>
            </a:r>
          </a:p>
        </p:txBody>
      </p:sp>
      <p:grpSp>
        <p:nvGrpSpPr>
          <p:cNvPr id="22" name="그룹 21"/>
          <p:cNvGrpSpPr/>
          <p:nvPr/>
        </p:nvGrpSpPr>
        <p:grpSpPr>
          <a:xfrm>
            <a:off x="1065549" y="1749666"/>
            <a:ext cx="6172043" cy="830997"/>
            <a:chOff x="1065549" y="2004599"/>
            <a:chExt cx="6172043" cy="830997"/>
          </a:xfrm>
        </p:grpSpPr>
        <p:grpSp>
          <p:nvGrpSpPr>
            <p:cNvPr id="7" name="그룹 6"/>
            <p:cNvGrpSpPr/>
            <p:nvPr/>
          </p:nvGrpSpPr>
          <p:grpSpPr>
            <a:xfrm>
              <a:off x="1065549" y="2124005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306160" y="2004599"/>
              <a:ext cx="593143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ㅇㅇ야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양말 공을 발로 차서 베개를 맞추어서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슛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골인 해보자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14" name="그림 1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5" name="그룹 14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6" name="타원형 설명선 15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357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611560" y="1052736"/>
            <a:ext cx="1383809" cy="454920"/>
            <a:chOff x="899592" y="1052736"/>
            <a:chExt cx="1383809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006325" y="1700099"/>
            <a:ext cx="7668061" cy="707886"/>
            <a:chOff x="1271083" y="3757340"/>
            <a:chExt cx="7668061" cy="707886"/>
          </a:xfrm>
        </p:grpSpPr>
        <p:sp>
          <p:nvSpPr>
            <p:cNvPr id="5" name="TextBox 4"/>
            <p:cNvSpPr txBox="1"/>
            <p:nvPr/>
          </p:nvSpPr>
          <p:spPr>
            <a:xfrm>
              <a:off x="1657984" y="3757340"/>
              <a:ext cx="72811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직접 양말을 펼치고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구기고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만져보면서 자유롭게 탐색하도록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아이는 직접 만든 양말 공에 관심을 더 많이 보인답니다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1" name="그룹 20"/>
          <p:cNvGrpSpPr/>
          <p:nvPr/>
        </p:nvGrpSpPr>
        <p:grpSpPr>
          <a:xfrm>
            <a:off x="1006325" y="4233822"/>
            <a:ext cx="6704656" cy="400110"/>
            <a:chOff x="1271083" y="3895848"/>
            <a:chExt cx="6704656" cy="400110"/>
          </a:xfrm>
        </p:grpSpPr>
        <p:sp>
          <p:nvSpPr>
            <p:cNvPr id="13" name="TextBox 12"/>
            <p:cNvSpPr txBox="1"/>
            <p:nvPr/>
          </p:nvSpPr>
          <p:spPr>
            <a:xfrm>
              <a:off x="1657984" y="3895848"/>
              <a:ext cx="63177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양말 색을 탐색하여 색깔과 관련된 어휘를 이야기 나눕니다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1271083" y="3903060"/>
              <a:ext cx="351394" cy="354908"/>
              <a:chOff x="1385888" y="2641354"/>
              <a:chExt cx="712015" cy="719138"/>
            </a:xfrm>
          </p:grpSpPr>
          <p:sp>
            <p:nvSpPr>
              <p:cNvPr id="15" name="눈물 방울 1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1006325" y="2828461"/>
            <a:ext cx="7520585" cy="1015663"/>
            <a:chOff x="1271083" y="3757340"/>
            <a:chExt cx="7520585" cy="1015663"/>
          </a:xfrm>
        </p:grpSpPr>
        <p:sp>
          <p:nvSpPr>
            <p:cNvPr id="30" name="TextBox 29"/>
            <p:cNvSpPr txBox="1"/>
            <p:nvPr/>
          </p:nvSpPr>
          <p:spPr>
            <a:xfrm>
              <a:off x="1657984" y="3757340"/>
              <a:ext cx="71336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아빠도 함께 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아빠의 양말로 공을 만들어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크기가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다른 공을 만들어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크다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‘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작다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와 같은 크기 관련 어휘를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경험할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7" name="그룹 36"/>
          <p:cNvGrpSpPr/>
          <p:nvPr/>
        </p:nvGrpSpPr>
        <p:grpSpPr>
          <a:xfrm>
            <a:off x="1006325" y="5085184"/>
            <a:ext cx="6680612" cy="707886"/>
            <a:chOff x="1271083" y="3757340"/>
            <a:chExt cx="6680612" cy="707886"/>
          </a:xfrm>
        </p:grpSpPr>
        <p:sp>
          <p:nvSpPr>
            <p:cNvPr id="38" name="TextBox 37"/>
            <p:cNvSpPr txBox="1"/>
            <p:nvPr/>
          </p:nvSpPr>
          <p:spPr>
            <a:xfrm>
              <a:off x="1657984" y="3757340"/>
              <a:ext cx="62937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공이 굴러가는 모습을 표현합니다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굴러가는 공의 모습에 더 관심을 가질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6382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611560" y="1052736"/>
            <a:ext cx="2190070" cy="454920"/>
            <a:chOff x="899592" y="1052736"/>
            <a:chExt cx="2190070" cy="454920"/>
          </a:xfrm>
        </p:grpSpPr>
        <p:sp>
          <p:nvSpPr>
            <p:cNvPr id="45" name="모서리가 둥근 직사각형 44"/>
            <p:cNvSpPr/>
            <p:nvPr/>
          </p:nvSpPr>
          <p:spPr>
            <a:xfrm>
              <a:off x="899592" y="1052736"/>
              <a:ext cx="219007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78187" y="1095530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06325" y="1700099"/>
            <a:ext cx="6142003" cy="707886"/>
            <a:chOff x="1271083" y="1700099"/>
            <a:chExt cx="6142003" cy="707886"/>
          </a:xfrm>
        </p:grpSpPr>
        <p:sp>
          <p:nvSpPr>
            <p:cNvPr id="80" name="TextBox 79"/>
            <p:cNvSpPr txBox="1"/>
            <p:nvPr/>
          </p:nvSpPr>
          <p:spPr>
            <a:xfrm>
              <a:off x="1657984" y="1700099"/>
              <a:ext cx="575510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가까운 곳에 블록이나 빈 물통 등을 세워 공으로 굴려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넘어뜨려 보며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놀게 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81" name="그룹 80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82" name="눈물 방울 8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눈물 방울 8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눈물 방울 8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눈물 방울 8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타원 8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6" name="그룹 5"/>
          <p:cNvGrpSpPr/>
          <p:nvPr/>
        </p:nvGrpSpPr>
        <p:grpSpPr>
          <a:xfrm>
            <a:off x="1006325" y="2865626"/>
            <a:ext cx="5957657" cy="400110"/>
            <a:chOff x="1271083" y="2845108"/>
            <a:chExt cx="5957657" cy="400110"/>
          </a:xfrm>
        </p:grpSpPr>
        <p:sp>
          <p:nvSpPr>
            <p:cNvPr id="88" name="TextBox 87"/>
            <p:cNvSpPr txBox="1"/>
            <p:nvPr/>
          </p:nvSpPr>
          <p:spPr>
            <a:xfrm>
              <a:off x="1657984" y="2845108"/>
              <a:ext cx="55707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양말 공을 숨겨 찾아보는 보물찾기 놀이를 해봅니다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1271083" y="2867709"/>
              <a:ext cx="351394" cy="354908"/>
              <a:chOff x="1385888" y="2641354"/>
              <a:chExt cx="712015" cy="719138"/>
            </a:xfrm>
          </p:grpSpPr>
          <p:sp>
            <p:nvSpPr>
              <p:cNvPr id="90" name="눈물 방울 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8" name="그룹 7"/>
          <p:cNvGrpSpPr/>
          <p:nvPr/>
        </p:nvGrpSpPr>
        <p:grpSpPr>
          <a:xfrm>
            <a:off x="1006325" y="3723377"/>
            <a:ext cx="7047699" cy="400110"/>
            <a:chOff x="1271083" y="3713118"/>
            <a:chExt cx="7047699" cy="400110"/>
          </a:xfrm>
        </p:grpSpPr>
        <p:sp>
          <p:nvSpPr>
            <p:cNvPr id="96" name="TextBox 95"/>
            <p:cNvSpPr txBox="1"/>
            <p:nvPr/>
          </p:nvSpPr>
          <p:spPr>
            <a:xfrm>
              <a:off x="1657984" y="3713118"/>
              <a:ext cx="66607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 후에 양말을 펼쳐서 정리하는 것도 놀이가 될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97" name="그룹 96"/>
            <p:cNvGrpSpPr/>
            <p:nvPr/>
          </p:nvGrpSpPr>
          <p:grpSpPr>
            <a:xfrm>
              <a:off x="1271083" y="3735717"/>
              <a:ext cx="351396" cy="354910"/>
              <a:chOff x="1385883" y="2641350"/>
              <a:chExt cx="712017" cy="719142"/>
            </a:xfrm>
          </p:grpSpPr>
          <p:sp>
            <p:nvSpPr>
              <p:cNvPr id="98" name="눈물 방울 97"/>
              <p:cNvSpPr/>
              <p:nvPr/>
            </p:nvSpPr>
            <p:spPr>
              <a:xfrm>
                <a:off x="1385883" y="2998542"/>
                <a:ext cx="361949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눈물 방울 98"/>
              <p:cNvSpPr/>
              <p:nvPr/>
            </p:nvSpPr>
            <p:spPr>
              <a:xfrm flipH="1">
                <a:off x="1735946" y="2998540"/>
                <a:ext cx="361949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눈물 방울 99"/>
              <p:cNvSpPr/>
              <p:nvPr/>
            </p:nvSpPr>
            <p:spPr>
              <a:xfrm flipV="1">
                <a:off x="1385885" y="264135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눈물 방울 100"/>
              <p:cNvSpPr/>
              <p:nvPr/>
            </p:nvSpPr>
            <p:spPr>
              <a:xfrm flipH="1" flipV="1">
                <a:off x="1735950" y="2641350"/>
                <a:ext cx="361950" cy="361949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타원 101"/>
              <p:cNvSpPr/>
              <p:nvPr/>
            </p:nvSpPr>
            <p:spPr>
              <a:xfrm>
                <a:off x="1593067" y="2852096"/>
                <a:ext cx="297657" cy="297656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" name="그룹 1"/>
          <p:cNvGrpSpPr/>
          <p:nvPr/>
        </p:nvGrpSpPr>
        <p:grpSpPr>
          <a:xfrm>
            <a:off x="1006325" y="4581128"/>
            <a:ext cx="5956054" cy="707886"/>
            <a:chOff x="1271083" y="4581128"/>
            <a:chExt cx="5956054" cy="707886"/>
          </a:xfrm>
        </p:grpSpPr>
        <p:sp>
          <p:nvSpPr>
            <p:cNvPr id="104" name="TextBox 103"/>
            <p:cNvSpPr txBox="1"/>
            <p:nvPr/>
          </p:nvSpPr>
          <p:spPr>
            <a:xfrm>
              <a:off x="1657984" y="4581128"/>
              <a:ext cx="556915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모국에서는 양말을 이용한 놀이가 있습니까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것처럼 아이와 놀아봅니다</a:t>
              </a:r>
            </a:p>
          </p:txBody>
        </p:sp>
        <p:grpSp>
          <p:nvGrpSpPr>
            <p:cNvPr id="105" name="그룹 104"/>
            <p:cNvGrpSpPr/>
            <p:nvPr/>
          </p:nvGrpSpPr>
          <p:grpSpPr>
            <a:xfrm>
              <a:off x="1271083" y="4658268"/>
              <a:ext cx="351394" cy="354908"/>
              <a:chOff x="1385888" y="2641354"/>
              <a:chExt cx="712015" cy="719138"/>
            </a:xfrm>
          </p:grpSpPr>
          <p:sp>
            <p:nvSpPr>
              <p:cNvPr id="106" name="눈물 방울 10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눈물 방울 10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눈물 방울 10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눈물 방울 10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타원 10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8056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그룹 51"/>
          <p:cNvGrpSpPr/>
          <p:nvPr/>
        </p:nvGrpSpPr>
        <p:grpSpPr>
          <a:xfrm>
            <a:off x="899591" y="3284984"/>
            <a:ext cx="3769030" cy="454920"/>
            <a:chOff x="899591" y="3428014"/>
            <a:chExt cx="3769030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1" y="3428014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3470808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141416" y="4083706"/>
            <a:ext cx="1125781" cy="369332"/>
            <a:chOff x="1141416" y="1708428"/>
            <a:chExt cx="1125781" cy="369332"/>
          </a:xfrm>
        </p:grpSpPr>
        <p:grpSp>
          <p:nvGrpSpPr>
            <p:cNvPr id="5" name="그룹 4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418888" y="1708428"/>
              <a:ext cx="848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양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141416" y="4787860"/>
            <a:ext cx="917391" cy="369332"/>
            <a:chOff x="1141416" y="1708428"/>
            <a:chExt cx="917391" cy="369332"/>
          </a:xfrm>
        </p:grpSpPr>
        <p:grpSp>
          <p:nvGrpSpPr>
            <p:cNvPr id="13" name="그룹 12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15" name="눈물 방울 1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418888" y="1708428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공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214485" y="1241465"/>
            <a:ext cx="69236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아빠는 엄마랑 아이가 공을 굴리고 받아보는 놀이를 할 때 아빠가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골키퍼가 되어 엄마랑 아이가 함께 굴리거나 발로 찬 공을 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받아주며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“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슛 골인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”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하는 말로 재미를 더해주면 활동의 흥미를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불러일으켜 줄 수 있습니다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46" name="그룹 45"/>
          <p:cNvGrpSpPr/>
          <p:nvPr/>
        </p:nvGrpSpPr>
        <p:grpSpPr>
          <a:xfrm>
            <a:off x="827584" y="1318605"/>
            <a:ext cx="351394" cy="354908"/>
            <a:chOff x="1385888" y="2641354"/>
            <a:chExt cx="712015" cy="719138"/>
          </a:xfrm>
        </p:grpSpPr>
        <p:sp>
          <p:nvSpPr>
            <p:cNvPr id="47" name="눈물 방울 46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눈물 방울 47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눈물 방울 48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눈물 방울 49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타원 50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3067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342</Words>
  <Application>Microsoft Office PowerPoint</Application>
  <PresentationFormat>화면 슬라이드 쇼(4:3)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20</cp:revision>
  <dcterms:created xsi:type="dcterms:W3CDTF">2015-04-19T01:08:16Z</dcterms:created>
  <dcterms:modified xsi:type="dcterms:W3CDTF">2015-06-13T00:05:22Z</dcterms:modified>
</cp:coreProperties>
</file>