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맑은 고딕" pitchFamily="50" charset="-127"/>
      <p:regular r:id="rId8"/>
      <p:bold r:id="rId9"/>
    </p:embeddedFont>
    <p:embeddedFont>
      <p:font typeface="서울남산체 B" pitchFamily="18" charset="-127"/>
      <p:regular r:id="rId10"/>
    </p:embeddedFont>
    <p:embeddedFont>
      <p:font typeface="서울남산체 M" pitchFamily="18" charset="-127"/>
      <p:regular r:id="rId11"/>
    </p:embeddedFont>
    <p:embeddedFont>
      <p:font typeface="서울남산체 EB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178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466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1390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71" name="그림 17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72" name="그림 171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309" name="직사각형 308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10" name="그룹 309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311" name="그룹 310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05" name="원호 404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6" name="타원 405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7" name="타원 406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8" name="직사각형 407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9" name="직사각형 408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0" name="양쪽 모서리가 둥근 사각형 409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1" name="양쪽 모서리가 둥근 사각형 410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2" name="직사각형 411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13" name="그룹 412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448" name="모서리가 둥근 직사각형 447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9" name="모서리가 둥근 직사각형 448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0" name="모서리가 둥근 직사각형 449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1" name="모서리가 둥근 직사각형 450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2" name="모서리가 둥근 직사각형 451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3" name="양쪽 모서리가 둥근 사각형 452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414" name="직사각형 413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5" name="모서리가 둥근 직사각형 414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6" name="모서리가 둥근 직사각형 415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7" name="모서리가 둥근 직사각형 416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8" name="모서리가 둥근 직사각형 417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9" name="모서리가 둥근 직사각형 418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0" name="양쪽 모서리가 둥근 사각형 419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1" name="현 420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2" name="자유형 421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3" name="자유형 422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4" name="현 423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5" name="타원 424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6" name="타원 425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427" name="직선 연결선 426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직선 연결선 427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직선 연결선 428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직선 연결선 429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직선 연결선 430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직선 연결선 431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직사각형 432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4" name="사다리꼴 433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5" name="직사각형 434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6" name="타원 435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7" name="타원 436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8" name="타원 437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9" name="직사각형 438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0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1" name="이등변 삼각형 440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2" name="이등변 삼각형 441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3" name="원호 442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4" name="원호 443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45" name="그룹 444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44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47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312" name="그룹 311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365" name="그룹 364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400" name="모서리가 둥근 직사각형 39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1" name="모서리가 둥근 직사각형 40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2" name="모서리가 둥근 직사각형 40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3" name="모서리가 둥근 직사각형 40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4" name="모서리가 둥근 직사각형 40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66" name="직사각형 365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7" name="양쪽 모서리가 둥근 사각형 366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8" name="직사각형 367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69" name="그룹 368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390" name="자유형 38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1" name="자유형 39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2" name="자유형 39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3" name="원호 39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4" name="타원 39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5" name="타원 39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96" name="직선 연결선 39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직선 연결선 39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직선 연결선 39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직선 연결선 39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0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1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2" name="이등변 삼각형 371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3" name="이등변 삼각형 372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74" name="직선 연결선 373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직선 연결선 374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6" name="직사각형 375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7" name="직사각형 376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8" name="직사각형 377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9" name="양쪽 모서리가 둥근 사각형 378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0" name="양쪽 모서리가 둥근 사각형 379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1" name="원호 380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82" name="그룹 381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383" name="양쪽 모서리가 둥근 사각형 382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4" name="사다리꼴 383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5" name="평행 사변형 384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6" name="평행 사변형 385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87" name="직선 연결선 386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8" name="타원 387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9" name="타원 388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313" name="그룹 312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14" name="순서도: 수동 입력 313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5" name="그룹 314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359" name="모서리가 둥근 직사각형 358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0" name="모서리가 둥근 직사각형 359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1" name="모서리가 둥근 직사각형 360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2" name="모서리가 둥근 직사각형 361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3" name="모서리가 둥근 직사각형 362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4" name="양쪽 모서리가 둥근 사각형 363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16" name="그룹 315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354" name="모서리가 둥근 직사각형 353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5" name="모서리가 둥근 직사각형 354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6" name="모서리가 둥근 직사각형 355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7" name="모서리가 둥근 직사각형 356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8" name="모서리가 둥근 직사각형 357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17" name="순서도: 수동 입력 316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8" name="현 317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9" name="타원 318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현 319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타원 320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타원 321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23" name="직선 연결선 322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직선 연결선 323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직선 연결선 324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직선 연결선 325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7" name="타원 326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타원 327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이등변 삼각형 328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직사각형 329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직사각형 330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직사각형 331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양쪽 모서리가 둥근 사각형 332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직사각형 333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직사각형 334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4" name="양쪽 모서리가 둥근 사각형 343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5" name="양쪽 모서리가 잘린 사각형 344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6" name="직사각형 345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7" name="모서리가 둥근 직사각형 346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8" name="모서리가 둥근 직사각형 347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9" name="모서리가 둥근 직사각형 348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0" name="모서리가 둥근 직사각형 349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1" name="모서리가 둥근 직사각형 350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2" name="양쪽 모서리가 둥근 사각형 351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3" name="양쪽 모서리가 둥근 사각형 352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23798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3" name="그룹 112"/>
          <p:cNvGrpSpPr/>
          <p:nvPr userDrawn="1"/>
        </p:nvGrpSpPr>
        <p:grpSpPr>
          <a:xfrm>
            <a:off x="230616" y="68382"/>
            <a:ext cx="3189256" cy="633277"/>
            <a:chOff x="230616" y="68382"/>
            <a:chExt cx="3549296" cy="633277"/>
          </a:xfrm>
        </p:grpSpPr>
        <p:grpSp>
          <p:nvGrpSpPr>
            <p:cNvPr id="114" name="그룹 113"/>
            <p:cNvGrpSpPr/>
            <p:nvPr userDrawn="1"/>
          </p:nvGrpSpPr>
          <p:grpSpPr>
            <a:xfrm>
              <a:off x="230616" y="68382"/>
              <a:ext cx="3549296" cy="633277"/>
              <a:chOff x="230616" y="68382"/>
              <a:chExt cx="3549296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직사각형 115"/>
              <p:cNvSpPr/>
              <p:nvPr/>
            </p:nvSpPr>
            <p:spPr>
              <a:xfrm>
                <a:off x="230616" y="68382"/>
                <a:ext cx="3549296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각 삼각형 11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직각 삼각형 117"/>
              <p:cNvSpPr/>
              <p:nvPr/>
            </p:nvSpPr>
            <p:spPr>
              <a:xfrm rot="10800000" flipH="1">
                <a:off x="3611389" y="548680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5" name="TextBox 114"/>
            <p:cNvSpPr txBox="1"/>
            <p:nvPr userDrawn="1"/>
          </p:nvSpPr>
          <p:spPr>
            <a:xfrm>
              <a:off x="329346" y="89577"/>
              <a:ext cx="3221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빠르게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,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느리게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19" name="그룹 118"/>
          <p:cNvGrpSpPr/>
          <p:nvPr userDrawn="1"/>
        </p:nvGrpSpPr>
        <p:grpSpPr>
          <a:xfrm>
            <a:off x="-109676" y="4415136"/>
            <a:ext cx="9321145" cy="2450898"/>
            <a:chOff x="-109676" y="4415136"/>
            <a:chExt cx="9321145" cy="2450898"/>
          </a:xfrm>
        </p:grpSpPr>
        <p:grpSp>
          <p:nvGrpSpPr>
            <p:cNvPr id="120" name="그룹 119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71" name="그룹 170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178" name="직각 삼각형 177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9" name="직각 삼각형 178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직각 삼각형 179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직각 삼각형 180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2" name="타원 171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직각 삼각형 172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직각 삼각형 173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각 삼각형 174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각 삼각형 175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1" name="그룹 120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60" name="그룹 159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167" name="직각 삼각형 166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" name="직각 삼각형 167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9" name="직각 삼각형 168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직각 삼각형 169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1" name="타원 160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직각 삼각형 161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각 삼각형 162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각 삼각형 163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직각 삼각형 164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직사각형 165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2" name="그룹 121"/>
            <p:cNvGrpSpPr/>
            <p:nvPr/>
          </p:nvGrpSpPr>
          <p:grpSpPr>
            <a:xfrm rot="21193429">
              <a:off x="7600143" y="4415136"/>
              <a:ext cx="1397600" cy="1952367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4" name="순서도: 수동 입력 123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5" name="그룹 124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양쪽 모서리가 둥근 사각형 158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6" name="순서도: 수동 입력 125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현 126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타원 127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현 128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2" name="직선 연결선 131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직선 연결선 132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직선 연결선 133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연결선 134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타원 135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타원 136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이등변 삼각형 137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양쪽 모서리가 둥근 사각형 144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양쪽 모서리가 잘린 사각형 145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직사각형 146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양쪽 모서리가 둥근 사각형 152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23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6785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1" name="그룹 112"/>
          <p:cNvGrpSpPr/>
          <p:nvPr userDrawn="1"/>
        </p:nvGrpSpPr>
        <p:grpSpPr>
          <a:xfrm>
            <a:off x="230616" y="68382"/>
            <a:ext cx="3189256" cy="633277"/>
            <a:chOff x="230616" y="68382"/>
            <a:chExt cx="3549296" cy="633277"/>
          </a:xfrm>
        </p:grpSpPr>
        <p:grpSp>
          <p:nvGrpSpPr>
            <p:cNvPr id="222" name="그룹 113"/>
            <p:cNvGrpSpPr/>
            <p:nvPr userDrawn="1"/>
          </p:nvGrpSpPr>
          <p:grpSpPr>
            <a:xfrm>
              <a:off x="230616" y="68382"/>
              <a:ext cx="3549296" cy="633277"/>
              <a:chOff x="230616" y="68382"/>
              <a:chExt cx="3549296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4" name="직사각형 115"/>
              <p:cNvSpPr/>
              <p:nvPr/>
            </p:nvSpPr>
            <p:spPr>
              <a:xfrm>
                <a:off x="230616" y="68382"/>
                <a:ext cx="3549296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직각 삼각형 11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직각 삼각형 117"/>
              <p:cNvSpPr/>
              <p:nvPr/>
            </p:nvSpPr>
            <p:spPr>
              <a:xfrm rot="10800000" flipH="1">
                <a:off x="3611389" y="548680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23" name="TextBox 222"/>
            <p:cNvSpPr txBox="1"/>
            <p:nvPr userDrawn="1"/>
          </p:nvSpPr>
          <p:spPr>
            <a:xfrm>
              <a:off x="329346" y="89577"/>
              <a:ext cx="3221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빠르게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,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느리게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203" name="그룹 202"/>
          <p:cNvGrpSpPr/>
          <p:nvPr userDrawn="1"/>
        </p:nvGrpSpPr>
        <p:grpSpPr>
          <a:xfrm>
            <a:off x="-109676" y="4215550"/>
            <a:ext cx="9321145" cy="2650484"/>
            <a:chOff x="-109676" y="4215550"/>
            <a:chExt cx="9321145" cy="2650484"/>
          </a:xfrm>
        </p:grpSpPr>
        <p:grpSp>
          <p:nvGrpSpPr>
            <p:cNvPr id="204" name="그룹 203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12" name="그룹 311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19" name="직각 삼각형 31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직각 삼각형 31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직각 삼각형 32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직각 삼각형 32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13" name="타원 312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4" name="직각 삼각형 313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5" name="직각 삼각형 314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6" name="직각 삼각형 315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7" name="직각 삼각형 316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8" name="직사각형 317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5" name="그룹 204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01" name="그룹 300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08" name="직각 삼각형 307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9" name="직각 삼각형 308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0" name="직각 삼각형 309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1" name="직각 삼각형 310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2" name="타원 301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직각 삼각형 302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직각 삼각형 303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직각 삼각형 304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직각 삼각형 305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직사각형 306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6" name="그룹 205"/>
            <p:cNvGrpSpPr/>
            <p:nvPr/>
          </p:nvGrpSpPr>
          <p:grpSpPr>
            <a:xfrm>
              <a:off x="7279520" y="4215550"/>
              <a:ext cx="1877058" cy="2255861"/>
              <a:chOff x="7279520" y="4215550"/>
              <a:chExt cx="1877058" cy="2255861"/>
            </a:xfrm>
          </p:grpSpPr>
          <p:grpSp>
            <p:nvGrpSpPr>
              <p:cNvPr id="208" name="그룹 207"/>
              <p:cNvGrpSpPr/>
              <p:nvPr userDrawn="1"/>
            </p:nvGrpSpPr>
            <p:grpSpPr>
              <a:xfrm>
                <a:off x="8107660" y="4215550"/>
                <a:ext cx="1048918" cy="2237786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2" name="원호 251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3" name="타원 252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타원 253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직사각형 254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직사각형 255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양쪽 모서리가 둥근 사각형 256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8" name="양쪽 모서리가 둥근 사각형 257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9" name="직사각형 258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0" name="그룹 259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295" name="모서리가 둥근 직사각형 294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6" name="모서리가 둥근 직사각형 295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7" name="모서리가 둥근 직사각형 296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8" name="모서리가 둥근 직사각형 297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9" name="모서리가 둥근 직사각형 298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0" name="양쪽 모서리가 둥근 사각형 299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1" name="직사각형 260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모서리가 둥근 직사각형 261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모서리가 둥근 직사각형 262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모서리가 둥근 직사각형 263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모서리가 둥근 직사각형 264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모서리가 둥근 직사각형 265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7" name="양쪽 모서리가 둥근 사각형 266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8" name="현 267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자유형 268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자유형 269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현 270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타원 271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타원 272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74" name="직선 연결선 273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직선 연결선 274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직선 연결선 275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직선 연결선 276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직선 연결선 277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직선 연결선 278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0" name="직사각형 279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1" name="사다리꼴 280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2" name="직사각형 281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3" name="타원 282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5" name="타원 284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6" name="직사각형 285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7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이등변 삼각형 287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이등변 삼각형 288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원호 289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원호 290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2" name="그룹 291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293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94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209" name="그룹 208"/>
              <p:cNvGrpSpPr/>
              <p:nvPr userDrawn="1"/>
            </p:nvGrpSpPr>
            <p:grpSpPr>
              <a:xfrm>
                <a:off x="7279520" y="5151189"/>
                <a:ext cx="945080" cy="1320222"/>
                <a:chOff x="9823762" y="3690398"/>
                <a:chExt cx="1397600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0" name="순서도: 수동 입력 209"/>
                <p:cNvSpPr/>
                <p:nvPr/>
              </p:nvSpPr>
              <p:spPr>
                <a:xfrm rot="1800000" flipH="1">
                  <a:off x="9890819" y="4505059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1" name="그룹 210"/>
                <p:cNvGrpSpPr/>
                <p:nvPr userDrawn="1"/>
              </p:nvGrpSpPr>
              <p:grpSpPr>
                <a:xfrm rot="3600000">
                  <a:off x="9828303" y="4315762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46" name="모서리가 둥근 직사각형 245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모서리가 둥근 직사각형 246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모서리가 둥근 직사각형 247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모서리가 둥근 직사각형 248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0" name="모서리가 둥근 직사각형 249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1" name="양쪽 모서리가 둥근 사각형 250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12" name="순서도: 수동 입력 211"/>
                <p:cNvSpPr/>
                <p:nvPr/>
              </p:nvSpPr>
              <p:spPr>
                <a:xfrm rot="9159122">
                  <a:off x="10539209" y="4542123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현 212"/>
                <p:cNvSpPr/>
                <p:nvPr/>
              </p:nvSpPr>
              <p:spPr>
                <a:xfrm>
                  <a:off x="9894456" y="3881606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타원 213"/>
                <p:cNvSpPr/>
                <p:nvPr/>
              </p:nvSpPr>
              <p:spPr>
                <a:xfrm>
                  <a:off x="10085086" y="3720456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5" name="현 214"/>
                <p:cNvSpPr/>
                <p:nvPr/>
              </p:nvSpPr>
              <p:spPr>
                <a:xfrm rot="7200000">
                  <a:off x="10111144" y="3681530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6" name="타원 215"/>
                <p:cNvSpPr/>
                <p:nvPr/>
              </p:nvSpPr>
              <p:spPr>
                <a:xfrm rot="21190137">
                  <a:off x="10223642" y="404175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7" name="타원 216"/>
                <p:cNvSpPr/>
                <p:nvPr/>
              </p:nvSpPr>
              <p:spPr>
                <a:xfrm rot="21190137">
                  <a:off x="10789806" y="4023085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18" name="직선 연결선 217"/>
                <p:cNvCxnSpPr/>
                <p:nvPr/>
              </p:nvCxnSpPr>
              <p:spPr>
                <a:xfrm rot="21190137" flipH="1">
                  <a:off x="10215833" y="3988808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직선 연결선 218"/>
                <p:cNvCxnSpPr/>
                <p:nvPr/>
              </p:nvCxnSpPr>
              <p:spPr>
                <a:xfrm rot="21190137" flipH="1">
                  <a:off x="10261326" y="3979019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직선 연결선 219"/>
                <p:cNvCxnSpPr/>
                <p:nvPr/>
              </p:nvCxnSpPr>
              <p:spPr>
                <a:xfrm rot="21190137" flipH="1">
                  <a:off x="10774946" y="3970979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직선 연결선 226"/>
                <p:cNvCxnSpPr/>
                <p:nvPr/>
              </p:nvCxnSpPr>
              <p:spPr>
                <a:xfrm rot="21190137" flipH="1">
                  <a:off x="10820440" y="396119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8" name="타원 227"/>
                <p:cNvSpPr/>
                <p:nvPr/>
              </p:nvSpPr>
              <p:spPr>
                <a:xfrm>
                  <a:off x="10151310" y="419891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타원 228"/>
                <p:cNvSpPr/>
                <p:nvPr/>
              </p:nvSpPr>
              <p:spPr>
                <a:xfrm>
                  <a:off x="10851376" y="4132257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이등변 삼각형 229"/>
                <p:cNvSpPr/>
                <p:nvPr/>
              </p:nvSpPr>
              <p:spPr>
                <a:xfrm rot="10800000">
                  <a:off x="10396177" y="4293542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10420979" y="4475331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10305735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직사각형 232"/>
                <p:cNvSpPr/>
                <p:nvPr/>
              </p:nvSpPr>
              <p:spPr>
                <a:xfrm>
                  <a:off x="10327747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10319671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직사각형 234"/>
                <p:cNvSpPr/>
                <p:nvPr/>
              </p:nvSpPr>
              <p:spPr>
                <a:xfrm>
                  <a:off x="10566750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직사각형 235"/>
                <p:cNvSpPr/>
                <p:nvPr/>
              </p:nvSpPr>
              <p:spPr>
                <a:xfrm>
                  <a:off x="10588762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양쪽 모서리가 둥근 사각형 236"/>
                <p:cNvSpPr/>
                <p:nvPr/>
              </p:nvSpPr>
              <p:spPr>
                <a:xfrm rot="10800000">
                  <a:off x="10580686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양쪽 모서리가 잘린 사각형 237"/>
                <p:cNvSpPr/>
                <p:nvPr/>
              </p:nvSpPr>
              <p:spPr>
                <a:xfrm>
                  <a:off x="10250523" y="4592245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직사각형 238"/>
                <p:cNvSpPr/>
                <p:nvPr/>
              </p:nvSpPr>
              <p:spPr>
                <a:xfrm>
                  <a:off x="10249903" y="4770694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4915566" flipH="1">
                  <a:off x="11131984" y="444206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3620786" flipH="1">
                  <a:off x="11142707" y="4409899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3122987" flipH="1">
                  <a:off x="11123226" y="4379196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2390053" flipH="1">
                  <a:off x="11098746" y="4354255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4" name="모서리가 둥근 직사각형 243"/>
                <p:cNvSpPr/>
                <p:nvPr/>
              </p:nvSpPr>
              <p:spPr>
                <a:xfrm rot="1394069" flipH="1">
                  <a:off x="11077524" y="4362292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양쪽 모서리가 둥근 사각형 244"/>
                <p:cNvSpPr/>
                <p:nvPr/>
              </p:nvSpPr>
              <p:spPr>
                <a:xfrm rot="4009863" flipH="1">
                  <a:off x="10999571" y="4440331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pic>
          <p:nvPicPr>
            <p:cNvPr id="207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56612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2" name="그룹 112"/>
          <p:cNvGrpSpPr/>
          <p:nvPr userDrawn="1"/>
        </p:nvGrpSpPr>
        <p:grpSpPr>
          <a:xfrm>
            <a:off x="230616" y="68382"/>
            <a:ext cx="3189256" cy="633277"/>
            <a:chOff x="230616" y="68382"/>
            <a:chExt cx="3549296" cy="633277"/>
          </a:xfrm>
        </p:grpSpPr>
        <p:grpSp>
          <p:nvGrpSpPr>
            <p:cNvPr id="213" name="그룹 113"/>
            <p:cNvGrpSpPr/>
            <p:nvPr userDrawn="1"/>
          </p:nvGrpSpPr>
          <p:grpSpPr>
            <a:xfrm>
              <a:off x="230616" y="68382"/>
              <a:ext cx="3549296" cy="633277"/>
              <a:chOff x="230616" y="68382"/>
              <a:chExt cx="3549296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5" name="직사각형 115"/>
              <p:cNvSpPr/>
              <p:nvPr/>
            </p:nvSpPr>
            <p:spPr>
              <a:xfrm>
                <a:off x="230616" y="68382"/>
                <a:ext cx="3549296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직각 삼각형 11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직각 삼각형 117"/>
              <p:cNvSpPr/>
              <p:nvPr/>
            </p:nvSpPr>
            <p:spPr>
              <a:xfrm rot="10800000" flipH="1">
                <a:off x="3611389" y="548680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14" name="TextBox 213"/>
            <p:cNvSpPr txBox="1"/>
            <p:nvPr userDrawn="1"/>
          </p:nvSpPr>
          <p:spPr>
            <a:xfrm>
              <a:off x="329346" y="89577"/>
              <a:ext cx="3221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빠르게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,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느리게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200" name="그룹 199"/>
          <p:cNvGrpSpPr/>
          <p:nvPr userDrawn="1"/>
        </p:nvGrpSpPr>
        <p:grpSpPr>
          <a:xfrm>
            <a:off x="-109676" y="4293096"/>
            <a:ext cx="9321145" cy="2572938"/>
            <a:chOff x="-109676" y="4293096"/>
            <a:chExt cx="9321145" cy="2572938"/>
          </a:xfrm>
        </p:grpSpPr>
        <p:grpSp>
          <p:nvGrpSpPr>
            <p:cNvPr id="201" name="그룹 200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06" name="그룹 305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13" name="직각 삼각형 312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4" name="직각 삼각형 313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5" name="직각 삼각형 314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6" name="직각 삼각형 315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7" name="타원 306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8" name="직각 삼각형 307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9" name="직각 삼각형 308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0" name="직각 삼각형 309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1" name="직각 삼각형 310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2" name="직사각형 311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2" name="그룹 201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5" name="그룹 294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02" name="직각 삼각형 30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3" name="직각 삼각형 30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4" name="직각 삼각형 30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5" name="직각 삼각형 30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96" name="타원 295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7" name="직각 삼각형 296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8" name="직각 삼각형 297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9" name="직각 삼각형 298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0" name="직각 삼각형 299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직사각형 300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3" name="그룹 202"/>
            <p:cNvGrpSpPr/>
            <p:nvPr/>
          </p:nvGrpSpPr>
          <p:grpSpPr>
            <a:xfrm>
              <a:off x="7279520" y="4293096"/>
              <a:ext cx="1887544" cy="2178315"/>
              <a:chOff x="7279520" y="4293096"/>
              <a:chExt cx="1887544" cy="2178315"/>
            </a:xfrm>
          </p:grpSpPr>
          <p:grpSp>
            <p:nvGrpSpPr>
              <p:cNvPr id="205" name="그룹 204"/>
              <p:cNvGrpSpPr/>
              <p:nvPr/>
            </p:nvGrpSpPr>
            <p:grpSpPr>
              <a:xfrm flipH="1">
                <a:off x="8080489" y="4293096"/>
                <a:ext cx="1086575" cy="2157089"/>
                <a:chOff x="2537687" y="3018591"/>
                <a:chExt cx="1634425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49" name="그룹 24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90" name="모서리가 둥근 직사각형 28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1" name="모서리가 둥근 직사각형 29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2" name="모서리가 둥근 직사각형 29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3" name="모서리가 둥근 직사각형 29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4" name="모서리가 둥근 직사각형 29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50" name="직사각형 24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1" name="양쪽 모서리가 둥근 사각형 25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2" name="직사각형 251"/>
                <p:cNvSpPr/>
                <p:nvPr/>
              </p:nvSpPr>
              <p:spPr>
                <a:xfrm rot="18794199">
                  <a:off x="359783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53" name="그룹 25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80" name="자유형 27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1" name="자유형 28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2" name="자유형 28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3" name="원호 28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4" name="타원 28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5" name="타원 28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86" name="직선 연결선 28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" name="직선 연결선 28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8" name="직선 연결선 28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직선 연결선 28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이등변 삼각형 25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이등변 삼각형 25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58" name="직선 연결선 25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직선 연결선 25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0" name="직사각형 25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1" name="그룹 260"/>
                <p:cNvGrpSpPr/>
                <p:nvPr/>
              </p:nvGrpSpPr>
              <p:grpSpPr>
                <a:xfrm>
                  <a:off x="3904860" y="4965661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75" name="모서리가 둥근 직사각형 274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6" name="모서리가 둥근 직사각형 275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7" name="모서리가 둥근 직사각형 276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8" name="모서리가 둥근 직사각형 277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9" name="모서리가 둥근 직사각형 278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2" name="양쪽 모서리가 둥근 사각형 261"/>
                <p:cNvSpPr/>
                <p:nvPr/>
              </p:nvSpPr>
              <p:spPr>
                <a:xfrm rot="8303533">
                  <a:off x="3846047" y="4945045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직사각형 263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양쪽 모서리가 둥근 사각형 265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68" name="양쪽 모서리가 둥근 사각형 267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9" name="사다리꼴 268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0" name="평행 사변형 269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1" name="평행 사변형 270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72" name="직선 연결선 271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3" name="타원 272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4" name="타원 273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206" name="그룹 205"/>
              <p:cNvGrpSpPr/>
              <p:nvPr/>
            </p:nvGrpSpPr>
            <p:grpSpPr>
              <a:xfrm>
                <a:off x="7279520" y="5151189"/>
                <a:ext cx="945080" cy="1320222"/>
                <a:chOff x="9823762" y="3690398"/>
                <a:chExt cx="1397600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07" name="순서도: 수동 입력 206"/>
                <p:cNvSpPr/>
                <p:nvPr/>
              </p:nvSpPr>
              <p:spPr>
                <a:xfrm rot="1800000" flipH="1">
                  <a:off x="9890819" y="4505059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08" name="그룹 207"/>
                <p:cNvGrpSpPr/>
                <p:nvPr userDrawn="1"/>
              </p:nvGrpSpPr>
              <p:grpSpPr>
                <a:xfrm rot="3600000">
                  <a:off x="9828303" y="4315762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43" name="모서리가 둥근 직사각형 24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4" name="모서리가 둥근 직사각형 24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모서리가 둥근 직사각형 24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모서리가 둥근 직사각형 24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모서리가 둥근 직사각형 24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양쪽 모서리가 둥근 사각형 24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09" name="순서도: 수동 입력 208"/>
                <p:cNvSpPr/>
                <p:nvPr/>
              </p:nvSpPr>
              <p:spPr>
                <a:xfrm rot="9159122">
                  <a:off x="10539209" y="4542123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0" name="현 209"/>
                <p:cNvSpPr/>
                <p:nvPr/>
              </p:nvSpPr>
              <p:spPr>
                <a:xfrm>
                  <a:off x="9894456" y="3881606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타원 210"/>
                <p:cNvSpPr/>
                <p:nvPr/>
              </p:nvSpPr>
              <p:spPr>
                <a:xfrm>
                  <a:off x="10085086" y="3720456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8" name="현 217"/>
                <p:cNvSpPr/>
                <p:nvPr/>
              </p:nvSpPr>
              <p:spPr>
                <a:xfrm rot="7200000">
                  <a:off x="10111144" y="3681530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9" name="타원 218"/>
                <p:cNvSpPr/>
                <p:nvPr/>
              </p:nvSpPr>
              <p:spPr>
                <a:xfrm rot="21190137">
                  <a:off x="10223642" y="404175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0" name="타원 219"/>
                <p:cNvSpPr/>
                <p:nvPr/>
              </p:nvSpPr>
              <p:spPr>
                <a:xfrm rot="21190137">
                  <a:off x="10789806" y="4023085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1" name="직선 연결선 220"/>
                <p:cNvCxnSpPr/>
                <p:nvPr/>
              </p:nvCxnSpPr>
              <p:spPr>
                <a:xfrm rot="21190137" flipH="1">
                  <a:off x="10215833" y="3988808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직선 연결선 221"/>
                <p:cNvCxnSpPr/>
                <p:nvPr/>
              </p:nvCxnSpPr>
              <p:spPr>
                <a:xfrm rot="21190137" flipH="1">
                  <a:off x="10261326" y="3979019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직선 연결선 222"/>
                <p:cNvCxnSpPr/>
                <p:nvPr/>
              </p:nvCxnSpPr>
              <p:spPr>
                <a:xfrm rot="21190137" flipH="1">
                  <a:off x="10774946" y="3970979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직선 연결선 223"/>
                <p:cNvCxnSpPr/>
                <p:nvPr/>
              </p:nvCxnSpPr>
              <p:spPr>
                <a:xfrm rot="21190137" flipH="1">
                  <a:off x="10820440" y="396119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" name="타원 224"/>
                <p:cNvSpPr/>
                <p:nvPr/>
              </p:nvSpPr>
              <p:spPr>
                <a:xfrm>
                  <a:off x="10151310" y="419891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타원 225"/>
                <p:cNvSpPr/>
                <p:nvPr/>
              </p:nvSpPr>
              <p:spPr>
                <a:xfrm>
                  <a:off x="10851376" y="4132257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10800000">
                  <a:off x="10396177" y="4293542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8" name="직사각형 227"/>
                <p:cNvSpPr/>
                <p:nvPr/>
              </p:nvSpPr>
              <p:spPr>
                <a:xfrm>
                  <a:off x="10420979" y="4475331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직사각형 228"/>
                <p:cNvSpPr/>
                <p:nvPr/>
              </p:nvSpPr>
              <p:spPr>
                <a:xfrm>
                  <a:off x="10305735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직사각형 229"/>
                <p:cNvSpPr/>
                <p:nvPr/>
              </p:nvSpPr>
              <p:spPr>
                <a:xfrm>
                  <a:off x="10327747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양쪽 모서리가 둥근 사각형 230"/>
                <p:cNvSpPr/>
                <p:nvPr/>
              </p:nvSpPr>
              <p:spPr>
                <a:xfrm rot="10800000">
                  <a:off x="10319671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10566750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직사각형 232"/>
                <p:cNvSpPr/>
                <p:nvPr/>
              </p:nvSpPr>
              <p:spPr>
                <a:xfrm>
                  <a:off x="10588762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10580686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양쪽 모서리가 잘린 사각형 234"/>
                <p:cNvSpPr/>
                <p:nvPr/>
              </p:nvSpPr>
              <p:spPr>
                <a:xfrm>
                  <a:off x="10250523" y="4592245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직사각형 235"/>
                <p:cNvSpPr/>
                <p:nvPr/>
              </p:nvSpPr>
              <p:spPr>
                <a:xfrm>
                  <a:off x="10249903" y="4770694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4915566" flipH="1">
                  <a:off x="11131984" y="444206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모서리가 둥근 직사각형 237"/>
                <p:cNvSpPr/>
                <p:nvPr/>
              </p:nvSpPr>
              <p:spPr>
                <a:xfrm rot="3620786" flipH="1">
                  <a:off x="11142707" y="4409899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모서리가 둥근 직사각형 238"/>
                <p:cNvSpPr/>
                <p:nvPr/>
              </p:nvSpPr>
              <p:spPr>
                <a:xfrm rot="3122987" flipH="1">
                  <a:off x="11123226" y="4379196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2390053" flipH="1">
                  <a:off x="11098746" y="4354255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394069" flipH="1">
                  <a:off x="11077524" y="4362292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양쪽 모서리가 둥근 사각형 241"/>
                <p:cNvSpPr/>
                <p:nvPr/>
              </p:nvSpPr>
              <p:spPr>
                <a:xfrm rot="4009863" flipH="1">
                  <a:off x="10999571" y="4440331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pic>
          <p:nvPicPr>
            <p:cNvPr id="20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4567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9744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0247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034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0009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09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610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7571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75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0DCA8-9320-4A10-AB19-BEB5B66984B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40C5E-1183-40E7-8687-70F058B78F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87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hyperlink" Target="&#48512;&#47784;&#51088;&#45376;%20&#45440;&#51060;&#54876;&#46041;_&#50976;&#50500;&#44592;%2008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63688" y="980728"/>
            <a:ext cx="5626861" cy="1820193"/>
            <a:chOff x="1763688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63688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1846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74214" y="1969924"/>
              <a:ext cx="4405808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8.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빠르게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,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느리게 </a:t>
              </a: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444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2429" y="1599183"/>
            <a:ext cx="6801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빠른 음악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느린 음악을 여러 가지 들어봅니다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269273" y="2082140"/>
            <a:ext cx="2803928" cy="400110"/>
            <a:chOff x="1571007" y="2082140"/>
            <a:chExt cx="2803928" cy="400110"/>
          </a:xfrm>
        </p:grpSpPr>
        <p:sp>
          <p:nvSpPr>
            <p:cNvPr id="7" name="TextBox 6"/>
            <p:cNvSpPr txBox="1"/>
            <p:nvPr/>
          </p:nvSpPr>
          <p:spPr>
            <a:xfrm>
              <a:off x="1806603" y="2082140"/>
              <a:ext cx="25683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음악을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들어보자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2158571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1269273" y="2538095"/>
            <a:ext cx="4310332" cy="400110"/>
            <a:chOff x="1571007" y="2564904"/>
            <a:chExt cx="4310332" cy="400110"/>
          </a:xfrm>
        </p:grpSpPr>
        <p:sp>
          <p:nvSpPr>
            <p:cNvPr id="10" name="TextBox 9"/>
            <p:cNvSpPr txBox="1"/>
            <p:nvPr/>
          </p:nvSpPr>
          <p:spPr>
            <a:xfrm>
              <a:off x="1806603" y="2564904"/>
              <a:ext cx="40747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음악은 빠른 것 같니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느린 것 같니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2632431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모서리가 둥근 직사각형 21"/>
          <p:cNvSpPr/>
          <p:nvPr/>
        </p:nvSpPr>
        <p:spPr>
          <a:xfrm>
            <a:off x="683568" y="908720"/>
            <a:ext cx="558043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62163" y="951514"/>
            <a:ext cx="5241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빠른 음악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느린 음악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귀여운 꼬마’ 악보 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269273" y="5165323"/>
            <a:ext cx="5125076" cy="707886"/>
            <a:chOff x="1571007" y="5165323"/>
            <a:chExt cx="5125076" cy="707886"/>
          </a:xfrm>
        </p:grpSpPr>
        <p:sp>
          <p:nvSpPr>
            <p:cNvPr id="25" name="TextBox 24"/>
            <p:cNvSpPr txBox="1"/>
            <p:nvPr/>
          </p:nvSpPr>
          <p:spPr>
            <a:xfrm>
              <a:off x="1806603" y="5165323"/>
              <a:ext cx="488948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엄마나라 말로 된 카드를 보며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빠르다’ 를 엄마나라 말로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---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라고 한단다 </a:t>
              </a:r>
            </a:p>
          </p:txBody>
        </p:sp>
        <p:pic>
          <p:nvPicPr>
            <p:cNvPr id="2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5223946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890211" y="3140968"/>
            <a:ext cx="6987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아이가 음악을 들으며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노낌을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표현해 보도록 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3" name="그룹 2"/>
          <p:cNvGrpSpPr/>
          <p:nvPr/>
        </p:nvGrpSpPr>
        <p:grpSpPr>
          <a:xfrm>
            <a:off x="1240220" y="3655477"/>
            <a:ext cx="6130509" cy="707886"/>
            <a:chOff x="1354762" y="4407495"/>
            <a:chExt cx="6130509" cy="707886"/>
          </a:xfrm>
        </p:grpSpPr>
        <p:sp>
          <p:nvSpPr>
            <p:cNvPr id="14" name="TextBox 13"/>
            <p:cNvSpPr txBox="1"/>
            <p:nvPr/>
          </p:nvSpPr>
          <p:spPr>
            <a:xfrm>
              <a:off x="1589105" y="4407495"/>
              <a:ext cx="58961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느린 음악을 들으며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음악을 들으니 느낌이 어떠니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느낀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대로 막대를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쳐보자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48839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그룹 3"/>
          <p:cNvGrpSpPr/>
          <p:nvPr/>
        </p:nvGrpSpPr>
        <p:grpSpPr>
          <a:xfrm>
            <a:off x="1240220" y="4385429"/>
            <a:ext cx="6152951" cy="707886"/>
            <a:chOff x="1354762" y="4930132"/>
            <a:chExt cx="6152951" cy="707886"/>
          </a:xfrm>
        </p:grpSpPr>
        <p:sp>
          <p:nvSpPr>
            <p:cNvPr id="17" name="TextBox 16"/>
            <p:cNvSpPr txBox="1"/>
            <p:nvPr/>
          </p:nvSpPr>
          <p:spPr>
            <a:xfrm>
              <a:off x="1589105" y="4930132"/>
              <a:ext cx="591860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빠른 음악을 들으며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음악을 들으니 느낌이 어떠니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느낀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대로 박수를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쳐보자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99424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1398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2429" y="620688"/>
            <a:ext cx="68415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‘귀여운 꼬마’ 노래를 빠르게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느리게 불러보며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노래에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맞춰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신체 표현을 해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1571007" y="1484940"/>
            <a:ext cx="4818902" cy="707886"/>
            <a:chOff x="1571007" y="1352962"/>
            <a:chExt cx="4818902" cy="707886"/>
          </a:xfrm>
        </p:grpSpPr>
        <p:sp>
          <p:nvSpPr>
            <p:cNvPr id="3" name="TextBox 2"/>
            <p:cNvSpPr txBox="1"/>
            <p:nvPr/>
          </p:nvSpPr>
          <p:spPr>
            <a:xfrm>
              <a:off x="1806603" y="1352962"/>
              <a:ext cx="45833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귀여운 꼬마’ 노래를 느리게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불러보자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귀여운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꼬마가 천천히 걸어다니는 구나 </a:t>
              </a:r>
            </a:p>
          </p:txBody>
        </p:sp>
        <p:pic>
          <p:nvPicPr>
            <p:cNvPr id="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144275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그룹 4"/>
          <p:cNvGrpSpPr/>
          <p:nvPr/>
        </p:nvGrpSpPr>
        <p:grpSpPr>
          <a:xfrm>
            <a:off x="1571007" y="2142439"/>
            <a:ext cx="4818902" cy="707886"/>
            <a:chOff x="1571007" y="2001034"/>
            <a:chExt cx="4818902" cy="707886"/>
          </a:xfrm>
        </p:grpSpPr>
        <p:sp>
          <p:nvSpPr>
            <p:cNvPr id="7" name="TextBox 6"/>
            <p:cNvSpPr txBox="1"/>
            <p:nvPr/>
          </p:nvSpPr>
          <p:spPr>
            <a:xfrm>
              <a:off x="1806603" y="2001034"/>
              <a:ext cx="45833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귀여운 꼬마’ 노래를 빠르게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불러보자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귀여운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꼬마가 빠르게 뛰어 다니는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구나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208934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그림 11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3" name="그룹 12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4" name="타원형 설명선 13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609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1074802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1117596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02373" y="1848307"/>
            <a:ext cx="66479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빠르기가 다른 노래를 구하기 어렵다면 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TV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프로그램에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나오는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음악이나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광고에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나오는 노래를 이용해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550" y="1848944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02373" y="2958043"/>
            <a:ext cx="57560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모국에서 듣던 빠른 노래와 느린 노래를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아이에게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불러주며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놀이해도 좋습니다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2177" y="2947010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6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1052736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1095530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980124" y="1613373"/>
            <a:ext cx="4955148" cy="461665"/>
            <a:chOff x="980124" y="1814973"/>
            <a:chExt cx="4955148" cy="461665"/>
          </a:xfrm>
        </p:grpSpPr>
        <p:sp>
          <p:nvSpPr>
            <p:cNvPr id="4" name="TextBox 3"/>
            <p:cNvSpPr txBox="1"/>
            <p:nvPr/>
          </p:nvSpPr>
          <p:spPr>
            <a:xfrm>
              <a:off x="1329655" y="1814973"/>
              <a:ext cx="4605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악기를 빠르게 느리게 연주해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1886518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980124" y="2370491"/>
            <a:ext cx="6989755" cy="1200328"/>
            <a:chOff x="983041" y="2492896"/>
            <a:chExt cx="6989755" cy="1200328"/>
          </a:xfrm>
        </p:grpSpPr>
        <p:sp>
          <p:nvSpPr>
            <p:cNvPr id="15" name="TextBox 14"/>
            <p:cNvSpPr txBox="1"/>
            <p:nvPr/>
          </p:nvSpPr>
          <p:spPr>
            <a:xfrm>
              <a:off x="1332572" y="2492896"/>
              <a:ext cx="6640224" cy="120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움직일 때 엄마가 ‘느리게’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아주 느리게’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빠르게’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아주 빠르게’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등의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빠르기를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나타내는 말을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아이는 천천히 움직이거나 빠르게 움직여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ko-KR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3041" y="249289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그룹 7"/>
          <p:cNvGrpSpPr/>
          <p:nvPr/>
        </p:nvGrpSpPr>
        <p:grpSpPr>
          <a:xfrm>
            <a:off x="980124" y="3866272"/>
            <a:ext cx="6744230" cy="1938992"/>
            <a:chOff x="1008183" y="3866272"/>
            <a:chExt cx="6744230" cy="1938992"/>
          </a:xfrm>
        </p:grpSpPr>
        <p:sp>
          <p:nvSpPr>
            <p:cNvPr id="17" name="TextBox 16"/>
            <p:cNvSpPr txBox="1"/>
            <p:nvPr/>
          </p:nvSpPr>
          <p:spPr>
            <a:xfrm>
              <a:off x="1357714" y="3866272"/>
              <a:ext cx="6394699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‘빠르게’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느리게’를 엄마의 모국어로 들려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노래를 부르면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‘빠르게’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느리게’를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모국어로 말하도록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엄마는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말에 맞추어 노래의 빠르기를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조절합니다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08183" y="386627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697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899591" y="3297631"/>
            <a:ext cx="3769030" cy="454920"/>
            <a:chOff x="899591" y="1052736"/>
            <a:chExt cx="3769030" cy="454920"/>
          </a:xfrm>
        </p:grpSpPr>
        <p:sp>
          <p:nvSpPr>
            <p:cNvPr id="3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427811" y="4491827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빠르다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7811" y="5003884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느리다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9" name="Picture 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55733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506939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27811" y="3979770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음악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4" name="Picture 13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04527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264855" y="1086999"/>
            <a:ext cx="73356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빠르게 걷는 모습과 느리게 걷는 모습을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보여주고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난 후 아빠의 모습을 아이가 말로 표현해 보게 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아이가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아빠의 모습을 말로 잘 표현하면 역할을 바꾸어서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해 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5324" y="1086999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21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Microsoft Office PowerPoint</Application>
  <PresentationFormat>화면 슬라이드 쇼(4:3)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맑은 고딕</vt:lpstr>
      <vt:lpstr>서울남산체 B</vt:lpstr>
      <vt:lpstr>서울남산체 M</vt:lpstr>
      <vt:lpstr>서울남산체 EB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2015-06-15T10:21:02Z</dcterms:created>
  <dcterms:modified xsi:type="dcterms:W3CDTF">2015-06-15T11:44:16Z</dcterms:modified>
</cp:coreProperties>
</file>