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EB" pitchFamily="18" charset="-127"/>
      <p:regular r:id="rId8"/>
    </p:embeddedFont>
    <p:embeddedFont>
      <p:font typeface="맑은 고딕" pitchFamily="50" charset="-127"/>
      <p:regular r:id="rId9"/>
      <p:bold r:id="rId10"/>
    </p:embeddedFont>
    <p:embeddedFont>
      <p:font typeface="서울남산체 M" pitchFamily="18" charset="-127"/>
      <p:regular r:id="rId11"/>
    </p:embeddedFont>
    <p:embeddedFont>
      <p:font typeface="서울남산체 B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889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111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071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71" name="그림 17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72" name="그림 171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309" name="직사각형 308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10" name="그룹 309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311" name="그룹 310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05" name="원호 404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6" name="타원 405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7" name="타원 406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8" name="직사각형 407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9" name="직사각형 408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0" name="양쪽 모서리가 둥근 사각형 409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1" name="양쪽 모서리가 둥근 사각형 410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2" name="직사각형 411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13" name="그룹 412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448" name="모서리가 둥근 직사각형 447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9" name="모서리가 둥근 직사각형 448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0" name="모서리가 둥근 직사각형 449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1" name="모서리가 둥근 직사각형 450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2" name="모서리가 둥근 직사각형 451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3" name="양쪽 모서리가 둥근 사각형 452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414" name="직사각형 413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5" name="모서리가 둥근 직사각형 414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6" name="모서리가 둥근 직사각형 415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7" name="모서리가 둥근 직사각형 416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8" name="모서리가 둥근 직사각형 417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9" name="모서리가 둥근 직사각형 418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0" name="양쪽 모서리가 둥근 사각형 419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1" name="현 420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2" name="자유형 421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3" name="자유형 422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4" name="현 423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5" name="타원 424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6" name="타원 425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427" name="직선 연결선 426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직선 연결선 427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직선 연결선 428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직선 연결선 429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직선 연결선 430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직선 연결선 431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직사각형 432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4" name="사다리꼴 433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5" name="직사각형 434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6" name="타원 435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7" name="타원 436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8" name="타원 437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9" name="직사각형 438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0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1" name="이등변 삼각형 440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2" name="이등변 삼각형 441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3" name="원호 442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4" name="원호 443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45" name="그룹 444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44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47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312" name="그룹 311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365" name="그룹 364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400" name="모서리가 둥근 직사각형 39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1" name="모서리가 둥근 직사각형 40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2" name="모서리가 둥근 직사각형 40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3" name="모서리가 둥근 직사각형 40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4" name="모서리가 둥근 직사각형 40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66" name="직사각형 365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7" name="양쪽 모서리가 둥근 사각형 366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8" name="직사각형 367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69" name="그룹 368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390" name="자유형 38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1" name="자유형 39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2" name="자유형 39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3" name="원호 39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4" name="타원 39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5" name="타원 39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96" name="직선 연결선 39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직선 연결선 39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직선 연결선 39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직선 연결선 39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0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1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2" name="이등변 삼각형 371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3" name="이등변 삼각형 372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74" name="직선 연결선 373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직선 연결선 374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6" name="직사각형 375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7" name="직사각형 376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8" name="직사각형 377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9" name="양쪽 모서리가 둥근 사각형 378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0" name="양쪽 모서리가 둥근 사각형 379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1" name="원호 380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82" name="그룹 381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383" name="양쪽 모서리가 둥근 사각형 382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4" name="사다리꼴 383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5" name="평행 사변형 384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6" name="평행 사변형 385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87" name="직선 연결선 386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8" name="타원 387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9" name="타원 388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313" name="그룹 312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14" name="순서도: 수동 입력 313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5" name="그룹 314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359" name="모서리가 둥근 직사각형 358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0" name="모서리가 둥근 직사각형 359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1" name="모서리가 둥근 직사각형 360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2" name="모서리가 둥근 직사각형 361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3" name="모서리가 둥근 직사각형 362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4" name="양쪽 모서리가 둥근 사각형 363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16" name="그룹 315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354" name="모서리가 둥근 직사각형 353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5" name="모서리가 둥근 직사각형 354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6" name="모서리가 둥근 직사각형 355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7" name="모서리가 둥근 직사각형 356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8" name="모서리가 둥근 직사각형 357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17" name="순서도: 수동 입력 316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8" name="현 317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9" name="타원 318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현 319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타원 320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타원 321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23" name="직선 연결선 322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직선 연결선 323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직선 연결선 324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직선 연결선 325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7" name="타원 326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타원 327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이등변 삼각형 328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직사각형 329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직사각형 330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직사각형 331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양쪽 모서리가 둥근 사각형 332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직사각형 333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직사각형 334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4" name="양쪽 모서리가 둥근 사각형 343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5" name="양쪽 모서리가 잘린 사각형 344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6" name="직사각형 345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7" name="모서리가 둥근 직사각형 346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8" name="모서리가 둥근 직사각형 347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9" name="모서리가 둥근 직사각형 348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0" name="모서리가 둥근 직사각형 349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1" name="모서리가 둥근 직사각형 350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2" name="양쪽 모서리가 둥근 사각형 351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3" name="양쪽 모서리가 둥근 사각형 352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15607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3" name="그룹 112"/>
          <p:cNvGrpSpPr/>
          <p:nvPr userDrawn="1"/>
        </p:nvGrpSpPr>
        <p:grpSpPr>
          <a:xfrm>
            <a:off x="230616" y="68382"/>
            <a:ext cx="3765320" cy="633277"/>
            <a:chOff x="230616" y="68382"/>
            <a:chExt cx="3571481" cy="633277"/>
          </a:xfrm>
        </p:grpSpPr>
        <p:grpSp>
          <p:nvGrpSpPr>
            <p:cNvPr id="114" name="그룹 113"/>
            <p:cNvGrpSpPr/>
            <p:nvPr userDrawn="1"/>
          </p:nvGrpSpPr>
          <p:grpSpPr>
            <a:xfrm>
              <a:off x="230616" y="68382"/>
              <a:ext cx="3549296" cy="633277"/>
              <a:chOff x="230616" y="68382"/>
              <a:chExt cx="3549296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직사각형 115"/>
              <p:cNvSpPr/>
              <p:nvPr/>
            </p:nvSpPr>
            <p:spPr>
              <a:xfrm>
                <a:off x="230616" y="68382"/>
                <a:ext cx="3549296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각 삼각형 11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직각 삼각형 117"/>
              <p:cNvSpPr/>
              <p:nvPr/>
            </p:nvSpPr>
            <p:spPr>
              <a:xfrm rot="10800000" flipH="1">
                <a:off x="3611389" y="548680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5" name="TextBox 114"/>
            <p:cNvSpPr txBox="1"/>
            <p:nvPr userDrawn="1"/>
          </p:nvSpPr>
          <p:spPr>
            <a:xfrm>
              <a:off x="329346" y="89577"/>
              <a:ext cx="3472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6.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동그라미 세모 네모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19" name="그룹 118"/>
          <p:cNvGrpSpPr/>
          <p:nvPr userDrawn="1"/>
        </p:nvGrpSpPr>
        <p:grpSpPr>
          <a:xfrm>
            <a:off x="-109676" y="4415136"/>
            <a:ext cx="9321145" cy="2450898"/>
            <a:chOff x="-109676" y="4415136"/>
            <a:chExt cx="9321145" cy="2450898"/>
          </a:xfrm>
        </p:grpSpPr>
        <p:grpSp>
          <p:nvGrpSpPr>
            <p:cNvPr id="120" name="그룹 119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71" name="그룹 170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178" name="직각 삼각형 177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9" name="직각 삼각형 178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직각 삼각형 179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직각 삼각형 180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2" name="타원 171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직각 삼각형 172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직각 삼각형 173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각 삼각형 174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각 삼각형 175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1" name="그룹 120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60" name="그룹 159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167" name="직각 삼각형 166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" name="직각 삼각형 167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9" name="직각 삼각형 168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직각 삼각형 169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1" name="타원 160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직각 삼각형 161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각 삼각형 162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각 삼각형 163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직각 삼각형 164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직사각형 165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2" name="그룹 121"/>
            <p:cNvGrpSpPr/>
            <p:nvPr/>
          </p:nvGrpSpPr>
          <p:grpSpPr>
            <a:xfrm rot="21193429">
              <a:off x="7600143" y="4415136"/>
              <a:ext cx="1397600" cy="1952367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4" name="순서도: 수동 입력 123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5" name="그룹 124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양쪽 모서리가 둥근 사각형 158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6" name="순서도: 수동 입력 125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현 126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타원 127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현 128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2" name="직선 연결선 131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직선 연결선 132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직선 연결선 133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연결선 134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타원 135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타원 136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이등변 삼각형 137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양쪽 모서리가 둥근 사각형 144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양쪽 모서리가 잘린 사각형 145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직사각형 146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양쪽 모서리가 둥근 사각형 152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23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42486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3" name="그룹 202"/>
          <p:cNvGrpSpPr/>
          <p:nvPr userDrawn="1"/>
        </p:nvGrpSpPr>
        <p:grpSpPr>
          <a:xfrm>
            <a:off x="230616" y="68382"/>
            <a:ext cx="3765320" cy="633277"/>
            <a:chOff x="230616" y="68382"/>
            <a:chExt cx="3571481" cy="633277"/>
          </a:xfrm>
        </p:grpSpPr>
        <p:grpSp>
          <p:nvGrpSpPr>
            <p:cNvPr id="204" name="그룹 203"/>
            <p:cNvGrpSpPr/>
            <p:nvPr userDrawn="1"/>
          </p:nvGrpSpPr>
          <p:grpSpPr>
            <a:xfrm>
              <a:off x="230616" y="68382"/>
              <a:ext cx="3549296" cy="633277"/>
              <a:chOff x="230616" y="68382"/>
              <a:chExt cx="3549296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6" name="직사각형 205"/>
              <p:cNvSpPr/>
              <p:nvPr/>
            </p:nvSpPr>
            <p:spPr>
              <a:xfrm>
                <a:off x="230616" y="68382"/>
                <a:ext cx="3549296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직각 삼각형 20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직각 삼각형 207"/>
              <p:cNvSpPr/>
              <p:nvPr/>
            </p:nvSpPr>
            <p:spPr>
              <a:xfrm rot="10800000" flipH="1">
                <a:off x="3611389" y="548680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05" name="TextBox 204"/>
            <p:cNvSpPr txBox="1"/>
            <p:nvPr userDrawn="1"/>
          </p:nvSpPr>
          <p:spPr>
            <a:xfrm>
              <a:off x="329346" y="89577"/>
              <a:ext cx="3472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6.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동그라미 세모 네모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209" name="그룹 208"/>
          <p:cNvGrpSpPr/>
          <p:nvPr userDrawn="1"/>
        </p:nvGrpSpPr>
        <p:grpSpPr>
          <a:xfrm>
            <a:off x="-109676" y="4215550"/>
            <a:ext cx="9321145" cy="2650484"/>
            <a:chOff x="-109676" y="4215550"/>
            <a:chExt cx="9321145" cy="2650484"/>
          </a:xfrm>
        </p:grpSpPr>
        <p:grpSp>
          <p:nvGrpSpPr>
            <p:cNvPr id="210" name="그룹 209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12" name="그룹 311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19" name="직각 삼각형 31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직각 삼각형 31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직각 삼각형 32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직각 삼각형 32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13" name="타원 312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4" name="직각 삼각형 313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5" name="직각 삼각형 314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6" name="직각 삼각형 315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7" name="직각 삼각형 316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8" name="직사각형 317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11" name="그룹 210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01" name="그룹 300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08" name="직각 삼각형 307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9" name="직각 삼각형 308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0" name="직각 삼각형 309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1" name="직각 삼각형 310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2" name="타원 301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직각 삼각형 302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직각 삼각형 303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직각 삼각형 304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직각 삼각형 305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직사각형 306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12" name="그룹 211"/>
            <p:cNvGrpSpPr/>
            <p:nvPr/>
          </p:nvGrpSpPr>
          <p:grpSpPr>
            <a:xfrm>
              <a:off x="7279520" y="4215550"/>
              <a:ext cx="1877058" cy="2255861"/>
              <a:chOff x="7279520" y="4215550"/>
              <a:chExt cx="1877058" cy="2255861"/>
            </a:xfrm>
          </p:grpSpPr>
          <p:grpSp>
            <p:nvGrpSpPr>
              <p:cNvPr id="214" name="그룹 213"/>
              <p:cNvGrpSpPr/>
              <p:nvPr userDrawn="1"/>
            </p:nvGrpSpPr>
            <p:grpSpPr>
              <a:xfrm>
                <a:off x="8107660" y="4215550"/>
                <a:ext cx="1048918" cy="2237786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2" name="원호 251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3" name="타원 252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타원 253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직사각형 254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직사각형 255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양쪽 모서리가 둥근 사각형 256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8" name="양쪽 모서리가 둥근 사각형 257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9" name="직사각형 258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0" name="그룹 259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295" name="모서리가 둥근 직사각형 294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6" name="모서리가 둥근 직사각형 295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7" name="모서리가 둥근 직사각형 296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8" name="모서리가 둥근 직사각형 297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9" name="모서리가 둥근 직사각형 298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0" name="양쪽 모서리가 둥근 사각형 299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1" name="직사각형 260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모서리가 둥근 직사각형 261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모서리가 둥근 직사각형 262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모서리가 둥근 직사각형 263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모서리가 둥근 직사각형 264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모서리가 둥근 직사각형 265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7" name="양쪽 모서리가 둥근 사각형 266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8" name="현 267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자유형 268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자유형 269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현 270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타원 271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타원 272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74" name="직선 연결선 273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직선 연결선 274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직선 연결선 275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직선 연결선 276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직선 연결선 277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직선 연결선 278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0" name="직사각형 279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1" name="사다리꼴 280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2" name="직사각형 281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3" name="타원 282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5" name="타원 284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6" name="직사각형 285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7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이등변 삼각형 287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이등변 삼각형 288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원호 289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원호 290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2" name="그룹 291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293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94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215" name="그룹 214"/>
              <p:cNvGrpSpPr/>
              <p:nvPr userDrawn="1"/>
            </p:nvGrpSpPr>
            <p:grpSpPr>
              <a:xfrm>
                <a:off x="7279520" y="5151189"/>
                <a:ext cx="945080" cy="1320222"/>
                <a:chOff x="9823762" y="3690398"/>
                <a:chExt cx="1397600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6" name="순서도: 수동 입력 215"/>
                <p:cNvSpPr/>
                <p:nvPr/>
              </p:nvSpPr>
              <p:spPr>
                <a:xfrm rot="1800000" flipH="1">
                  <a:off x="9890819" y="4505059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7" name="그룹 216"/>
                <p:cNvGrpSpPr/>
                <p:nvPr userDrawn="1"/>
              </p:nvGrpSpPr>
              <p:grpSpPr>
                <a:xfrm rot="3600000">
                  <a:off x="9828303" y="4315762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46" name="모서리가 둥근 직사각형 245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모서리가 둥근 직사각형 246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모서리가 둥근 직사각형 247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모서리가 둥근 직사각형 248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0" name="모서리가 둥근 직사각형 249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1" name="양쪽 모서리가 둥근 사각형 250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18" name="순서도: 수동 입력 217"/>
                <p:cNvSpPr/>
                <p:nvPr/>
              </p:nvSpPr>
              <p:spPr>
                <a:xfrm rot="9159122">
                  <a:off x="10539209" y="4542123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9" name="현 218"/>
                <p:cNvSpPr/>
                <p:nvPr/>
              </p:nvSpPr>
              <p:spPr>
                <a:xfrm>
                  <a:off x="9894456" y="3881606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0" name="타원 219"/>
                <p:cNvSpPr/>
                <p:nvPr/>
              </p:nvSpPr>
              <p:spPr>
                <a:xfrm>
                  <a:off x="10085086" y="3720456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현 220"/>
                <p:cNvSpPr/>
                <p:nvPr/>
              </p:nvSpPr>
              <p:spPr>
                <a:xfrm rot="7200000">
                  <a:off x="10111144" y="3681530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타원 221"/>
                <p:cNvSpPr/>
                <p:nvPr/>
              </p:nvSpPr>
              <p:spPr>
                <a:xfrm rot="21190137">
                  <a:off x="10223642" y="404175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3" name="타원 222"/>
                <p:cNvSpPr/>
                <p:nvPr/>
              </p:nvSpPr>
              <p:spPr>
                <a:xfrm rot="21190137">
                  <a:off x="10789806" y="4023085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4" name="직선 연결선 223"/>
                <p:cNvCxnSpPr/>
                <p:nvPr/>
              </p:nvCxnSpPr>
              <p:spPr>
                <a:xfrm rot="21190137" flipH="1">
                  <a:off x="10215833" y="3988808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직선 연결선 224"/>
                <p:cNvCxnSpPr/>
                <p:nvPr/>
              </p:nvCxnSpPr>
              <p:spPr>
                <a:xfrm rot="21190137" flipH="1">
                  <a:off x="10261326" y="3979019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직선 연결선 225"/>
                <p:cNvCxnSpPr/>
                <p:nvPr/>
              </p:nvCxnSpPr>
              <p:spPr>
                <a:xfrm rot="21190137" flipH="1">
                  <a:off x="10774946" y="3970979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직선 연결선 226"/>
                <p:cNvCxnSpPr/>
                <p:nvPr/>
              </p:nvCxnSpPr>
              <p:spPr>
                <a:xfrm rot="21190137" flipH="1">
                  <a:off x="10820440" y="396119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8" name="타원 227"/>
                <p:cNvSpPr/>
                <p:nvPr/>
              </p:nvSpPr>
              <p:spPr>
                <a:xfrm>
                  <a:off x="10151310" y="419891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타원 228"/>
                <p:cNvSpPr/>
                <p:nvPr/>
              </p:nvSpPr>
              <p:spPr>
                <a:xfrm>
                  <a:off x="10851376" y="4132257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이등변 삼각형 229"/>
                <p:cNvSpPr/>
                <p:nvPr/>
              </p:nvSpPr>
              <p:spPr>
                <a:xfrm rot="10800000">
                  <a:off x="10396177" y="4293542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10420979" y="4475331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10305735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직사각형 232"/>
                <p:cNvSpPr/>
                <p:nvPr/>
              </p:nvSpPr>
              <p:spPr>
                <a:xfrm>
                  <a:off x="10327747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10319671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직사각형 234"/>
                <p:cNvSpPr/>
                <p:nvPr/>
              </p:nvSpPr>
              <p:spPr>
                <a:xfrm>
                  <a:off x="10566750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직사각형 235"/>
                <p:cNvSpPr/>
                <p:nvPr/>
              </p:nvSpPr>
              <p:spPr>
                <a:xfrm>
                  <a:off x="10588762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양쪽 모서리가 둥근 사각형 236"/>
                <p:cNvSpPr/>
                <p:nvPr/>
              </p:nvSpPr>
              <p:spPr>
                <a:xfrm rot="10800000">
                  <a:off x="10580686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양쪽 모서리가 잘린 사각형 237"/>
                <p:cNvSpPr/>
                <p:nvPr/>
              </p:nvSpPr>
              <p:spPr>
                <a:xfrm>
                  <a:off x="10250523" y="4592245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직사각형 238"/>
                <p:cNvSpPr/>
                <p:nvPr/>
              </p:nvSpPr>
              <p:spPr>
                <a:xfrm>
                  <a:off x="10249903" y="4770694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4915566" flipH="1">
                  <a:off x="11131984" y="444206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3620786" flipH="1">
                  <a:off x="11142707" y="4409899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3122987" flipH="1">
                  <a:off x="11123226" y="4379196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2390053" flipH="1">
                  <a:off x="11098746" y="4354255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4" name="모서리가 둥근 직사각형 243"/>
                <p:cNvSpPr/>
                <p:nvPr/>
              </p:nvSpPr>
              <p:spPr>
                <a:xfrm rot="1394069" flipH="1">
                  <a:off x="11077524" y="4362292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양쪽 모서리가 둥근 사각형 244"/>
                <p:cNvSpPr/>
                <p:nvPr/>
              </p:nvSpPr>
              <p:spPr>
                <a:xfrm rot="4009863" flipH="1">
                  <a:off x="10999571" y="4440331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pic>
          <p:nvPicPr>
            <p:cNvPr id="213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92463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6" name="그룹 205"/>
          <p:cNvGrpSpPr/>
          <p:nvPr userDrawn="1"/>
        </p:nvGrpSpPr>
        <p:grpSpPr>
          <a:xfrm>
            <a:off x="230616" y="68382"/>
            <a:ext cx="3765320" cy="633277"/>
            <a:chOff x="230616" y="68382"/>
            <a:chExt cx="3571481" cy="633277"/>
          </a:xfrm>
        </p:grpSpPr>
        <p:grpSp>
          <p:nvGrpSpPr>
            <p:cNvPr id="207" name="그룹 206"/>
            <p:cNvGrpSpPr/>
            <p:nvPr userDrawn="1"/>
          </p:nvGrpSpPr>
          <p:grpSpPr>
            <a:xfrm>
              <a:off x="230616" y="68382"/>
              <a:ext cx="3549296" cy="633277"/>
              <a:chOff x="230616" y="68382"/>
              <a:chExt cx="3549296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9" name="직사각형 208"/>
              <p:cNvSpPr/>
              <p:nvPr/>
            </p:nvSpPr>
            <p:spPr>
              <a:xfrm>
                <a:off x="230616" y="68382"/>
                <a:ext cx="3549296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직각 삼각형 209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직각 삼각형 210"/>
              <p:cNvSpPr/>
              <p:nvPr/>
            </p:nvSpPr>
            <p:spPr>
              <a:xfrm rot="10800000" flipH="1">
                <a:off x="3611389" y="548680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08" name="TextBox 207"/>
            <p:cNvSpPr txBox="1"/>
            <p:nvPr userDrawn="1"/>
          </p:nvSpPr>
          <p:spPr>
            <a:xfrm>
              <a:off x="329346" y="89577"/>
              <a:ext cx="3472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6.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동그라미 세모 네모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200" name="그룹 199"/>
          <p:cNvGrpSpPr/>
          <p:nvPr userDrawn="1"/>
        </p:nvGrpSpPr>
        <p:grpSpPr>
          <a:xfrm>
            <a:off x="-109676" y="4293096"/>
            <a:ext cx="9321145" cy="2572938"/>
            <a:chOff x="-109676" y="4293096"/>
            <a:chExt cx="9321145" cy="2572938"/>
          </a:xfrm>
        </p:grpSpPr>
        <p:grpSp>
          <p:nvGrpSpPr>
            <p:cNvPr id="201" name="그룹 200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06" name="그룹 305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13" name="직각 삼각형 312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4" name="직각 삼각형 313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5" name="직각 삼각형 314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6" name="직각 삼각형 315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7" name="타원 306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8" name="직각 삼각형 307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9" name="직각 삼각형 308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0" name="직각 삼각형 309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1" name="직각 삼각형 310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2" name="직사각형 311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2" name="그룹 201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5" name="그룹 294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02" name="직각 삼각형 30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3" name="직각 삼각형 30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4" name="직각 삼각형 30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5" name="직각 삼각형 30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96" name="타원 295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7" name="직각 삼각형 296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8" name="직각 삼각형 297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9" name="직각 삼각형 298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0" name="직각 삼각형 299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직사각형 300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3" name="그룹 202"/>
            <p:cNvGrpSpPr/>
            <p:nvPr/>
          </p:nvGrpSpPr>
          <p:grpSpPr>
            <a:xfrm>
              <a:off x="7279520" y="4293096"/>
              <a:ext cx="1887544" cy="2178315"/>
              <a:chOff x="7279520" y="4293096"/>
              <a:chExt cx="1887544" cy="2178315"/>
            </a:xfrm>
          </p:grpSpPr>
          <p:grpSp>
            <p:nvGrpSpPr>
              <p:cNvPr id="205" name="그룹 204"/>
              <p:cNvGrpSpPr/>
              <p:nvPr/>
            </p:nvGrpSpPr>
            <p:grpSpPr>
              <a:xfrm flipH="1">
                <a:off x="8080489" y="4293096"/>
                <a:ext cx="1086575" cy="2157089"/>
                <a:chOff x="2537687" y="3018591"/>
                <a:chExt cx="1634425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49" name="그룹 24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90" name="모서리가 둥근 직사각형 28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1" name="모서리가 둥근 직사각형 29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2" name="모서리가 둥근 직사각형 29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3" name="모서리가 둥근 직사각형 29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4" name="모서리가 둥근 직사각형 29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50" name="직사각형 24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1" name="양쪽 모서리가 둥근 사각형 25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2" name="직사각형 251"/>
                <p:cNvSpPr/>
                <p:nvPr/>
              </p:nvSpPr>
              <p:spPr>
                <a:xfrm rot="18794199">
                  <a:off x="359783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53" name="그룹 25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80" name="자유형 27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1" name="자유형 28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2" name="자유형 28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3" name="원호 28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4" name="타원 28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5" name="타원 28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86" name="직선 연결선 28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" name="직선 연결선 28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8" name="직선 연결선 28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직선 연결선 28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이등변 삼각형 25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이등변 삼각형 25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58" name="직선 연결선 25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직선 연결선 25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0" name="직사각형 25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1" name="그룹 260"/>
                <p:cNvGrpSpPr/>
                <p:nvPr/>
              </p:nvGrpSpPr>
              <p:grpSpPr>
                <a:xfrm>
                  <a:off x="3904860" y="4965661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75" name="모서리가 둥근 직사각형 274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6" name="모서리가 둥근 직사각형 275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7" name="모서리가 둥근 직사각형 276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8" name="모서리가 둥근 직사각형 277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9" name="모서리가 둥근 직사각형 278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2" name="양쪽 모서리가 둥근 사각형 261"/>
                <p:cNvSpPr/>
                <p:nvPr/>
              </p:nvSpPr>
              <p:spPr>
                <a:xfrm rot="8303533">
                  <a:off x="3846047" y="4945045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직사각형 263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양쪽 모서리가 둥근 사각형 265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68" name="양쪽 모서리가 둥근 사각형 267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9" name="사다리꼴 268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0" name="평행 사변형 269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1" name="평행 사변형 270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72" name="직선 연결선 271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3" name="타원 272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4" name="타원 273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212" name="그룹 211"/>
              <p:cNvGrpSpPr/>
              <p:nvPr/>
            </p:nvGrpSpPr>
            <p:grpSpPr>
              <a:xfrm>
                <a:off x="7279520" y="5151189"/>
                <a:ext cx="945080" cy="1320222"/>
                <a:chOff x="9823762" y="3690398"/>
                <a:chExt cx="1397600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3" name="순서도: 수동 입력 212"/>
                <p:cNvSpPr/>
                <p:nvPr/>
              </p:nvSpPr>
              <p:spPr>
                <a:xfrm rot="1800000" flipH="1">
                  <a:off x="9890819" y="4505059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4" name="그룹 213"/>
                <p:cNvGrpSpPr/>
                <p:nvPr userDrawn="1"/>
              </p:nvGrpSpPr>
              <p:grpSpPr>
                <a:xfrm rot="3600000">
                  <a:off x="9828303" y="4315762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43" name="모서리가 둥근 직사각형 24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4" name="모서리가 둥근 직사각형 24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모서리가 둥근 직사각형 24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모서리가 둥근 직사각형 24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모서리가 둥근 직사각형 24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양쪽 모서리가 둥근 사각형 24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15" name="순서도: 수동 입력 214"/>
                <p:cNvSpPr/>
                <p:nvPr/>
              </p:nvSpPr>
              <p:spPr>
                <a:xfrm rot="9159122">
                  <a:off x="10539209" y="4542123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6" name="현 215"/>
                <p:cNvSpPr/>
                <p:nvPr/>
              </p:nvSpPr>
              <p:spPr>
                <a:xfrm>
                  <a:off x="9894456" y="3881606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7" name="타원 216"/>
                <p:cNvSpPr/>
                <p:nvPr/>
              </p:nvSpPr>
              <p:spPr>
                <a:xfrm>
                  <a:off x="10085086" y="3720456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8" name="현 217"/>
                <p:cNvSpPr/>
                <p:nvPr/>
              </p:nvSpPr>
              <p:spPr>
                <a:xfrm rot="7200000">
                  <a:off x="10111144" y="3681530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9" name="타원 218"/>
                <p:cNvSpPr/>
                <p:nvPr/>
              </p:nvSpPr>
              <p:spPr>
                <a:xfrm rot="21190137">
                  <a:off x="10223642" y="404175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0" name="타원 219"/>
                <p:cNvSpPr/>
                <p:nvPr/>
              </p:nvSpPr>
              <p:spPr>
                <a:xfrm rot="21190137">
                  <a:off x="10789806" y="4023085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1" name="직선 연결선 220"/>
                <p:cNvCxnSpPr/>
                <p:nvPr/>
              </p:nvCxnSpPr>
              <p:spPr>
                <a:xfrm rot="21190137" flipH="1">
                  <a:off x="10215833" y="3988808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직선 연결선 221"/>
                <p:cNvCxnSpPr/>
                <p:nvPr/>
              </p:nvCxnSpPr>
              <p:spPr>
                <a:xfrm rot="21190137" flipH="1">
                  <a:off x="10261326" y="3979019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직선 연결선 222"/>
                <p:cNvCxnSpPr/>
                <p:nvPr/>
              </p:nvCxnSpPr>
              <p:spPr>
                <a:xfrm rot="21190137" flipH="1">
                  <a:off x="10774946" y="3970979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직선 연결선 223"/>
                <p:cNvCxnSpPr/>
                <p:nvPr/>
              </p:nvCxnSpPr>
              <p:spPr>
                <a:xfrm rot="21190137" flipH="1">
                  <a:off x="10820440" y="396119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" name="타원 224"/>
                <p:cNvSpPr/>
                <p:nvPr/>
              </p:nvSpPr>
              <p:spPr>
                <a:xfrm>
                  <a:off x="10151310" y="419891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타원 225"/>
                <p:cNvSpPr/>
                <p:nvPr/>
              </p:nvSpPr>
              <p:spPr>
                <a:xfrm>
                  <a:off x="10851376" y="4132257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10800000">
                  <a:off x="10396177" y="4293542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8" name="직사각형 227"/>
                <p:cNvSpPr/>
                <p:nvPr/>
              </p:nvSpPr>
              <p:spPr>
                <a:xfrm>
                  <a:off x="10420979" y="4475331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직사각형 228"/>
                <p:cNvSpPr/>
                <p:nvPr/>
              </p:nvSpPr>
              <p:spPr>
                <a:xfrm>
                  <a:off x="10305735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직사각형 229"/>
                <p:cNvSpPr/>
                <p:nvPr/>
              </p:nvSpPr>
              <p:spPr>
                <a:xfrm>
                  <a:off x="10327747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양쪽 모서리가 둥근 사각형 230"/>
                <p:cNvSpPr/>
                <p:nvPr/>
              </p:nvSpPr>
              <p:spPr>
                <a:xfrm rot="10800000">
                  <a:off x="10319671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10566750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직사각형 232"/>
                <p:cNvSpPr/>
                <p:nvPr/>
              </p:nvSpPr>
              <p:spPr>
                <a:xfrm>
                  <a:off x="10588762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10580686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양쪽 모서리가 잘린 사각형 234"/>
                <p:cNvSpPr/>
                <p:nvPr/>
              </p:nvSpPr>
              <p:spPr>
                <a:xfrm>
                  <a:off x="10250523" y="4592245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직사각형 235"/>
                <p:cNvSpPr/>
                <p:nvPr/>
              </p:nvSpPr>
              <p:spPr>
                <a:xfrm>
                  <a:off x="10249903" y="4770694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4915566" flipH="1">
                  <a:off x="11131984" y="444206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모서리가 둥근 직사각형 237"/>
                <p:cNvSpPr/>
                <p:nvPr/>
              </p:nvSpPr>
              <p:spPr>
                <a:xfrm rot="3620786" flipH="1">
                  <a:off x="11142707" y="4409899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모서리가 둥근 직사각형 238"/>
                <p:cNvSpPr/>
                <p:nvPr/>
              </p:nvSpPr>
              <p:spPr>
                <a:xfrm rot="3122987" flipH="1">
                  <a:off x="11123226" y="4379196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2390053" flipH="1">
                  <a:off x="11098746" y="4354255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394069" flipH="1">
                  <a:off x="11077524" y="4362292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양쪽 모서리가 둥근 사각형 241"/>
                <p:cNvSpPr/>
                <p:nvPr/>
              </p:nvSpPr>
              <p:spPr>
                <a:xfrm rot="4009863" flipH="1">
                  <a:off x="10999571" y="4440331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pic>
          <p:nvPicPr>
            <p:cNvPr id="20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24480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705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720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50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008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0750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5761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736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406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926A3-770A-407C-9896-5D3BF4B308F8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92F2A-1027-4198-874A-00C990781A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239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hyperlink" Target="&#48512;&#47784;&#51088;&#45376;%20&#45440;&#51060;&#54876;&#46041;_&#50976;&#50500;&#44592;%2006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63688" y="980728"/>
            <a:ext cx="5626861" cy="1820193"/>
            <a:chOff x="1763688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63688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1846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41761" y="1969924"/>
              <a:ext cx="5470715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6.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동그라미 세모 네모 </a:t>
              </a: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526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2429" y="1599183"/>
            <a:ext cx="5917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함께 여러 가지 모양을 탐색해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06603" y="2132856"/>
            <a:ext cx="4131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여기 여러 가지 모양의 종이가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있구나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71007" y="220928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806603" y="2591617"/>
            <a:ext cx="2466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이것은 무슨 모양이니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1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71007" y="265469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모서리가 둥근 직사각형 21"/>
          <p:cNvSpPr/>
          <p:nvPr/>
        </p:nvSpPr>
        <p:spPr>
          <a:xfrm>
            <a:off x="683569" y="908720"/>
            <a:ext cx="388843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62163" y="951514"/>
            <a:ext cx="3628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포스트잇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손유희 사진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06603" y="3037021"/>
            <a:ext cx="4358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동그라미 모양과 같은 물건을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찾아보자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71007" y="308673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90211" y="3861048"/>
            <a:ext cx="3797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포스트 잇을 탐색해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3" name="그룹 2"/>
          <p:cNvGrpSpPr/>
          <p:nvPr/>
        </p:nvGrpSpPr>
        <p:grpSpPr>
          <a:xfrm>
            <a:off x="1541954" y="4365104"/>
            <a:ext cx="4985965" cy="707886"/>
            <a:chOff x="1354762" y="4407495"/>
            <a:chExt cx="4985965" cy="707886"/>
          </a:xfrm>
        </p:grpSpPr>
        <p:sp>
          <p:nvSpPr>
            <p:cNvPr id="14" name="TextBox 13"/>
            <p:cNvSpPr txBox="1"/>
            <p:nvPr/>
          </p:nvSpPr>
          <p:spPr>
            <a:xfrm>
              <a:off x="1589105" y="4407495"/>
              <a:ext cx="475162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포스트잇을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종이는 앞과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뒤가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다르네 어떻게 다르니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1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48839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그룹 3"/>
          <p:cNvGrpSpPr/>
          <p:nvPr/>
        </p:nvGrpSpPr>
        <p:grpSpPr>
          <a:xfrm>
            <a:off x="1541954" y="5105509"/>
            <a:ext cx="5519764" cy="400110"/>
            <a:chOff x="1354762" y="4930132"/>
            <a:chExt cx="5519764" cy="400110"/>
          </a:xfrm>
        </p:grpSpPr>
        <p:sp>
          <p:nvSpPr>
            <p:cNvPr id="17" name="TextBox 16"/>
            <p:cNvSpPr txBox="1"/>
            <p:nvPr/>
          </p:nvSpPr>
          <p:spPr>
            <a:xfrm>
              <a:off x="1589105" y="4930132"/>
              <a:ext cx="5285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앞면은 부드럽고 뒷면은 끈적끈적 한 곳이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있구나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99424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15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2429" y="663079"/>
            <a:ext cx="556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포스트 잇으로 모양 맞추기 놀이를 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6603" y="1150101"/>
            <a:ext cx="5832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 종이의 뒷면에 엄마가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모르게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모양을 그려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집안에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있는 물건에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붙여 볼게 어떤 모양인지 맞춰보자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71007" y="119297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06603" y="1916832"/>
            <a:ext cx="5740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이번에는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엄마 모르게 모양을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그려보도록 하자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그러면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엄마나라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말로 모양 이름을 </a:t>
            </a:r>
            <a:r>
              <a:rPr lang="ko-KR" altLang="en-US" sz="20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말할께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</a:p>
        </p:txBody>
      </p:sp>
      <p:pic>
        <p:nvPicPr>
          <p:cNvPr id="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71007" y="199773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그림 11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3" name="그룹 12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4" name="타원형 설명선 13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782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836712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879506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17" name="그룹 16"/>
          <p:cNvGrpSpPr/>
          <p:nvPr/>
        </p:nvGrpSpPr>
        <p:grpSpPr>
          <a:xfrm>
            <a:off x="971550" y="1610217"/>
            <a:ext cx="7102228" cy="1015663"/>
            <a:chOff x="971550" y="1610217"/>
            <a:chExt cx="7102228" cy="1015663"/>
          </a:xfrm>
        </p:grpSpPr>
        <p:sp>
          <p:nvSpPr>
            <p:cNvPr id="4" name="TextBox 3"/>
            <p:cNvSpPr txBox="1"/>
            <p:nvPr/>
          </p:nvSpPr>
          <p:spPr>
            <a:xfrm>
              <a:off x="1302373" y="1610217"/>
              <a:ext cx="677140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놀이는 엄마의 모국어로 동그라미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세모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네모 모양의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이름을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집안에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있는 물건에서 모양을 찾아보고 엄마의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모국어로 동그라미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세모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네모를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이야기해봅니다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1610854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972177" y="2904039"/>
            <a:ext cx="4730760" cy="400110"/>
            <a:chOff x="972177" y="3218492"/>
            <a:chExt cx="4730760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1302373" y="3218492"/>
              <a:ext cx="44005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모양의 특성을 알고 구별 할 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2177" y="3259260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971600" y="3582308"/>
            <a:ext cx="6175643" cy="720660"/>
            <a:chOff x="971600" y="3717032"/>
            <a:chExt cx="6175643" cy="720660"/>
          </a:xfrm>
        </p:grpSpPr>
        <p:sp>
          <p:nvSpPr>
            <p:cNvPr id="11" name="TextBox 10"/>
            <p:cNvSpPr txBox="1"/>
            <p:nvPr/>
          </p:nvSpPr>
          <p:spPr>
            <a:xfrm>
              <a:off x="1302373" y="3729806"/>
              <a:ext cx="584487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포스트 잇이 없는 경우 일반 종이와 테이프를 사용하여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 할 수 있습니다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371703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971600" y="4581128"/>
            <a:ext cx="6967526" cy="731694"/>
            <a:chOff x="971600" y="4581128"/>
            <a:chExt cx="6967526" cy="731694"/>
          </a:xfrm>
        </p:grpSpPr>
        <p:sp>
          <p:nvSpPr>
            <p:cNvPr id="13" name="TextBox 12"/>
            <p:cNvSpPr txBox="1"/>
            <p:nvPr/>
          </p:nvSpPr>
          <p:spPr>
            <a:xfrm>
              <a:off x="1302373" y="4604936"/>
              <a:ext cx="663675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활동이 익숙해지면 세모와 삼각형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네모와 사각형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동그라미와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원은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같은 뜻이라는 것을 알려 주면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좋습니다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1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4581128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4173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1052736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1095530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980124" y="1958989"/>
            <a:ext cx="6191075" cy="461665"/>
            <a:chOff x="980124" y="1958989"/>
            <a:chExt cx="6191075" cy="461665"/>
          </a:xfrm>
        </p:grpSpPr>
        <p:sp>
          <p:nvSpPr>
            <p:cNvPr id="4" name="TextBox 3"/>
            <p:cNvSpPr txBox="1"/>
            <p:nvPr/>
          </p:nvSpPr>
          <p:spPr>
            <a:xfrm>
              <a:off x="1329655" y="1958989"/>
              <a:ext cx="58415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여러 가지 줄을 이용하여 모양을 만들어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195962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980124" y="4038163"/>
            <a:ext cx="7160775" cy="830997"/>
            <a:chOff x="980124" y="4038163"/>
            <a:chExt cx="7160775" cy="830997"/>
          </a:xfrm>
        </p:grpSpPr>
        <p:sp>
          <p:nvSpPr>
            <p:cNvPr id="8" name="TextBox 7"/>
            <p:cNvSpPr txBox="1"/>
            <p:nvPr/>
          </p:nvSpPr>
          <p:spPr>
            <a:xfrm>
              <a:off x="1329655" y="4038163"/>
              <a:ext cx="68112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동그라미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세모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네모를 이용하여 카드를 만들어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외할머니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할아버지께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카드를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써봅니다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408264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983041" y="2813910"/>
            <a:ext cx="6105564" cy="830997"/>
            <a:chOff x="983041" y="2708920"/>
            <a:chExt cx="6105564" cy="830997"/>
          </a:xfrm>
        </p:grpSpPr>
        <p:sp>
          <p:nvSpPr>
            <p:cNvPr id="15" name="TextBox 14"/>
            <p:cNvSpPr txBox="1"/>
            <p:nvPr/>
          </p:nvSpPr>
          <p:spPr>
            <a:xfrm>
              <a:off x="1332572" y="2708920"/>
              <a:ext cx="57560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여러 가지 물건의 모양을 그려 연상하기 놀이를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3041" y="2709557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3508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899591" y="3140968"/>
            <a:ext cx="3769030" cy="454920"/>
            <a:chOff x="899591" y="1052736"/>
            <a:chExt cx="3769030" cy="454920"/>
          </a:xfrm>
        </p:grpSpPr>
        <p:sp>
          <p:nvSpPr>
            <p:cNvPr id="3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427811" y="4224443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종이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811" y="5104541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세모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7811" y="4664492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동그라미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7811" y="5544589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네모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9" name="Picture 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28995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73000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517005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561009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27811" y="378439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모양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4" name="Picture 13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84990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329655" y="908720"/>
            <a:ext cx="69397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신체로 모양을 표현하면 유아가 엄마나라 말로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도형의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이름을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엄마나라 말로 모양의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이름을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말하면 아빠와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유아가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집안에서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모양이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비슷한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물건을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찾아오기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게임을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할 수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있습니다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0124" y="909357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70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Microsoft Office PowerPoint</Application>
  <PresentationFormat>화면 슬라이드 쇼(4:3)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EB</vt:lpstr>
      <vt:lpstr>맑은 고딕</vt:lpstr>
      <vt:lpstr>서울남산체 M</vt:lpstr>
      <vt:lpstr>서울남산체 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2015-06-15T10:19:47Z</dcterms:created>
  <dcterms:modified xsi:type="dcterms:W3CDTF">2015-06-15T11:43:37Z</dcterms:modified>
</cp:coreProperties>
</file>