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L" panose="02020603020101020101" pitchFamily="18" charset="-127"/>
      <p:regular r:id="rId13"/>
    </p:embeddedFont>
    <p:embeddedFont>
      <p:font typeface="나눔바른고딕" panose="020B0603020101020101" pitchFamily="50" charset="-127"/>
      <p:regular r:id="rId14"/>
      <p:bold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손글씨 펜" panose="03040600000000000000" pitchFamily="66" charset="-127"/>
      <p:regular r:id="rId18"/>
    </p:embeddedFont>
    <p:embeddedFont>
      <p:font typeface="08서울한강체 M" panose="02020603020101020101" pitchFamily="18" charset="-127"/>
      <p:regular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9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8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21.emf"/><Relationship Id="rId7" Type="http://schemas.openxmlformats.org/officeDocument/2006/relationships/image" Target="../media/image23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360676" y="3334633"/>
            <a:ext cx="7470648" cy="707886"/>
            <a:chOff x="2514600" y="3352622"/>
            <a:chExt cx="7470648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2514600" y="3465825"/>
              <a:ext cx="7470648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2514600" y="3352622"/>
              <a:ext cx="7470648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엄마와 스킨십을 통해 마음을 나눠요 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둥개둥개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기지개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팔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무릎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마사지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목욕 후 아이에게 로션을 발라줄 때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쭈까쭈까 쭉쭉 놀이를 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아이와 함께 따로따로 놀이를 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90606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33147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9011746" cy="412934"/>
            <a:chOff x="2776986" y="5154447"/>
            <a:chExt cx="9011746" cy="412934"/>
          </a:xfrm>
        </p:grpSpPr>
        <p:sp>
          <p:nvSpPr>
            <p:cNvPr id="54" name="직사각형 53"/>
            <p:cNvSpPr/>
            <p:nvPr/>
          </p:nvSpPr>
          <p:spPr>
            <a:xfrm>
              <a:off x="2910430" y="5154447"/>
              <a:ext cx="8878302" cy="4129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매트 또는 편안한 의자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베이비오일 또는 로션</a:t>
              </a:r>
              <a:r>
                <a:rPr lang="en-US" altLang="ko-KR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달강달강’과 ‘둥개둥개 둥개야’ 음원과 악보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788028"/>
            <a:ext cx="6884011" cy="412934"/>
            <a:chOff x="2776987" y="3477367"/>
            <a:chExt cx="6884011" cy="412934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6750566" cy="41293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양육자와의 신체 접촉 놀이와 상호작용을 통해 정서적 유대감을 형성해요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2004" y="268614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0" name="타원 59"/>
          <p:cNvSpPr/>
          <p:nvPr/>
        </p:nvSpPr>
        <p:spPr>
          <a:xfrm>
            <a:off x="3790517" y="240783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0" name="타원 69"/>
          <p:cNvSpPr/>
          <p:nvPr/>
        </p:nvSpPr>
        <p:spPr>
          <a:xfrm>
            <a:off x="6814132" y="2689706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9" name="그룹 8"/>
          <p:cNvGrpSpPr/>
          <p:nvPr/>
        </p:nvGrpSpPr>
        <p:grpSpPr>
          <a:xfrm>
            <a:off x="10752788" y="2308612"/>
            <a:ext cx="540052" cy="713776"/>
            <a:chOff x="10710878" y="2253221"/>
            <a:chExt cx="623872" cy="824558"/>
          </a:xfrm>
        </p:grpSpPr>
        <p:grpSp>
          <p:nvGrpSpPr>
            <p:cNvPr id="5" name="그룹 4"/>
            <p:cNvGrpSpPr/>
            <p:nvPr/>
          </p:nvGrpSpPr>
          <p:grpSpPr>
            <a:xfrm>
              <a:off x="10710878" y="2253221"/>
              <a:ext cx="623872" cy="824558"/>
              <a:chOff x="3047250" y="548999"/>
              <a:chExt cx="2639176" cy="3488145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 rotWithShape="1">
              <a:blip r:embed="rId5"/>
              <a:srcRect r="56717" b="46775"/>
              <a:stretch/>
            </p:blipFill>
            <p:spPr>
              <a:xfrm flipH="1">
                <a:off x="3047250" y="548999"/>
                <a:ext cx="2639176" cy="3065739"/>
              </a:xfrm>
              <a:prstGeom prst="rect">
                <a:avLst/>
              </a:prstGeom>
            </p:spPr>
          </p:pic>
          <p:pic>
            <p:nvPicPr>
              <p:cNvPr id="53" name="그림 52"/>
              <p:cNvPicPr>
                <a:picLocks noChangeAspect="1"/>
              </p:cNvPicPr>
              <p:nvPr/>
            </p:nvPicPr>
            <p:blipFill rotWithShape="1">
              <a:blip r:embed="rId5"/>
              <a:srcRect l="44767" t="21805" r="25474" b="37267"/>
              <a:stretch/>
            </p:blipFill>
            <p:spPr>
              <a:xfrm rot="20910692" flipH="1">
                <a:off x="3655324" y="1679709"/>
                <a:ext cx="1814514" cy="2357435"/>
              </a:xfrm>
              <a:prstGeom prst="rect">
                <a:avLst/>
              </a:prstGeom>
            </p:spPr>
          </p:pic>
        </p:grpSp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673308">
              <a:off x="10975552" y="2771821"/>
              <a:ext cx="317179" cy="184587"/>
            </a:xfrm>
            <a:prstGeom prst="rect">
              <a:avLst/>
            </a:prstGeom>
          </p:spPr>
        </p:pic>
      </p:grpSp>
      <p:sp>
        <p:nvSpPr>
          <p:cNvPr id="72" name="타원 71"/>
          <p:cNvSpPr/>
          <p:nvPr/>
        </p:nvSpPr>
        <p:spPr>
          <a:xfrm>
            <a:off x="5765621" y="2411827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타원 72"/>
          <p:cNvSpPr/>
          <p:nvPr/>
        </p:nvSpPr>
        <p:spPr>
          <a:xfrm>
            <a:off x="5771254" y="2698484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전통이랑 아빠는 붕어빵 같아요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둘은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생긴 것도 닮았고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자는 모습도 닮았는데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,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자고 일어날 때도 똑같아요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둘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다 쭈욱 기지개를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켜며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일어나죠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기지개를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켤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때 팔다리를 꾹꾹 마사지해주면 기분이 좋은지 방긋 웃어요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1974" y="2197247"/>
            <a:ext cx="1908050" cy="2135016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809523" cy="707886"/>
            <a:chOff x="2503027" y="3004468"/>
            <a:chExt cx="7809523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96338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영아들의 머리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옷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양말 등의 색깔이나 모양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종류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등 영아의 특징 몇 가지를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이야기하면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 영아가 누구일지 맞춰보세요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206393"/>
              <a:ext cx="8381795" cy="400110"/>
              <a:chOff x="2503027" y="4201603"/>
              <a:chExt cx="8381795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82686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영아가 누군지 맞추면 해당 영아의 엄마가 영아의 이름과 장점을 이야기해주세요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0" name="직사각형 1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922682" y="511491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3" name="그룹 22"/>
          <p:cNvGrpSpPr/>
          <p:nvPr/>
        </p:nvGrpSpPr>
        <p:grpSpPr>
          <a:xfrm>
            <a:off x="2503026" y="5259220"/>
            <a:ext cx="5209452" cy="707886"/>
            <a:chOff x="2503027" y="4201603"/>
            <a:chExt cx="5209452" cy="707886"/>
          </a:xfrm>
        </p:grpSpPr>
        <p:sp>
          <p:nvSpPr>
            <p:cNvPr id="24" name="직사각형 23"/>
            <p:cNvSpPr/>
            <p:nvPr/>
          </p:nvSpPr>
          <p:spPr>
            <a:xfrm>
              <a:off x="2616212" y="4201603"/>
              <a:ext cx="509626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이중언어코치가 영아의 이름을 한 명씩 넣어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○○이는 어디 있나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여기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~’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불러주세요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975" y="5286119"/>
            <a:ext cx="648576" cy="654088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995" y="4096042"/>
            <a:ext cx="924536" cy="57857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688" y="2842685"/>
            <a:ext cx="443150" cy="718886"/>
          </a:xfrm>
          <a:prstGeom prst="rect">
            <a:avLst/>
          </a:prstGeom>
        </p:spPr>
      </p:pic>
      <p:sp>
        <p:nvSpPr>
          <p:cNvPr id="26" name="직사각형 25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7410638" cy="1484467"/>
            <a:chOff x="1314034" y="5163565"/>
            <a:chExt cx="7410638" cy="1484467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865767"/>
              <a:ext cx="5538696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영아의 다리를 두 손으로 각각 잡고 영아의 다리를 쭈욱 펴 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어머니 여러분의 나라에도 이런 놀이가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7389536" cy="707886"/>
              <a:chOff x="2673648" y="3554755"/>
              <a:chExt cx="7389536" cy="707886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7276351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베이비 마사지의 효과와 연계하여 ‘쭈까쭈까 쭉쭉’을 소개한 후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영아를 </a:t>
                </a:r>
                <a:endParaRPr lang="en-US" altLang="ko-KR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  <a:p>
                <a:pPr>
                  <a:buSzPct val="80000"/>
                  <a:defRPr/>
                </a:pP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매트에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눕히고 ‘쭈까쭈까 쭉쭉’ 놀이를 해요</a:t>
                </a: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174514" y="5928113"/>
            <a:ext cx="2515586" cy="338554"/>
            <a:chOff x="1097280" y="6043365"/>
            <a:chExt cx="2515586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5155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221246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쭈까쭈까 쭉쭉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5" name="직사각형 3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36" name="직사각형 35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077" y="5185589"/>
            <a:ext cx="1246648" cy="108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765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849861" cy="774875"/>
            <a:chOff x="1314034" y="5163565"/>
            <a:chExt cx="7849861" cy="774875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5262979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이름을 들으면 무슨 놀이인지 아시겠어요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놀이일까요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828759" cy="400110"/>
              <a:chOff x="2673648" y="3554755"/>
              <a:chExt cx="7828759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71557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한국의 전통놀이인 ‘달강달강’과 ‘둥개둥개’는 어떤 놀이일지 얘기해보아요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56" name="그룹 55"/>
          <p:cNvGrpSpPr/>
          <p:nvPr/>
        </p:nvGrpSpPr>
        <p:grpSpPr>
          <a:xfrm>
            <a:off x="1314034" y="3718945"/>
            <a:ext cx="8315097" cy="1521233"/>
            <a:chOff x="1314034" y="5163565"/>
            <a:chExt cx="8315097" cy="1521233"/>
          </a:xfrm>
        </p:grpSpPr>
        <p:sp>
          <p:nvSpPr>
            <p:cNvPr id="60" name="직사각형 59"/>
            <p:cNvSpPr/>
            <p:nvPr/>
          </p:nvSpPr>
          <p:spPr>
            <a:xfrm>
              <a:off x="1314034" y="5515247"/>
              <a:ext cx="8315097" cy="116955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아이와 눈을 맞추고 아이의 손을 앞뒤로 당겼다가 밀었다가 하며 ‘달강달강’ 이라고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아이의 겨드랑이를 잡고 무릎 위에 세워주세요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 ‘둥개둥개둥개야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~’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부르며 아이가 무릎을 연속으로 구부렸다가 폈다 할 수 있게 해 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61" name="그룹 60"/>
            <p:cNvGrpSpPr/>
            <p:nvPr/>
          </p:nvGrpSpPr>
          <p:grpSpPr>
            <a:xfrm>
              <a:off x="1335136" y="5163565"/>
              <a:ext cx="7198779" cy="400110"/>
              <a:chOff x="2673648" y="3554755"/>
              <a:chExt cx="7198779" cy="400110"/>
            </a:xfrm>
          </p:grpSpPr>
          <p:sp>
            <p:nvSpPr>
              <p:cNvPr id="62" name="직사각형 61"/>
              <p:cNvSpPr/>
              <p:nvPr/>
            </p:nvSpPr>
            <p:spPr>
              <a:xfrm>
                <a:off x="2786833" y="3554755"/>
                <a:ext cx="708559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‘달강달강’과 ‘둥개둥개’ 놀이 방법을 알고 영아와 함께 놀이해보아요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6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491803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8" name="그룹 67"/>
          <p:cNvGrpSpPr/>
          <p:nvPr/>
        </p:nvGrpSpPr>
        <p:grpSpPr>
          <a:xfrm>
            <a:off x="6756049" y="5928113"/>
            <a:ext cx="3124213" cy="338554"/>
            <a:chOff x="1097280" y="6043365"/>
            <a:chExt cx="3124213" cy="338554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1097280" y="6055249"/>
              <a:ext cx="3124213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직사각형 69"/>
            <p:cNvSpPr/>
            <p:nvPr/>
          </p:nvSpPr>
          <p:spPr>
            <a:xfrm>
              <a:off x="1353400" y="6043365"/>
              <a:ext cx="28680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달강달강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둥개둥개야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pic>
        <p:nvPicPr>
          <p:cNvPr id="72" name="그림 7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6389" y="5303520"/>
            <a:ext cx="1200066" cy="107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00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6314549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한국의 전통놀이와 비슷한 엄마 나라의 전통놀이가 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소개해 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254062" cy="400110"/>
            <a:chOff x="2673648" y="3554755"/>
            <a:chExt cx="425406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51" name="직사각형 5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3" name="직사각형 5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7824" y="5706767"/>
            <a:ext cx="891228" cy="78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63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3009258"/>
            <a:ext cx="7484114" cy="400110"/>
            <a:chOff x="2503027" y="3004468"/>
            <a:chExt cx="7484114" cy="400110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737092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수고했다는 의미로 엄마가 아이를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아이는 엄마를 서로 꼭 껴안아주세요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1298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057295"/>
            <a:ext cx="6874972" cy="707886"/>
            <a:chOff x="2503027" y="4201603"/>
            <a:chExt cx="6874972" cy="707886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676178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껴안은 상태로 오늘 배운 놀이의 ‘달강달강’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둥개둥개야’를 하며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몸을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앞뒤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좌우로 함께 흔들어 주세요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17" name="그룹 16"/>
          <p:cNvGrpSpPr/>
          <p:nvPr/>
        </p:nvGrpSpPr>
        <p:grpSpPr>
          <a:xfrm>
            <a:off x="1395231" y="2744924"/>
            <a:ext cx="594748" cy="897926"/>
            <a:chOff x="5134282" y="978911"/>
            <a:chExt cx="1923436" cy="2903925"/>
          </a:xfrm>
        </p:grpSpPr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2"/>
            <a:srcRect l="29712" t="2797" r="21127" b="45132"/>
            <a:stretch/>
          </p:blipFill>
          <p:spPr>
            <a:xfrm>
              <a:off x="5134282" y="978911"/>
              <a:ext cx="1923436" cy="2903925"/>
            </a:xfrm>
            <a:prstGeom prst="rect">
              <a:avLst/>
            </a:prstGeom>
          </p:spPr>
        </p:pic>
        <p:grpSp>
          <p:nvGrpSpPr>
            <p:cNvPr id="16" name="그룹 15"/>
            <p:cNvGrpSpPr/>
            <p:nvPr/>
          </p:nvGrpSpPr>
          <p:grpSpPr>
            <a:xfrm>
              <a:off x="5575300" y="2285390"/>
              <a:ext cx="1041400" cy="1284290"/>
              <a:chOff x="6979920" y="2534625"/>
              <a:chExt cx="1450455" cy="1788750"/>
            </a:xfrm>
          </p:grpSpPr>
          <p:pic>
            <p:nvPicPr>
              <p:cNvPr id="14" name="그림 13"/>
              <p:cNvPicPr>
                <a:picLocks noChangeAspect="1"/>
              </p:cNvPicPr>
              <p:nvPr/>
            </p:nvPicPr>
            <p:blipFill rotWithShape="1">
              <a:blip r:embed="rId3"/>
              <a:srcRect l="68933"/>
              <a:stretch/>
            </p:blipFill>
            <p:spPr>
              <a:xfrm>
                <a:off x="6979920" y="2534625"/>
                <a:ext cx="1450455" cy="1788750"/>
              </a:xfrm>
              <a:prstGeom prst="rect">
                <a:avLst/>
              </a:prstGeom>
            </p:spPr>
          </p:pic>
          <p:pic>
            <p:nvPicPr>
              <p:cNvPr id="15" name="그림 14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10905" y="3399161"/>
                <a:ext cx="213750" cy="112500"/>
              </a:xfrm>
              <a:prstGeom prst="rect">
                <a:avLst/>
              </a:prstGeom>
            </p:spPr>
          </p:pic>
        </p:grpSp>
      </p:grpSp>
      <p:pic>
        <p:nvPicPr>
          <p:cNvPr id="20" name="그림 19"/>
          <p:cNvPicPr>
            <a:picLocks noChangeAspect="1"/>
          </p:cNvPicPr>
          <p:nvPr/>
        </p:nvPicPr>
        <p:blipFill rotWithShape="1">
          <a:blip r:embed="rId5"/>
          <a:srcRect l="51969" t="7398" r="18138" b="49354"/>
          <a:stretch/>
        </p:blipFill>
        <p:spPr>
          <a:xfrm>
            <a:off x="1385603" y="4052143"/>
            <a:ext cx="614004" cy="739010"/>
          </a:xfrm>
          <a:prstGeom prst="rect">
            <a:avLst/>
          </a:prstGeom>
        </p:spPr>
      </p:pic>
      <p:pic>
        <p:nvPicPr>
          <p:cNvPr id="21" name="그림 20"/>
          <p:cNvPicPr>
            <a:picLocks noChangeAspect="1"/>
          </p:cNvPicPr>
          <p:nvPr/>
        </p:nvPicPr>
        <p:blipFill rotWithShape="1">
          <a:blip r:embed="rId6"/>
          <a:srcRect r="46435"/>
          <a:stretch/>
        </p:blipFill>
        <p:spPr>
          <a:xfrm>
            <a:off x="10222076" y="5152460"/>
            <a:ext cx="1047242" cy="1060232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620060"/>
            <a:ext cx="51187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앉기가 어려운 영아들은 쭈까쭈까 위주로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걷기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어려운 영아들은 달강달강 위주로 놀이해보세요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72731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잘 서고 걷는 아이는 둥개둥개를 시작할 때 엄마와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아이가 모두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서 있는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상태에서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아이의 겨드랑이를 잡고 천천히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들어 올리고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내리면서 놀이해보세요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21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엄마와 스킨십을 통해 마음을 나눠요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둥개둥개 놀이</a:t>
            </a:r>
            <a:endParaRPr lang="ko-KR" altLang="en-US" sz="2400" b="1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b="36018"/>
          <a:stretch/>
        </p:blipFill>
        <p:spPr>
          <a:xfrm>
            <a:off x="10432052" y="5259255"/>
            <a:ext cx="784588" cy="959950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5" name="모서리가 둥근 직사각형 24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5516</TotalTime>
  <Words>507</Words>
  <Application>Microsoft Office PowerPoint</Application>
  <PresentationFormat>와이드스크린</PresentationFormat>
  <Paragraphs>93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L</vt:lpstr>
      <vt:lpstr>나눔바른고딕</vt:lpstr>
      <vt:lpstr>맑은 고딕</vt:lpstr>
      <vt:lpstr>Arial</vt:lpstr>
      <vt:lpstr>나눔손글씨 펜</vt:lpstr>
      <vt:lpstr>08서울한강체 M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116</cp:revision>
  <dcterms:created xsi:type="dcterms:W3CDTF">2016-09-08T09:50:17Z</dcterms:created>
  <dcterms:modified xsi:type="dcterms:W3CDTF">2016-11-17T07:33:38Z</dcterms:modified>
</cp:coreProperties>
</file>