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EB" pitchFamily="18" charset="-127"/>
      <p:regular r:id="rId8"/>
    </p:embeddedFont>
    <p:embeddedFont>
      <p:font typeface="맑은 고딕" pitchFamily="50" charset="-127"/>
      <p:regular r:id="rId9"/>
      <p:bold r:id="rId10"/>
    </p:embeddedFont>
    <p:embeddedFont>
      <p:font typeface="서울남산체 B" pitchFamily="18" charset="-127"/>
      <p:regular r:id="rId11"/>
    </p:embeddedFont>
    <p:embeddedFont>
      <p:font typeface="서울남산체 M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1681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8315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77983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309" name="그림 308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310" name="그림 309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171" name="직사각형 170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72" name="그룹 171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173" name="그룹 172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259" name="원호 258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0" name="타원 259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1" name="타원 260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2" name="직사각형 261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3" name="직사각형 262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4" name="양쪽 모서리가 둥근 사각형 263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5" name="양쪽 모서리가 둥근 사각형 264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6" name="직사각형 265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67" name="그룹 266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302" name="모서리가 둥근 직사각형 301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3" name="모서리가 둥근 직사각형 302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4" name="모서리가 둥근 직사각형 303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5" name="모서리가 둥근 직사각형 304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6" name="모서리가 둥근 직사각형 305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07" name="양쪽 모서리가 둥근 사각형 306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68" name="직사각형 267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69" name="모서리가 둥근 직사각형 268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0" name="모서리가 둥근 직사각형 269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1" name="모서리가 둥근 직사각형 270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2" name="모서리가 둥근 직사각형 271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3" name="모서리가 둥근 직사각형 272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4" name="양쪽 모서리가 둥근 사각형 273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5" name="현 274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6" name="자유형 275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7" name="자유형 276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8" name="현 277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9" name="타원 278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0" name="타원 279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81" name="직선 연결선 280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직선 연결선 281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직선 연결선 282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직선 연결선 283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5" name="직선 연결선 284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6" name="직선 연결선 285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87" name="직사각형 286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8" name="사다리꼴 287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89" name="직사각형 288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0" name="타원 289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1" name="타원 290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2" name="타원 291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3" name="직사각형 292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4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5" name="이등변 삼각형 294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6" name="이등변 삼각형 295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7" name="원호 296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98" name="원호 297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99" name="그룹 298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300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301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174" name="그룹 173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219" name="그룹 218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254" name="모서리가 둥근 직사각형 253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5" name="모서리가 둥근 직사각형 254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6" name="모서리가 둥근 직사각형 255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7" name="모서리가 둥근 직사각형 256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58" name="모서리가 둥근 직사각형 257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220" name="직사각형 219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1" name="양쪽 모서리가 둥근 사각형 220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2" name="직사각형 221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23" name="그룹 222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244" name="자유형 243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5" name="자유형 244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6" name="자유형 245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7" name="원호 246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8" name="타원 247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9" name="타원 248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50" name="직선 연결선 249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1" name="직선 연결선 250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2" name="직선 연결선 251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3" name="직선 연결선 252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224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5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6" name="이등변 삼각형 225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27" name="이등변 삼각형 226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28" name="직선 연결선 227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직선 연결선 228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0" name="직사각형 229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1" name="직사각형 230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2" name="직사각형 231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3" name="양쪽 모서리가 둥근 사각형 232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4" name="양쪽 모서리가 둥근 사각형 233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5" name="원호 234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236" name="그룹 235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237" name="양쪽 모서리가 둥근 사각형 236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8" name="사다리꼴 237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39" name="평행 사변형 238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0" name="평행 사변형 239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241" name="직선 연결선 240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2" name="타원 241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43" name="타원 242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175" name="그룹 174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76" name="순서도: 수동 입력 175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177" name="그룹 176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213" name="모서리가 둥근 직사각형 212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4" name="모서리가 둥근 직사각형 213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5" name="모서리가 둥근 직사각형 214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6" name="모서리가 둥근 직사각형 215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7" name="모서리가 둥근 직사각형 216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8" name="양쪽 모서리가 둥근 사각형 217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178" name="그룹 177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208" name="모서리가 둥근 직사각형 207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09" name="모서리가 둥근 직사각형 208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0" name="모서리가 둥근 직사각형 209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1" name="모서리가 둥근 직사각형 210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212" name="모서리가 둥근 직사각형 211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179" name="순서도: 수동 입력 178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0" name="현 179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1" name="타원 180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현 181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타원 182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타원 183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직선 연결선 185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직선 연결선 186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직선 연결선 187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9" name="타원 188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타원 189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이등변 삼각형 190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직사각형 191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3" name="직사각형 192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직사각형 193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양쪽 모서리가 둥근 사각형 194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직사각형 195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직사각형 196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양쪽 모서리가 둥근 사각형 197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양쪽 모서리가 잘린 사각형 198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직사각형 199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1" name="모서리가 둥근 직사각형 200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모서리가 둥근 직사각형 201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모서리가 둥근 직사각형 202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양쪽 모서리가 둥근 사각형 205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양쪽 모서리가 둥근 사각형 206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76300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 userDrawn="1"/>
        </p:nvGrpSpPr>
        <p:grpSpPr>
          <a:xfrm rot="21409743">
            <a:off x="353769" y="132405"/>
            <a:ext cx="3645055" cy="461665"/>
            <a:chOff x="265545" y="192665"/>
            <a:chExt cx="2905444" cy="461665"/>
          </a:xfrm>
        </p:grpSpPr>
        <p:grpSp>
          <p:nvGrpSpPr>
            <p:cNvPr id="9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1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2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33817" y="192665"/>
              <a:ext cx="26371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냉장고 속에는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3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4" name="그룹 63"/>
          <p:cNvGrpSpPr/>
          <p:nvPr userDrawn="1"/>
        </p:nvGrpSpPr>
        <p:grpSpPr>
          <a:xfrm rot="21193429">
            <a:off x="55711" y="5197382"/>
            <a:ext cx="1082656" cy="1512408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5" name="순서도: 수동 입력 64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6" name="그룹 65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36" name="모서리가 둥근 직사각형 135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모서리가 둥근 직사각형 136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모서리가 둥근 직사각형 137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모서리가 둥근 직사각형 138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모서리가 둥근 직사각형 139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양쪽 모서리가 둥근 사각형 140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7" name="순서도: 수동 입력 66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8" name="현 67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타원 68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현 69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타원 70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타원 71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73" name="직선 연결선 72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직선 연결선 73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직선 연결선 74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직선 연결선 75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타원 76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8" name="타원 77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9" name="이등변 삼각형 78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2" name="직사각형 81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3" name="양쪽 모서리가 둥근 사각형 82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7" name="양쪽 모서리가 둥근 사각형 86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8" name="양쪽 모서리가 잘린 사각형 87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직사각형 128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0" name="모서리가 둥근 직사각형 129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1" name="모서리가 둥근 직사각형 130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2" name="모서리가 둥근 직사각형 131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3" name="모서리가 둥근 직사각형 132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4" name="모서리가 둥근 직사각형 133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5" name="양쪽 모서리가 둥근 사각형 134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5789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0" name="그룹 7"/>
          <p:cNvGrpSpPr/>
          <p:nvPr userDrawn="1"/>
        </p:nvGrpSpPr>
        <p:grpSpPr>
          <a:xfrm rot="21409743">
            <a:off x="353769" y="132405"/>
            <a:ext cx="3645055" cy="461665"/>
            <a:chOff x="265545" y="192665"/>
            <a:chExt cx="2905444" cy="461665"/>
          </a:xfrm>
        </p:grpSpPr>
        <p:grpSp>
          <p:nvGrpSpPr>
            <p:cNvPr id="121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23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22" name="TextBox 121"/>
            <p:cNvSpPr txBox="1"/>
            <p:nvPr/>
          </p:nvSpPr>
          <p:spPr>
            <a:xfrm>
              <a:off x="533817" y="192665"/>
              <a:ext cx="26371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냉장고 속에는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25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6" name="그룹 125"/>
          <p:cNvGrpSpPr/>
          <p:nvPr userDrawn="1"/>
        </p:nvGrpSpPr>
        <p:grpSpPr>
          <a:xfrm flipH="1">
            <a:off x="84001" y="4660802"/>
            <a:ext cx="1622309" cy="1949702"/>
            <a:chOff x="7279520" y="4215550"/>
            <a:chExt cx="1877058" cy="2255861"/>
          </a:xfrm>
        </p:grpSpPr>
        <p:grpSp>
          <p:nvGrpSpPr>
            <p:cNvPr id="127" name="그룹 126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5" name="원호 164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타원 165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타원 166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직사각형 167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직사각형 168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양쪽 모서리가 둥근 사각형 169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양쪽 모서리가 둥근 사각형 170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직사각형 171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73" name="그룹 172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08" name="모서리가 둥근 직사각형 207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9" name="모서리가 둥근 직사각형 208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0" name="모서리가 둥근 직사각형 209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1" name="모서리가 둥근 직사각형 210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모서리가 둥근 직사각형 211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양쪽 모서리가 둥근 사각형 212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4" name="직사각형 173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모서리가 둥근 직사각형 174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모서리가 둥근 직사각형 175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모서리가 둥근 직사각형 176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모서리가 둥근 직사각형 177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모서리가 둥근 직사각형 178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양쪽 모서리가 둥근 사각형 179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현 180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자유형 181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3" name="자유형 182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현 183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타원 184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타원 185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87" name="직선 연결선 186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직선 연결선 187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직선 연결선 188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직선 연결선 189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직선 연결선 190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직선 연결선 191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3" name="직사각형 192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사다리꼴 193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직사각형 194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타원 195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타원 196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타원 197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직사각형 198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0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1" name="이등변 삼각형 200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2" name="이등변 삼각형 201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3" name="원호 202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4" name="원호 203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5" name="그룹 204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06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07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28" name="그룹 127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9" name="순서도: 수동 입력 128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30" name="그룹 129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9" name="모서리가 둥근 직사각형 158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모서리가 둥근 직사각형 160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2" name="모서리가 둥근 직사각형 161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3" name="모서리가 둥근 직사각형 162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4" name="양쪽 모서리가 둥근 사각형 163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31" name="순서도: 수동 입력 130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현 131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32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현 133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타원 135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7" name="직선 연결선 136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직선 연결선 137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직선 연결선 138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직선 연결선 139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1" name="타원 140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타원 141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이등변 삼각형 142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양쪽 모서리가 둥근 사각형 146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직사각형 147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양쪽 모서리가 둥근 사각형 149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양쪽 모서리가 잘린 사각형 150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직사각형 151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모서리가 둥근 직사각형 156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8" name="양쪽 모서리가 둥근 사각형 157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3724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0"/>
            <a:ext cx="685800" cy="68580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 userDrawn="1"/>
        </p:nvSpPr>
        <p:spPr>
          <a:xfrm rot="16200000">
            <a:off x="-2865704" y="3406137"/>
            <a:ext cx="68580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5" name="그룹 14"/>
          <p:cNvGrpSpPr/>
          <p:nvPr userDrawn="1"/>
        </p:nvGrpSpPr>
        <p:grpSpPr>
          <a:xfrm rot="706453">
            <a:off x="8356363" y="89969"/>
            <a:ext cx="839203" cy="1128007"/>
            <a:chOff x="2305346" y="1988840"/>
            <a:chExt cx="1961854" cy="26370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cxnSp>
          <p:nvCxnSpPr>
            <p:cNvPr id="16" name="직선 연결선 15"/>
            <p:cNvCxnSpPr/>
            <p:nvPr/>
          </p:nvCxnSpPr>
          <p:spPr>
            <a:xfrm flipV="1">
              <a:off x="3471227" y="3789040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직선 연결선 16"/>
            <p:cNvCxnSpPr/>
            <p:nvPr/>
          </p:nvCxnSpPr>
          <p:spPr>
            <a:xfrm flipH="1" flipV="1">
              <a:off x="3040314" y="3819704"/>
              <a:ext cx="50587" cy="432048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타원 17"/>
            <p:cNvSpPr/>
            <p:nvPr/>
          </p:nvSpPr>
          <p:spPr>
            <a:xfrm>
              <a:off x="2350169" y="1988840"/>
              <a:ext cx="1872208" cy="1872208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9" name="달 18"/>
            <p:cNvSpPr/>
            <p:nvPr/>
          </p:nvSpPr>
          <p:spPr>
            <a:xfrm>
              <a:off x="2339752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0" name="달 19"/>
            <p:cNvSpPr/>
            <p:nvPr/>
          </p:nvSpPr>
          <p:spPr>
            <a:xfrm rot="10800000">
              <a:off x="3288556" y="1988840"/>
              <a:ext cx="936104" cy="1872208"/>
            </a:xfrm>
            <a:prstGeom prst="moon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21" name="타원 20"/>
            <p:cNvSpPr/>
            <p:nvPr/>
          </p:nvSpPr>
          <p:spPr>
            <a:xfrm>
              <a:off x="3131839" y="1988840"/>
              <a:ext cx="288032" cy="144016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막힌 원호 21"/>
            <p:cNvSpPr/>
            <p:nvPr/>
          </p:nvSpPr>
          <p:spPr>
            <a:xfrm rot="10800000">
              <a:off x="2305346" y="2204864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solidFill>
              <a:srgbClr val="FFC000"/>
            </a:solidFill>
            <a:ln cap="rnd">
              <a:solidFill>
                <a:schemeClr val="accent1">
                  <a:lumMod val="50000"/>
                </a:schemeClr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막힌 원호 22"/>
            <p:cNvSpPr/>
            <p:nvPr/>
          </p:nvSpPr>
          <p:spPr>
            <a:xfrm rot="10800000">
              <a:off x="2305346" y="2492896"/>
              <a:ext cx="1961854" cy="1056500"/>
            </a:xfrm>
            <a:prstGeom prst="blockArc">
              <a:avLst>
                <a:gd name="adj1" fmla="val 10770826"/>
                <a:gd name="adj2" fmla="val 30579"/>
                <a:gd name="adj3" fmla="val 4238"/>
              </a:avLst>
            </a:prstGeom>
            <a:noFill/>
            <a:ln cap="rnd">
              <a:solidFill>
                <a:srgbClr val="FFFF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solidFill>
                  <a:schemeClr val="tx1"/>
                </a:solidFill>
              </a:endParaRPr>
            </a:p>
          </p:txBody>
        </p:sp>
        <p:grpSp>
          <p:nvGrpSpPr>
            <p:cNvPr id="24" name="그룹 23"/>
            <p:cNvGrpSpPr/>
            <p:nvPr/>
          </p:nvGrpSpPr>
          <p:grpSpPr>
            <a:xfrm>
              <a:off x="3090901" y="4157209"/>
              <a:ext cx="380326" cy="468638"/>
              <a:chOff x="2976819" y="4115934"/>
              <a:chExt cx="608490" cy="749782"/>
            </a:xfrm>
          </p:grpSpPr>
          <p:sp>
            <p:nvSpPr>
              <p:cNvPr id="25" name="순서도: 저장 데이터 24"/>
              <p:cNvSpPr/>
              <p:nvPr/>
            </p:nvSpPr>
            <p:spPr>
              <a:xfrm rot="16200000">
                <a:off x="2958750" y="4239157"/>
                <a:ext cx="644628" cy="608490"/>
              </a:xfrm>
              <a:prstGeom prst="flowChartOnlineStorag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26" name="타원 25"/>
              <p:cNvSpPr/>
              <p:nvPr/>
            </p:nvSpPr>
            <p:spPr>
              <a:xfrm>
                <a:off x="2976819" y="4115934"/>
                <a:ext cx="608490" cy="21602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순서도: 저장 데이터 26"/>
              <p:cNvSpPr/>
              <p:nvPr/>
            </p:nvSpPr>
            <p:spPr>
              <a:xfrm rot="16200000">
                <a:off x="3200485" y="4213446"/>
                <a:ext cx="161157" cy="608490"/>
              </a:xfrm>
              <a:prstGeom prst="flowChartOnlineStorag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  <p:pic>
        <p:nvPicPr>
          <p:cNvPr id="86" name="Picture 3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7" name="그룹 7"/>
          <p:cNvGrpSpPr/>
          <p:nvPr userDrawn="1"/>
        </p:nvGrpSpPr>
        <p:grpSpPr>
          <a:xfrm rot="21409743">
            <a:off x="353769" y="132405"/>
            <a:ext cx="3645055" cy="461665"/>
            <a:chOff x="265545" y="192665"/>
            <a:chExt cx="2905444" cy="461665"/>
          </a:xfrm>
        </p:grpSpPr>
        <p:grpSp>
          <p:nvGrpSpPr>
            <p:cNvPr id="118" name="그룹 8"/>
            <p:cNvGrpSpPr/>
            <p:nvPr/>
          </p:nvGrpSpPr>
          <p:grpSpPr>
            <a:xfrm>
              <a:off x="265545" y="207195"/>
              <a:ext cx="2790825" cy="430980"/>
              <a:chOff x="360795" y="235770"/>
              <a:chExt cx="2790825" cy="430980"/>
            </a:xfrm>
          </p:grpSpPr>
          <p:sp>
            <p:nvSpPr>
              <p:cNvPr id="120" name="오각형 10"/>
              <p:cNvSpPr/>
              <p:nvPr/>
            </p:nvSpPr>
            <p:spPr>
              <a:xfrm flipH="1">
                <a:off x="360795" y="235770"/>
                <a:ext cx="2790825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21" name="타원 11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9" name="TextBox 118"/>
            <p:cNvSpPr txBox="1"/>
            <p:nvPr/>
          </p:nvSpPr>
          <p:spPr>
            <a:xfrm>
              <a:off x="533817" y="192665"/>
              <a:ext cx="26371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18.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냉장고 속에는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4-5</a:t>
              </a:r>
              <a:r>
                <a:rPr lang="ko-KR" altLang="en-US" sz="1600" kern="12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  <a:cs typeface="+mn-cs"/>
                </a:rPr>
                <a:t>세</a:t>
              </a:r>
              <a:endParaRPr lang="ko-KR" altLang="en-US" sz="1600" kern="12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  <a:cs typeface="+mn-cs"/>
              </a:endParaRPr>
            </a:p>
          </p:txBody>
        </p:sp>
      </p:grpSp>
      <p:sp>
        <p:nvSpPr>
          <p:cNvPr id="122" name="자유형 12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3" name="그룹 122"/>
          <p:cNvGrpSpPr/>
          <p:nvPr userDrawn="1"/>
        </p:nvGrpSpPr>
        <p:grpSpPr>
          <a:xfrm flipH="1">
            <a:off x="-1290" y="4461584"/>
            <a:ext cx="1887544" cy="2178315"/>
            <a:chOff x="7279520" y="4293096"/>
            <a:chExt cx="1887544" cy="2178315"/>
          </a:xfrm>
        </p:grpSpPr>
        <p:grpSp>
          <p:nvGrpSpPr>
            <p:cNvPr id="124" name="그룹 123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62" name="그룹 161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03" name="모서리가 둥근 직사각형 202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모서리가 둥근 직사각형 205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모서리가 둥근 직사각형 206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3" name="직사각형 162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양쪽 모서리가 둥근 사각형 163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직사각형 164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6" name="그룹 165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193" name="자유형 192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4" name="자유형 193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자유형 194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6" name="원호 195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타원 196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타원 197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99" name="직선 연결선 198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직선 연결선 199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직선 연결선 200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직선 연결선 201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7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8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9" name="이등변 삼각형 168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이등변 삼각형 169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71" name="직선 연결선 170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직선 연결선 171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3" name="직사각형 172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74" name="그룹 173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88" name="모서리가 둥근 직사각형 187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9" name="모서리가 둥근 직사각형 188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모서리가 둥근 직사각형 189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모서리가 둥근 직사각형 190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모서리가 둥근 직사각형 191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5" name="양쪽 모서리가 둥근 사각형 174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직사각형 175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직사각형 176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양쪽 모서리가 둥근 사각형 177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양쪽 모서리가 둥근 사각형 178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80" name="그룹 179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181" name="양쪽 모서리가 둥근 사각형 180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2" name="사다리꼴 181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3" name="평행 사변형 182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4" name="평행 사변형 183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85" name="직선 연결선 184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6" name="타원 185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87" name="타원 186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25" name="그룹 124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6" name="순서도: 수동 입력 125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7" name="그룹 126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6" name="모서리가 둥근 직사각형 155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모서리가 둥근 직사각형 158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0" name="모서리가 둥근 직사각형 159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61" name="양쪽 모서리가 둥근 사각형 160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8" name="순서도: 수동 입력 127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현 128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29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현 130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2" name="타원 131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3" name="타원 132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4" name="직선 연결선 133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직선 연결선 134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직선 연결선 135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직선 연결선 136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타원 137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타원 138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이등변 삼각형 139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직사각형 141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양쪽 모서리가 둥근 사각형 143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직사각형 144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직사각형 145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양쪽 모서리가 둥근 사각형 146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양쪽 모서리가 잘린 사각형 147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직사각형 148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양쪽 모서리가 둥근 사각형 154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66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49969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15379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677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8253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88306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8069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2450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70025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5FB5B-C762-4142-9071-7729DA730949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C05787-0572-41D1-B25E-3568E01330F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0814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9.png"/><Relationship Id="rId4" Type="http://schemas.openxmlformats.org/officeDocument/2006/relationships/hyperlink" Target="&#48512;&#47784;&#51088;&#45376;%20&#45440;&#51060;&#54876;&#46041;_&#50976;&#50500;&#44592;%2018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5" name="TextBox 4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83447" y="1969924"/>
              <a:ext cx="4577130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18.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냉장고 속에는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006C3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9" name="모서리가 둥근 직사각형 8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9188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899592" y="762334"/>
            <a:ext cx="4772557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978187" y="805128"/>
            <a:ext cx="4156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준비해 주세요 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: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손유희 사진</a:t>
            </a:r>
            <a:r>
              <a: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여러 가지 </a:t>
            </a:r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음식</a:t>
            </a:r>
            <a:endParaRPr lang="ko-KR" altLang="en-US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22310" y="1383740"/>
            <a:ext cx="53507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손유희 ‘항아리 속에 고추장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’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을 해봅니다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284857" y="1895200"/>
            <a:ext cx="4455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항아리 속에 고추장이 어떤 맛이라고 했니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25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191683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284857" y="2345105"/>
            <a:ext cx="36470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고추장처럼 매운맛은 무엇이 있니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27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237563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2284857" y="2795010"/>
            <a:ext cx="45264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냉장고 속에서 매운맛을 가져와 볼 수 있니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29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283443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1322310" y="3896238"/>
            <a:ext cx="46815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여러 가지 음식의 맛을 알아봅니다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284857" y="4409643"/>
            <a:ext cx="51293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냉장고에서 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 먹고 싶은 음식을 가져 와 볼까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32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443711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2284857" y="4861493"/>
            <a:ext cx="42759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이것은 ‘수박’이구나 이것은 어떤 맛이니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34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489289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2284857" y="3244914"/>
            <a:ext cx="5070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엄마나라에서는 매운맛을 ‘</a:t>
            </a:r>
            <a:r>
              <a:rPr lang="ko-KR" altLang="en-US" sz="2000" u="sng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r>
              <a:rPr lang="ko-KR" altLang="en-US" sz="2000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 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라고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한단다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3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329323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2330422" y="5313343"/>
            <a:ext cx="5763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‘달콤한 맛’을 엄마 나라에서는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</a:t>
            </a:r>
            <a:r>
              <a:rPr lang="ko-KR" altLang="en-US" sz="2000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   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라고 한단다</a:t>
            </a:r>
            <a:r>
              <a: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4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534867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2330422" y="5765194"/>
            <a:ext cx="423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달콤한 맛을 내는 음식에는 뭐가 있을까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42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96825" y="580445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758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764704"/>
            <a:ext cx="72122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눈을 가린 뒤 여러 가지 음식의 맛을 보고 어떤 맛인지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표현해 봅니다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</a:t>
            </a:r>
            <a:endParaRPr lang="ko-KR" altLang="en-US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578774"/>
            <a:ext cx="56355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엄마가 우리 집에 있는 여러 가지 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음식을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가지고 왔는데 </a:t>
            </a:r>
            <a:endParaRPr lang="en-US" altLang="ko-KR" sz="20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어떤 맛인지 맞춰 보자 </a:t>
            </a:r>
            <a:endParaRPr lang="ko-KR" altLang="en-US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6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7624" y="161013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75656" y="2216393"/>
            <a:ext cx="3152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(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참깨를 맛보며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)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무슨 맛이지</a:t>
            </a:r>
            <a:r>
              <a: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? </a:t>
            </a:r>
          </a:p>
        </p:txBody>
      </p:sp>
      <p:pic>
        <p:nvPicPr>
          <p:cNvPr id="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7624" y="2297291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475656" y="2546236"/>
            <a:ext cx="5468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엄마나라 말로 ‘</a:t>
            </a:r>
            <a:r>
              <a:rPr lang="ko-KR" altLang="en-US" sz="2000" dirty="0" err="1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고소한맛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’ 을 ‘</a:t>
            </a:r>
            <a:r>
              <a:rPr lang="ko-KR" altLang="en-US" sz="2000" u="sng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          </a:t>
            </a:r>
            <a:r>
              <a:rPr lang="ko-KR" altLang="en-US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’</a:t>
            </a:r>
            <a:r>
              <a:rPr lang="ko-KR" altLang="en-US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라고 한단다</a:t>
            </a:r>
            <a:endParaRPr lang="en-US" altLang="ko-KR" sz="20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1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87624" y="2627134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그림 11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8920" y="3392124"/>
            <a:ext cx="4637872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6" name="그룹 15"/>
          <p:cNvGrpSpPr/>
          <p:nvPr/>
        </p:nvGrpSpPr>
        <p:grpSpPr>
          <a:xfrm flipH="1">
            <a:off x="997872" y="3392124"/>
            <a:ext cx="2232248" cy="1594463"/>
            <a:chOff x="6012160" y="3284984"/>
            <a:chExt cx="2232248" cy="1594463"/>
          </a:xfrm>
        </p:grpSpPr>
        <p:sp>
          <p:nvSpPr>
            <p:cNvPr id="17" name="타원형 설명선 16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12160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7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1179922" y="980728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258516" y="1023522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grpSp>
        <p:nvGrpSpPr>
          <p:cNvPr id="22" name="그룹 21"/>
          <p:cNvGrpSpPr/>
          <p:nvPr/>
        </p:nvGrpSpPr>
        <p:grpSpPr>
          <a:xfrm>
            <a:off x="1330474" y="1628800"/>
            <a:ext cx="6971047" cy="830997"/>
            <a:chOff x="1330474" y="1628800"/>
            <a:chExt cx="6971047" cy="830997"/>
          </a:xfrm>
        </p:grpSpPr>
        <p:sp>
          <p:nvSpPr>
            <p:cNvPr id="4" name="TextBox 3"/>
            <p:cNvSpPr txBox="1"/>
            <p:nvPr/>
          </p:nvSpPr>
          <p:spPr>
            <a:xfrm>
              <a:off x="1661297" y="1628800"/>
              <a:ext cx="664022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여러 가지 맛을 보는 과정에서 아이들은 물질의 특성을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알 수 있습니다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0474" y="1670265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그룹 20"/>
          <p:cNvGrpSpPr/>
          <p:nvPr/>
        </p:nvGrpSpPr>
        <p:grpSpPr>
          <a:xfrm>
            <a:off x="1331101" y="2634154"/>
            <a:ext cx="5639287" cy="461665"/>
            <a:chOff x="1331101" y="2634154"/>
            <a:chExt cx="5639287" cy="461665"/>
          </a:xfrm>
        </p:grpSpPr>
        <p:sp>
          <p:nvSpPr>
            <p:cNvPr id="6" name="TextBox 5"/>
            <p:cNvSpPr txBox="1"/>
            <p:nvPr/>
          </p:nvSpPr>
          <p:spPr>
            <a:xfrm>
              <a:off x="1661297" y="2634154"/>
              <a:ext cx="53090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느낌을 표현할 수 있는 경험을 갖게 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101" y="270569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" name="그룹 19"/>
          <p:cNvGrpSpPr/>
          <p:nvPr/>
        </p:nvGrpSpPr>
        <p:grpSpPr>
          <a:xfrm>
            <a:off x="1331640" y="3270176"/>
            <a:ext cx="5639287" cy="461665"/>
            <a:chOff x="1331640" y="3270176"/>
            <a:chExt cx="5639287" cy="461665"/>
          </a:xfrm>
        </p:grpSpPr>
        <p:sp>
          <p:nvSpPr>
            <p:cNvPr id="8" name="TextBox 7"/>
            <p:cNvSpPr txBox="1"/>
            <p:nvPr/>
          </p:nvSpPr>
          <p:spPr>
            <a:xfrm>
              <a:off x="1661836" y="3270176"/>
              <a:ext cx="53090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냉장고 문을 오래 열고 있지 않도록 합니다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334172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" name="그룹 14"/>
          <p:cNvGrpSpPr/>
          <p:nvPr/>
        </p:nvGrpSpPr>
        <p:grpSpPr>
          <a:xfrm>
            <a:off x="1331640" y="3906198"/>
            <a:ext cx="6708865" cy="830997"/>
            <a:chOff x="1331640" y="3906198"/>
            <a:chExt cx="6708865" cy="830997"/>
          </a:xfrm>
        </p:grpSpPr>
        <p:sp>
          <p:nvSpPr>
            <p:cNvPr id="10" name="TextBox 9"/>
            <p:cNvSpPr txBox="1"/>
            <p:nvPr/>
          </p:nvSpPr>
          <p:spPr>
            <a:xfrm>
              <a:off x="1661836" y="3906198"/>
              <a:ext cx="637866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 위해서 작은 그릇에 음식을 미리 담아 아이가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보기 쉽게 넣어 놓으면 좋습니다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1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40" y="3933056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그룹 13"/>
          <p:cNvGrpSpPr/>
          <p:nvPr/>
        </p:nvGrpSpPr>
        <p:grpSpPr>
          <a:xfrm>
            <a:off x="1332179" y="4911551"/>
            <a:ext cx="6618683" cy="830997"/>
            <a:chOff x="1332179" y="4911551"/>
            <a:chExt cx="6618683" cy="830997"/>
          </a:xfrm>
        </p:grpSpPr>
        <p:sp>
          <p:nvSpPr>
            <p:cNvPr id="12" name="TextBox 11"/>
            <p:cNvSpPr txBox="1"/>
            <p:nvPr/>
          </p:nvSpPr>
          <p:spPr>
            <a:xfrm>
              <a:off x="1662375" y="4911551"/>
              <a:ext cx="628848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 유명한 소스나 음식을 냉장고 속에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넣어놓고 </a:t>
              </a:r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소개해도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좋습니다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2179" y="4943628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36694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1178685" y="980728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1257279" y="1023522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15" name="그룹 14"/>
          <p:cNvGrpSpPr/>
          <p:nvPr/>
        </p:nvGrpSpPr>
        <p:grpSpPr>
          <a:xfrm>
            <a:off x="1329287" y="1700808"/>
            <a:ext cx="7160775" cy="461665"/>
            <a:chOff x="1329287" y="1700808"/>
            <a:chExt cx="7160775" cy="461665"/>
          </a:xfrm>
        </p:grpSpPr>
        <p:sp>
          <p:nvSpPr>
            <p:cNvPr id="4" name="TextBox 3"/>
            <p:cNvSpPr txBox="1"/>
            <p:nvPr/>
          </p:nvSpPr>
          <p:spPr>
            <a:xfrm>
              <a:off x="1678818" y="1700808"/>
              <a:ext cx="68112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손유희를 여러 가지 맛으로 바꿔서 놀이 할 수 있습니다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9287" y="1772353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그룹 13"/>
          <p:cNvGrpSpPr/>
          <p:nvPr/>
        </p:nvGrpSpPr>
        <p:grpSpPr>
          <a:xfrm>
            <a:off x="1329287" y="2623942"/>
            <a:ext cx="7075265" cy="461665"/>
            <a:chOff x="1329287" y="2396885"/>
            <a:chExt cx="7075265" cy="461665"/>
          </a:xfrm>
        </p:grpSpPr>
        <p:sp>
          <p:nvSpPr>
            <p:cNvPr id="6" name="TextBox 5"/>
            <p:cNvSpPr txBox="1"/>
            <p:nvPr/>
          </p:nvSpPr>
          <p:spPr>
            <a:xfrm>
              <a:off x="1678818" y="2396885"/>
              <a:ext cx="67257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행동으로 맛을 표현하여 맞추는 놀이를 할 수 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9287" y="2468430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" name="그룹 12"/>
          <p:cNvGrpSpPr/>
          <p:nvPr/>
        </p:nvGrpSpPr>
        <p:grpSpPr>
          <a:xfrm>
            <a:off x="1329287" y="3547076"/>
            <a:ext cx="4508205" cy="461665"/>
            <a:chOff x="1329287" y="3092962"/>
            <a:chExt cx="4508205" cy="461665"/>
          </a:xfrm>
        </p:grpSpPr>
        <p:sp>
          <p:nvSpPr>
            <p:cNvPr id="8" name="TextBox 7"/>
            <p:cNvSpPr txBox="1"/>
            <p:nvPr/>
          </p:nvSpPr>
          <p:spPr>
            <a:xfrm>
              <a:off x="1678818" y="3092962"/>
              <a:ext cx="41586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같은 맛 짝짓기를 할 수 있습니다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9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9287" y="3164507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1329287" y="4470211"/>
            <a:ext cx="6638018" cy="830997"/>
            <a:chOff x="1329287" y="4470211"/>
            <a:chExt cx="6638018" cy="830997"/>
          </a:xfrm>
        </p:grpSpPr>
        <p:sp>
          <p:nvSpPr>
            <p:cNvPr id="11" name="TextBox 10"/>
            <p:cNvSpPr txBox="1"/>
            <p:nvPr/>
          </p:nvSpPr>
          <p:spPr>
            <a:xfrm>
              <a:off x="1678818" y="4470211"/>
              <a:ext cx="628848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4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모국에서 맛있게 먹었던 음식을 아이와 함께 </a:t>
              </a:r>
              <a:endPara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만들어 먹어봅니다</a:t>
              </a:r>
              <a:r>
                <a:rPr lang="en-US" altLang="ko-KR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r>
                <a:rPr lang="ko-KR" altLang="en-US" sz="24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 </a:t>
              </a:r>
              <a:endPara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1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29287" y="4510280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928956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그룹 3"/>
          <p:cNvGrpSpPr/>
          <p:nvPr/>
        </p:nvGrpSpPr>
        <p:grpSpPr>
          <a:xfrm>
            <a:off x="1403648" y="2852936"/>
            <a:ext cx="3769030" cy="454920"/>
            <a:chOff x="899591" y="1052736"/>
            <a:chExt cx="3769030" cy="454920"/>
          </a:xfrm>
        </p:grpSpPr>
        <p:sp>
          <p:nvSpPr>
            <p:cNvPr id="14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261335" y="392376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쓰다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261335" y="4355812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달다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18" name="Picture 1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06929" y="396237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06929" y="439686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261335" y="3491716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짜다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1" name="Picture 20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06929" y="3527883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2264372" y="4787860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시다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23" name="Picture 2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06929" y="483136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/>
          <p:cNvSpPr txBox="1"/>
          <p:nvPr/>
        </p:nvSpPr>
        <p:spPr>
          <a:xfrm>
            <a:off x="2275553" y="521990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맵다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33" name="Picture 3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021147" y="5265855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1393139" y="980728"/>
            <a:ext cx="65547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아빠가 냉장고 속에 있는 음식을 한국말로 수수께끼를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내면 유아는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냉장고에서 수수께끼에 맞는 음식을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찾아옵니다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이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때 엄마는 유아가 찾아온 음식을 엄마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나라말로 말해줍니다</a:t>
            </a:r>
            <a:r>
              <a:rPr lang="ko-KR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endParaRPr lang="en-US" altLang="ko-KR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41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43608" y="1010579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185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289</Words>
  <Application>Microsoft Office PowerPoint</Application>
  <PresentationFormat>화면 슬라이드 쇼(4:3)</PresentationFormat>
  <Paragraphs>48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EB</vt:lpstr>
      <vt:lpstr>맑은 고딕</vt:lpstr>
      <vt:lpstr>서울남산체 B</vt:lpstr>
      <vt:lpstr>서울남산체 M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2015-06-15T10:27:33Z</dcterms:created>
  <dcterms:modified xsi:type="dcterms:W3CDTF">2015-06-15T11:47:38Z</dcterms:modified>
</cp:coreProperties>
</file>