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03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8" name="그룹 77"/>
          <p:cNvGrpSpPr/>
          <p:nvPr userDrawn="1"/>
        </p:nvGrpSpPr>
        <p:grpSpPr>
          <a:xfrm>
            <a:off x="7353478" y="4440337"/>
            <a:ext cx="1768315" cy="2174970"/>
            <a:chOff x="3942612" y="3010001"/>
            <a:chExt cx="2665192" cy="3278100"/>
          </a:xfrm>
        </p:grpSpPr>
        <p:grpSp>
          <p:nvGrpSpPr>
            <p:cNvPr id="79" name="그룹 78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5" name="그룹 13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69" name="모서리가 둥근 직사각형 16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모서리가 둥근 직사각형 16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1" name="모서리가 둥근 직사각형 17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3" name="모서리가 둥근 직사각형 17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6" name="그룹 13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64" name="모서리가 둥근 직사각형 16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" name="모서리가 둥근 직사각형 16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" name="모서리가 둥근 직사각형 16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" name="모서리가 둥근 직사각형 16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7" name="자유형 13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양쪽 모서리가 둥근 사각형 13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양쪽 모서리가 둥근 사각형 13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타원 14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6" name="그룹 14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48" name="자유형 14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9" name="그룹 14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50" name="자유형 14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1" name="자유형 15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원호 15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타원 15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타원 15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55" name="그룹 15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2" name="직선 연결선 16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직선 연결선 16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6" name="직선 연결선 15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직선 연결선 15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직선 연결선 15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9" name="그룹 15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0" name="직선 연결선 15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" name="직선 연결선 16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47" name="타원 14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0" name="그룹 79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1" name="원호 80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타원 82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직사각형 84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양쪽 모서리가 둥근 사각형 85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양쪽 모서리가 둥근 사각형 86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9" name="그룹 88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모서리가 둥근 직사각형 13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모서리가 둥근 직사각형 13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양쪽 모서리가 둥근 사각형 13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0" name="직사각형 89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양쪽 모서리가 둥근 사각형 95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현 96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자유형 97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자유형 98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현 99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타원 100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타원 101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03" name="직선 연결선 102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직선 연결선 103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직선 연결선 10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직선 연결선 11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직선 연결선 11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11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직사각형 11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사다리꼴 11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직사각형 11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타원 11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타원 11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타원 11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이등변 삼각형 12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이등변 삼각형 12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원호 12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원호 12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6" name="그룹 12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2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4" name="그룹 173"/>
          <p:cNvGrpSpPr/>
          <p:nvPr userDrawn="1"/>
        </p:nvGrpSpPr>
        <p:grpSpPr>
          <a:xfrm>
            <a:off x="230616" y="68382"/>
            <a:ext cx="4089289" cy="633277"/>
            <a:chOff x="230616" y="68382"/>
            <a:chExt cx="4089289" cy="633277"/>
          </a:xfrm>
        </p:grpSpPr>
        <p:grpSp>
          <p:nvGrpSpPr>
            <p:cNvPr id="175" name="그룹 174"/>
            <p:cNvGrpSpPr/>
            <p:nvPr userDrawn="1"/>
          </p:nvGrpSpPr>
          <p:grpSpPr>
            <a:xfrm>
              <a:off x="230616" y="68382"/>
              <a:ext cx="4089289" cy="633277"/>
              <a:chOff x="230617" y="68382"/>
              <a:chExt cx="2453935" cy="633277"/>
            </a:xfrm>
          </p:grpSpPr>
          <p:sp>
            <p:nvSpPr>
              <p:cNvPr id="177" name="직사각형 176"/>
              <p:cNvSpPr/>
              <p:nvPr/>
            </p:nvSpPr>
            <p:spPr>
              <a:xfrm>
                <a:off x="230617" y="68382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각 삼각형 177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직각 삼각형 178"/>
              <p:cNvSpPr/>
              <p:nvPr/>
            </p:nvSpPr>
            <p:spPr>
              <a:xfrm rot="10800000" flipH="1">
                <a:off x="2516029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6" name="TextBox 175"/>
            <p:cNvSpPr txBox="1"/>
            <p:nvPr userDrawn="1"/>
          </p:nvSpPr>
          <p:spPr>
            <a:xfrm>
              <a:off x="468515" y="90499"/>
              <a:ext cx="36134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7.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패트병악기놀이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7676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8" name="그룹 77"/>
          <p:cNvGrpSpPr/>
          <p:nvPr userDrawn="1"/>
        </p:nvGrpSpPr>
        <p:grpSpPr>
          <a:xfrm>
            <a:off x="7354937" y="4414104"/>
            <a:ext cx="1732734" cy="2178392"/>
            <a:chOff x="7515109" y="4286258"/>
            <a:chExt cx="1572562" cy="1977024"/>
          </a:xfrm>
        </p:grpSpPr>
        <p:grpSp>
          <p:nvGrpSpPr>
            <p:cNvPr id="79" name="그룹 78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4" name="그룹 13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68" name="모서리가 둥근 직사각형 16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9" name="모서리가 둥근 직사각형 16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모서리가 둥근 직사각형 16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1" name="모서리가 둥근 직사각형 17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5" name="그룹 13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63" name="모서리가 둥근 직사각형 16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모서리가 둥근 직사각형 16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" name="모서리가 둥근 직사각형 16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" name="모서리가 둥근 직사각형 16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6" name="자유형 13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양쪽 모서리가 둥근 사각형 13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양쪽 모서리가 둥근 사각형 13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양쪽 모서리가 둥근 사각형 13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타원 14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5" name="그룹 14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47" name="자유형 14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8" name="그룹 14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49" name="자유형 14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0" name="자유형 14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1" name="원호 15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타원 15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타원 15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54" name="그룹 15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1" name="직선 연결선 16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" name="직선 연결선 16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5" name="직선 연결선 15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직선 연결선 15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직선 연결선 15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8" name="그룹 15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9" name="직선 연결선 15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직선 연결선 15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46" name="타원 14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0" name="그룹 79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1" name="그룹 80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모서리가 둥근 직사각형 13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모서리가 둥근 직사각형 13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직사각형 81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양쪽 모서리가 둥근 사각형 82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5" name="그룹 84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01" name="그룹 100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19" name="자유형 11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" name="자유형 11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" name="자유형 12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" name="원호 12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" name="타원 12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4" name="타원 12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25" name="직선 연결선 12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직선 연결선 12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직선 연결선 12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직선 연결선 12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2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이등변 삼각형 103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이등변 삼각형 10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11" name="직선 연결선 11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직선 연결선 11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직사각형 11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" name="직사각형 11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사다리꼴 11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6" name="사다리꼴 11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7" name="사다리꼴 11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8" name="사다리꼴 11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6" name="그룹 85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96" name="모서리가 둥근 직사각형 95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모서리가 둥근 직사각형 96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모서리가 둥근 직사각형 97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모서리가 둥근 직사각형 98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모서리가 둥근 직사각형 99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7" name="양쪽 모서리가 둥근 사각형 86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직사각형 88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양쪽 모서리가 둥근 사각형 89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양쪽 모서리가 둥근 사각형 90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직사각형 91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직사각형 92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원호 93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원호 94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3" name="그룹 172"/>
          <p:cNvGrpSpPr/>
          <p:nvPr userDrawn="1"/>
        </p:nvGrpSpPr>
        <p:grpSpPr>
          <a:xfrm>
            <a:off x="230616" y="68382"/>
            <a:ext cx="4089289" cy="633277"/>
            <a:chOff x="230616" y="68382"/>
            <a:chExt cx="4089289" cy="633277"/>
          </a:xfrm>
        </p:grpSpPr>
        <p:grpSp>
          <p:nvGrpSpPr>
            <p:cNvPr id="174" name="그룹 173"/>
            <p:cNvGrpSpPr/>
            <p:nvPr userDrawn="1"/>
          </p:nvGrpSpPr>
          <p:grpSpPr>
            <a:xfrm>
              <a:off x="230616" y="68382"/>
              <a:ext cx="4089289" cy="633277"/>
              <a:chOff x="230617" y="68382"/>
              <a:chExt cx="2453935" cy="633277"/>
            </a:xfrm>
          </p:grpSpPr>
          <p:sp>
            <p:nvSpPr>
              <p:cNvPr id="176" name="직사각형 175"/>
              <p:cNvSpPr/>
              <p:nvPr/>
            </p:nvSpPr>
            <p:spPr>
              <a:xfrm>
                <a:off x="230617" y="68382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각 삼각형 17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각 삼각형 177"/>
              <p:cNvSpPr/>
              <p:nvPr/>
            </p:nvSpPr>
            <p:spPr>
              <a:xfrm rot="10800000" flipH="1">
                <a:off x="2516029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5" name="TextBox 174"/>
            <p:cNvSpPr txBox="1"/>
            <p:nvPr userDrawn="1"/>
          </p:nvSpPr>
          <p:spPr>
            <a:xfrm>
              <a:off x="468515" y="90499"/>
              <a:ext cx="36134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7.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패트병악기놀이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713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7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121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4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97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89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31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23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28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1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30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131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 userDrawn="1"/>
        </p:nvGrpSpPr>
        <p:grpSpPr>
          <a:xfrm rot="21190137">
            <a:off x="7784275" y="4881260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" name="그룹 10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" name="그룹 11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40" name="모서리가 둥근 직사각형 39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모서리가 둥근 직사각형 40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모서리가 둥근 직사각형 41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모서리가 둥근 직사각형 42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모서리가 둥근 직사각형 43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" name="자유형 12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양쪽 모서리가 둥근 사각형 13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양쪽 모서리가 둥근 사각형 14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양쪽 모서리가 둥근 사각형 16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모서리가 둥근 직사각형 19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모서리가 둥근 직사각형 20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24" name="자유형 23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" name="그룹 24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26" name="자유형 25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자유형 26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원호 27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타원 28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타원 29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" name="그룹 30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38" name="직선 연결선 37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직선 연결선 38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직선 연결선 31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직선 연결선 32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직선 연결선 33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" name="그룹 34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36" name="직선 연결선 35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직선 연결선 36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3" name="타원 22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 userDrawn="1"/>
        </p:nvGrpSpPr>
        <p:grpSpPr>
          <a:xfrm>
            <a:off x="230616" y="68382"/>
            <a:ext cx="4089289" cy="633277"/>
            <a:chOff x="230616" y="68382"/>
            <a:chExt cx="4089289" cy="633277"/>
          </a:xfrm>
        </p:grpSpPr>
        <p:grpSp>
          <p:nvGrpSpPr>
            <p:cNvPr id="105" name="그룹 104"/>
            <p:cNvGrpSpPr/>
            <p:nvPr userDrawn="1"/>
          </p:nvGrpSpPr>
          <p:grpSpPr>
            <a:xfrm>
              <a:off x="230616" y="68382"/>
              <a:ext cx="4089289" cy="633277"/>
              <a:chOff x="230617" y="68382"/>
              <a:chExt cx="2453935" cy="633277"/>
            </a:xfrm>
          </p:grpSpPr>
          <p:sp>
            <p:nvSpPr>
              <p:cNvPr id="106" name="직사각형 105"/>
              <p:cNvSpPr/>
              <p:nvPr/>
            </p:nvSpPr>
            <p:spPr>
              <a:xfrm>
                <a:off x="230617" y="68382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직각 삼각형 10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직각 삼각형 107"/>
              <p:cNvSpPr/>
              <p:nvPr/>
            </p:nvSpPr>
            <p:spPr>
              <a:xfrm rot="10800000" flipH="1">
                <a:off x="2516029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9" name="TextBox 108"/>
            <p:cNvSpPr txBox="1"/>
            <p:nvPr userDrawn="1"/>
          </p:nvSpPr>
          <p:spPr>
            <a:xfrm>
              <a:off x="468515" y="90499"/>
              <a:ext cx="36134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7.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패트병악기놀이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18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62" r:id="rId10"/>
    <p:sldLayoutId id="2147483663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48512;&#47784;&#51088;&#45376;%20&#45440;&#51060;&#54876;&#46041;_&#50689;&#50500;&#44592;%2007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1912526"/>
            <a:chOff x="1758570" y="980728"/>
            <a:chExt cx="5626861" cy="1912526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958151" y="1969924"/>
              <a:ext cx="522771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54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7</a:t>
              </a:r>
              <a:r>
                <a:rPr lang="en-US" altLang="ko-KR" sz="54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5400" dirty="0" err="1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패트병악기놀이</a:t>
              </a:r>
              <a:endParaRPr lang="en-US" altLang="ko-KR" sz="54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5" name="그림 10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68" y="458153"/>
            <a:ext cx="1555132" cy="363637"/>
          </a:xfrm>
          <a:prstGeom prst="rect">
            <a:avLst/>
          </a:prstGeom>
        </p:spPr>
      </p:pic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Box 172"/>
          <p:cNvSpPr txBox="1"/>
          <p:nvPr/>
        </p:nvSpPr>
        <p:spPr>
          <a:xfrm>
            <a:off x="899592" y="1484784"/>
            <a:ext cx="6293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패트병을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두드리며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소리를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내어 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136304" y="1964934"/>
            <a:ext cx="3616856" cy="369332"/>
            <a:chOff x="1137557" y="1964934"/>
            <a:chExt cx="3616856" cy="369332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137557" y="2028091"/>
              <a:ext cx="240611" cy="243018"/>
              <a:chOff x="1385888" y="2641354"/>
              <a:chExt cx="712015" cy="719138"/>
            </a:xfrm>
          </p:grpSpPr>
          <p:sp>
            <p:nvSpPr>
              <p:cNvPr id="190" name="눈물 방울 1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눈물 방울 1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눈물 방울 1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눈물 방울 1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타원 1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89" name="TextBox 188"/>
            <p:cNvSpPr txBox="1"/>
            <p:nvPr/>
          </p:nvSpPr>
          <p:spPr>
            <a:xfrm>
              <a:off x="1378168" y="1964934"/>
              <a:ext cx="3376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ㅇㅇ가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먹었던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패트병이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있네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136304" y="2424614"/>
            <a:ext cx="6665768" cy="369332"/>
            <a:chOff x="1137557" y="2323820"/>
            <a:chExt cx="6665768" cy="369332"/>
          </a:xfrm>
        </p:grpSpPr>
        <p:grpSp>
          <p:nvGrpSpPr>
            <p:cNvPr id="176" name="그룹 175"/>
            <p:cNvGrpSpPr/>
            <p:nvPr/>
          </p:nvGrpSpPr>
          <p:grpSpPr>
            <a:xfrm>
              <a:off x="1137557" y="2386977"/>
              <a:ext cx="240611" cy="243018"/>
              <a:chOff x="1385888" y="2641354"/>
              <a:chExt cx="712015" cy="719138"/>
            </a:xfrm>
          </p:grpSpPr>
          <p:sp>
            <p:nvSpPr>
              <p:cNvPr id="178" name="눈물 방울 1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눈물 방울 1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눈물 방울 1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눈물 방울 1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7" name="TextBox 176"/>
            <p:cNvSpPr txBox="1"/>
            <p:nvPr/>
          </p:nvSpPr>
          <p:spPr>
            <a:xfrm>
              <a:off x="1378168" y="2323820"/>
              <a:ext cx="64251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손으로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패트병을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두드리며 소리를 내볼까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ㅇㅇ손이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악기가 되었네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334" name="TextBox 333"/>
          <p:cNvSpPr txBox="1"/>
          <p:nvPr/>
        </p:nvSpPr>
        <p:spPr>
          <a:xfrm>
            <a:off x="899592" y="3579656"/>
            <a:ext cx="5872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패트병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안에 쌀을 넣고 소리를 내어 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136304" y="2884294"/>
            <a:ext cx="6898203" cy="369332"/>
            <a:chOff x="1136304" y="2884294"/>
            <a:chExt cx="6898203" cy="369332"/>
          </a:xfrm>
        </p:grpSpPr>
        <p:grpSp>
          <p:nvGrpSpPr>
            <p:cNvPr id="352" name="그룹 351"/>
            <p:cNvGrpSpPr/>
            <p:nvPr/>
          </p:nvGrpSpPr>
          <p:grpSpPr>
            <a:xfrm>
              <a:off x="1136304" y="2947451"/>
              <a:ext cx="240611" cy="243018"/>
              <a:chOff x="1385893" y="2641354"/>
              <a:chExt cx="712017" cy="719138"/>
            </a:xfrm>
          </p:grpSpPr>
          <p:sp>
            <p:nvSpPr>
              <p:cNvPr id="354" name="눈물 방울 353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5" name="눈물 방울 354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6" name="눈물 방울 355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7" name="눈물 방울 356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8" name="타원 357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3" name="TextBox 352"/>
            <p:cNvSpPr txBox="1"/>
            <p:nvPr/>
          </p:nvSpPr>
          <p:spPr>
            <a:xfrm>
              <a:off x="1376915" y="2884294"/>
              <a:ext cx="6657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이번에는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좀 더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빨리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패트병을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두드려 볼까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신나는 소리가 나는 구나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136304" y="4643844"/>
            <a:ext cx="7181935" cy="369332"/>
            <a:chOff x="1325221" y="4537349"/>
            <a:chExt cx="7181935" cy="369332"/>
          </a:xfrm>
        </p:grpSpPr>
        <p:grpSp>
          <p:nvGrpSpPr>
            <p:cNvPr id="345" name="그룹 344"/>
            <p:cNvGrpSpPr/>
            <p:nvPr/>
          </p:nvGrpSpPr>
          <p:grpSpPr>
            <a:xfrm>
              <a:off x="1325221" y="4600506"/>
              <a:ext cx="240611" cy="243018"/>
              <a:chOff x="1385893" y="2641354"/>
              <a:chExt cx="712017" cy="719138"/>
            </a:xfrm>
          </p:grpSpPr>
          <p:sp>
            <p:nvSpPr>
              <p:cNvPr id="347" name="눈물 방울 346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8" name="눈물 방울 347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9" name="눈물 방울 348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0" name="눈물 방울 349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1" name="타원 350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6" name="TextBox 345"/>
            <p:cNvSpPr txBox="1"/>
            <p:nvPr/>
          </p:nvSpPr>
          <p:spPr>
            <a:xfrm>
              <a:off x="1565832" y="4537349"/>
              <a:ext cx="69413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쌀이 들어있는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패트병을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흔들어 보자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재밌는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소리가 나는 악기가 되었네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899592" y="908720"/>
            <a:ext cx="4464496" cy="454920"/>
            <a:chOff x="899592" y="908720"/>
            <a:chExt cx="4464496" cy="454920"/>
          </a:xfrm>
        </p:grpSpPr>
        <p:sp>
          <p:nvSpPr>
            <p:cNvPr id="360" name="모서리가 둥근 직사각형 359"/>
            <p:cNvSpPr/>
            <p:nvPr/>
          </p:nvSpPr>
          <p:spPr>
            <a:xfrm>
              <a:off x="899592" y="908720"/>
              <a:ext cx="4464496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992767" y="951514"/>
              <a:ext cx="42338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크고 작은 </a:t>
              </a:r>
              <a:r>
                <a:rPr lang="ko-KR" altLang="en-US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쌀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곡식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7" name="그룹 106"/>
          <p:cNvGrpSpPr/>
          <p:nvPr/>
        </p:nvGrpSpPr>
        <p:grpSpPr>
          <a:xfrm>
            <a:off x="1136304" y="4206534"/>
            <a:ext cx="7111403" cy="369332"/>
            <a:chOff x="1325221" y="4156903"/>
            <a:chExt cx="7111403" cy="369332"/>
          </a:xfrm>
        </p:grpSpPr>
        <p:grpSp>
          <p:nvGrpSpPr>
            <p:cNvPr id="108" name="그룹 107"/>
            <p:cNvGrpSpPr/>
            <p:nvPr/>
          </p:nvGrpSpPr>
          <p:grpSpPr>
            <a:xfrm>
              <a:off x="1325221" y="4220060"/>
              <a:ext cx="240611" cy="243018"/>
              <a:chOff x="1385893" y="2641354"/>
              <a:chExt cx="712017" cy="719138"/>
            </a:xfrm>
          </p:grpSpPr>
          <p:sp>
            <p:nvSpPr>
              <p:cNvPr id="110" name="눈물 방울 109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눈물 방울 110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눈물 방울 111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눈물 방울 112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타원 113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1565832" y="4156903"/>
              <a:ext cx="68707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안에 쌀을 넣어보자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쌀을 넣을 때 어떤 소리가 나는지 들어볼까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8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908720"/>
            <a:ext cx="8191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좋아하는 동요나 음악에 맞춰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패트병을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흔들어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921533" y="1547941"/>
            <a:ext cx="240611" cy="243018"/>
            <a:chOff x="1385888" y="2641354"/>
            <a:chExt cx="712015" cy="719138"/>
          </a:xfrm>
        </p:grpSpPr>
        <p:sp>
          <p:nvSpPr>
            <p:cNvPr id="16" name="눈물 방울 15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눈물 방울 16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눈물 방울 17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눈물 방울 18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타원 19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162144" y="1461634"/>
            <a:ext cx="7492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ㅇㅇ야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!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음악을 들으며 음악 소리에 맞춰서 우리가 만든 </a:t>
            </a:r>
            <a:r>
              <a:rPr lang="ko-KR" altLang="en-US" sz="2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패트병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악기를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흔들어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볼까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921533" y="2331048"/>
            <a:ext cx="240611" cy="243018"/>
            <a:chOff x="1385888" y="2641354"/>
            <a:chExt cx="712015" cy="719138"/>
          </a:xfrm>
        </p:grpSpPr>
        <p:sp>
          <p:nvSpPr>
            <p:cNvPr id="9" name="눈물 방울 8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눈물 방울 9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눈물 방울 10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눈물 방울 11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62144" y="2252502"/>
            <a:ext cx="7144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즐겁게 연주를 하고 있네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음악에 맞춰서 소리를 내어보니까 신나네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22" name="그림 21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23" name="그룹 22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24" name="타원형 설명선 2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357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899592" y="908720"/>
            <a:ext cx="1383809" cy="454920"/>
            <a:chOff x="899592" y="1052736"/>
            <a:chExt cx="1383809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043608" y="1556083"/>
            <a:ext cx="7145482" cy="707886"/>
            <a:chOff x="1271083" y="3757340"/>
            <a:chExt cx="7145482" cy="707886"/>
          </a:xfrm>
        </p:grpSpPr>
        <p:sp>
          <p:nvSpPr>
            <p:cNvPr id="5" name="TextBox 4"/>
            <p:cNvSpPr txBox="1"/>
            <p:nvPr/>
          </p:nvSpPr>
          <p:spPr>
            <a:xfrm>
              <a:off x="1657984" y="3757340"/>
              <a:ext cx="67585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먹고 난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깨끗하게 씻어서 준비해 주면 아이들이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놀이에 더 관심을 가질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2" name="그룹 11"/>
          <p:cNvGrpSpPr/>
          <p:nvPr/>
        </p:nvGrpSpPr>
        <p:grpSpPr>
          <a:xfrm>
            <a:off x="1043608" y="3812807"/>
            <a:ext cx="7272119" cy="707886"/>
            <a:chOff x="1271083" y="3757340"/>
            <a:chExt cx="7272119" cy="707886"/>
          </a:xfrm>
        </p:grpSpPr>
        <p:sp>
          <p:nvSpPr>
            <p:cNvPr id="13" name="TextBox 12"/>
            <p:cNvSpPr txBox="1"/>
            <p:nvPr/>
          </p:nvSpPr>
          <p:spPr>
            <a:xfrm>
              <a:off x="1657984" y="3757340"/>
              <a:ext cx="688521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패트병에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곡식을 넣을 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콩 등을 넣고 소리를 비교해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다양한 소리를 탐색하며 흔드는 소리를 구분해 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15" name="눈물 방울 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1043608" y="2684445"/>
            <a:ext cx="7398757" cy="707886"/>
            <a:chOff x="1271083" y="3757340"/>
            <a:chExt cx="7398757" cy="707886"/>
          </a:xfrm>
        </p:grpSpPr>
        <p:sp>
          <p:nvSpPr>
            <p:cNvPr id="30" name="TextBox 29"/>
            <p:cNvSpPr txBox="1"/>
            <p:nvPr/>
          </p:nvSpPr>
          <p:spPr>
            <a:xfrm>
              <a:off x="1657984" y="3757340"/>
              <a:ext cx="701185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손으로 두드리고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간단한 도구를 이용하여 두드리면 다양한 소리를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탐색하고 감각을 자극시킬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1043608" y="4941168"/>
            <a:ext cx="6582828" cy="707886"/>
            <a:chOff x="1271083" y="3757340"/>
            <a:chExt cx="6582828" cy="707886"/>
          </a:xfrm>
        </p:grpSpPr>
        <p:sp>
          <p:nvSpPr>
            <p:cNvPr id="38" name="TextBox 37"/>
            <p:cNvSpPr txBox="1"/>
            <p:nvPr/>
          </p:nvSpPr>
          <p:spPr>
            <a:xfrm>
              <a:off x="1657984" y="3757340"/>
              <a:ext cx="6195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악기에서 나는 소리를 표현합니다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영아가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패트병악기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소리에 더 관심을 가질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6382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1052736"/>
            <a:ext cx="2190070" cy="454920"/>
            <a:chOff x="899592" y="1052736"/>
            <a:chExt cx="2190070" cy="454920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899592" y="1052736"/>
              <a:ext cx="219007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78187" y="1095530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9" name="그룹 78"/>
          <p:cNvGrpSpPr/>
          <p:nvPr/>
        </p:nvGrpSpPr>
        <p:grpSpPr>
          <a:xfrm>
            <a:off x="1043608" y="1700099"/>
            <a:ext cx="7124643" cy="707886"/>
            <a:chOff x="1271083" y="3757340"/>
            <a:chExt cx="7124643" cy="707886"/>
          </a:xfrm>
        </p:grpSpPr>
        <p:sp>
          <p:nvSpPr>
            <p:cNvPr id="80" name="TextBox 79"/>
            <p:cNvSpPr txBox="1"/>
            <p:nvPr/>
          </p:nvSpPr>
          <p:spPr>
            <a:xfrm>
              <a:off x="1657984" y="3757340"/>
              <a:ext cx="673774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만든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패트병에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스티커를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붙여서 꾸미면 아이만의 악기가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만들어 집니다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1" name="그룹 80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82" name="눈물 방울 8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눈물 방울 8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눈물 방울 8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눈물 방울 8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타원 8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" name="그룹 2"/>
          <p:cNvGrpSpPr/>
          <p:nvPr/>
        </p:nvGrpSpPr>
        <p:grpSpPr>
          <a:xfrm>
            <a:off x="1043608" y="2768357"/>
            <a:ext cx="6723892" cy="400110"/>
            <a:chOff x="1043608" y="2768357"/>
            <a:chExt cx="6723892" cy="400110"/>
          </a:xfrm>
        </p:grpSpPr>
        <p:sp>
          <p:nvSpPr>
            <p:cNvPr id="88" name="TextBox 87"/>
            <p:cNvSpPr txBox="1"/>
            <p:nvPr/>
          </p:nvSpPr>
          <p:spPr>
            <a:xfrm>
              <a:off x="1430509" y="2768357"/>
              <a:ext cx="63369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악기를 이용하여 가족과 함께 합주 공연을 해봅니다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1043608" y="2790958"/>
              <a:ext cx="351394" cy="35490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95" name="그룹 94"/>
          <p:cNvGrpSpPr/>
          <p:nvPr/>
        </p:nvGrpSpPr>
        <p:grpSpPr>
          <a:xfrm>
            <a:off x="1043608" y="3528839"/>
            <a:ext cx="7538218" cy="707886"/>
            <a:chOff x="1271083" y="3757340"/>
            <a:chExt cx="7538218" cy="707886"/>
          </a:xfrm>
        </p:grpSpPr>
        <p:sp>
          <p:nvSpPr>
            <p:cNvPr id="96" name="TextBox 95"/>
            <p:cNvSpPr txBox="1"/>
            <p:nvPr/>
          </p:nvSpPr>
          <p:spPr>
            <a:xfrm>
              <a:off x="1657984" y="3757340"/>
              <a:ext cx="715131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패트병에서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나는 소리를 잘 듣고 이 소리를 언어로 표현할 수 있도록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97" name="그룹 96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98" name="눈물 방울 9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눈물 방울 9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눈물 방울 9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타원 10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6" name="그룹 35"/>
          <p:cNvGrpSpPr/>
          <p:nvPr/>
        </p:nvGrpSpPr>
        <p:grpSpPr>
          <a:xfrm>
            <a:off x="1043608" y="4581128"/>
            <a:ext cx="7268913" cy="707886"/>
            <a:chOff x="1271083" y="3757340"/>
            <a:chExt cx="7268913" cy="707886"/>
          </a:xfrm>
        </p:grpSpPr>
        <p:sp>
          <p:nvSpPr>
            <p:cNvPr id="37" name="TextBox 36"/>
            <p:cNvSpPr txBox="1"/>
            <p:nvPr/>
          </p:nvSpPr>
          <p:spPr>
            <a:xfrm>
              <a:off x="1657984" y="3757340"/>
              <a:ext cx="688201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모국에도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이용한 소리가 있습니까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모국에서 간단하게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만들 수 있는 악기를 아이에게 소개해 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39" name="눈물 방울 3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눈물 방울 3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8056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그룹 51"/>
          <p:cNvGrpSpPr/>
          <p:nvPr/>
        </p:nvGrpSpPr>
        <p:grpSpPr>
          <a:xfrm>
            <a:off x="899591" y="3356992"/>
            <a:ext cx="3769030" cy="454920"/>
            <a:chOff x="899591" y="2090673"/>
            <a:chExt cx="3769030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1" y="2090673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2133467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141416" y="4012684"/>
            <a:ext cx="1321348" cy="369332"/>
            <a:chOff x="1141416" y="1708428"/>
            <a:chExt cx="1321348" cy="369332"/>
          </a:xfrm>
        </p:grpSpPr>
        <p:grpSp>
          <p:nvGrpSpPr>
            <p:cNvPr id="5" name="그룹 4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418888" y="1708428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병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141416" y="4596466"/>
            <a:ext cx="1112957" cy="369332"/>
            <a:chOff x="1141416" y="1708428"/>
            <a:chExt cx="1112957" cy="369332"/>
          </a:xfrm>
        </p:grpSpPr>
        <p:grpSp>
          <p:nvGrpSpPr>
            <p:cNvPr id="13" name="그룹 12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15" name="눈물 방울 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418888" y="1708428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리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141416" y="5180249"/>
            <a:ext cx="923803" cy="369332"/>
            <a:chOff x="1141416" y="1708428"/>
            <a:chExt cx="923803" cy="369332"/>
          </a:xfrm>
        </p:grpSpPr>
        <p:grpSp>
          <p:nvGrpSpPr>
            <p:cNvPr id="21" name="그룹 20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23" name="눈물 방울 2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2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418888" y="170842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쌀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971600" y="1385481"/>
            <a:ext cx="7384329" cy="1323439"/>
            <a:chOff x="1271083" y="3757340"/>
            <a:chExt cx="7384329" cy="1323439"/>
          </a:xfrm>
        </p:grpSpPr>
        <p:sp>
          <p:nvSpPr>
            <p:cNvPr id="45" name="TextBox 44"/>
            <p:cNvSpPr txBox="1"/>
            <p:nvPr/>
          </p:nvSpPr>
          <p:spPr>
            <a:xfrm>
              <a:off x="1657984" y="3757340"/>
              <a:ext cx="699742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아이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엄마보다 큰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패트병에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소리를 낼 수 있는 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콩 등을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넣어서 악기를 만들고 아이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엄마와 함께 몸을 이용하여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소리를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만들어 내며 아이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모두가 가족 합주단이 된 것처럼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악기놀이를 해 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6" name="그룹 45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47" name="눈물 방울 4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눈물 방울 4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눈물 방울 4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타원 5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3067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315</Words>
  <Application>Microsoft Office PowerPoint</Application>
  <PresentationFormat>화면 슬라이드 쇼(4:3)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17</cp:revision>
  <dcterms:created xsi:type="dcterms:W3CDTF">2015-04-19T01:08:16Z</dcterms:created>
  <dcterms:modified xsi:type="dcterms:W3CDTF">2015-06-13T00:05:48Z</dcterms:modified>
</cp:coreProperties>
</file>