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0" r:id="rId1"/>
    <p:sldMasterId id="214748365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embeddedFontLst>
    <p:embeddedFont>
      <p:font typeface="맑은 고딕" panose="020B0503020000020004" pitchFamily="50" charset="-127"/>
      <p:regular r:id="rId13"/>
      <p:bold r:id="rId14"/>
    </p:embeddedFont>
    <p:embeddedFont>
      <p:font typeface="08서울한강체 L" panose="02020603020101020101" pitchFamily="18" charset="-127"/>
      <p:regular r:id="rId15"/>
    </p:embeddedFont>
    <p:embeddedFont>
      <p:font typeface="나눔바른고딕" panose="020B0603020101020101" pitchFamily="50" charset="-127"/>
      <p:regular r:id="rId16"/>
      <p:bold r:id="rId17"/>
    </p:embeddedFont>
    <p:embeddedFont>
      <p:font typeface="나눔손글씨 펜" panose="03040600000000000000" pitchFamily="66" charset="-127"/>
      <p:regular r:id="rId18"/>
    </p:embeddedFont>
    <p:embeddedFont>
      <p:font typeface="08서울한강체 M" panose="02020603020101020101" pitchFamily="18" charset="-127"/>
      <p:regular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A2D3"/>
    <a:srgbClr val="A3DAD8"/>
    <a:srgbClr val="97D5D2"/>
    <a:srgbClr val="A7D8BF"/>
    <a:srgbClr val="F7ACC1"/>
    <a:srgbClr val="C77EB6"/>
    <a:srgbClr val="FBB173"/>
    <a:srgbClr val="F58221"/>
    <a:srgbClr val="FFF6DC"/>
    <a:srgbClr val="4A5D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5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1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4271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7484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4.emf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emf"/><Relationship Id="rId7" Type="http://schemas.openxmlformats.org/officeDocument/2006/relationships/image" Target="../media/image14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세계 여러 나라의 전통놀이를 활용한 </a:t>
            </a:r>
            <a:endParaRPr kumimoji="0" lang="en-US" altLang="ko-KR" sz="4000" b="1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부모</a:t>
            </a:r>
            <a:r>
              <a:rPr kumimoji="0" lang="en-US" altLang="ko-KR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-</a:t>
            </a: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자녀 상호작용 놀이 활동</a:t>
            </a:r>
            <a:endParaRPr kumimoji="0" lang="ko-KR" altLang="en-US" sz="4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3375325" y="3465825"/>
            <a:ext cx="5441351" cy="481481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718816" y="3352622"/>
            <a:ext cx="675436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동작을 따라해요 </a:t>
            </a:r>
            <a:r>
              <a:rPr kumimoji="0" lang="en-US" altLang="ko-KR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– </a:t>
            </a:r>
            <a:r>
              <a:rPr kumimoji="0" lang="ko-KR" altLang="en-US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짝짜꿍 곤지곤지</a:t>
            </a:r>
          </a:p>
        </p:txBody>
      </p:sp>
    </p:spTree>
    <p:extLst>
      <p:ext uri="{BB962C8B-B14F-4D97-AF65-F5344CB8AC3E}">
        <p14:creationId xmlns:p14="http://schemas.microsoft.com/office/powerpoint/2010/main" val="1649177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동작을 따라해요 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– 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짝짜꿍 곤지곤지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가정에서는 이렇게 놀아주세요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987572" y="374378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987572" y="513489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401593" y="2427869"/>
            <a:ext cx="2650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나라의 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말로 해봐요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401593" y="2812250"/>
            <a:ext cx="6037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손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왼손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오른손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손바닥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손가락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주먹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손뼉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머리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401593" y="3818980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확장놀이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01593" y="4203361"/>
            <a:ext cx="8866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일상생활과 </a:t>
            </a:r>
            <a:r>
              <a:rPr kumimoji="0" lang="ko-KR" altLang="en-US" sz="1800" b="0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관련된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의성어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의태어를 함께 찾아보고 어떤 소리가 나는지 들어보고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자유롭게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표현해보는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놀이를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401593" y="5210090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아빠 함께해요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401593" y="5594471"/>
            <a:ext cx="8866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주변에 소리가 나는 물건을 찾아 아이와 함께 움직이며 다양한 소리를 표현해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주세요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예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문을 두드리며 ‘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똑똑똑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’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책상을 치며 ‘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쿵쿵쿵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’ 등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)</a:t>
            </a: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97" y="2553633"/>
            <a:ext cx="684516" cy="779184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3963905"/>
            <a:ext cx="740734" cy="740862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790" y="5360509"/>
            <a:ext cx="605794" cy="72987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318713" y="528417"/>
            <a:ext cx="97529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11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6221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동작을 따라해요 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– 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짝짜꿍 곤지곤지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활동수준ㅣ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911811" y="555998"/>
            <a:ext cx="2749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★☆☆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쉽게 할 수 있어요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!) </a:t>
            </a: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목표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2910432" y="3633178"/>
            <a:ext cx="4442242" cy="7335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소리를 듣고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반응해요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움직이는 모습에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관심을 두고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따라 할 수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있어요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71" name="Freeform 58"/>
          <p:cNvSpPr>
            <a:spLocks noEditPoints="1"/>
          </p:cNvSpPr>
          <p:nvPr/>
        </p:nvSpPr>
        <p:spPr bwMode="auto">
          <a:xfrm>
            <a:off x="2776987" y="3783925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4" name="Freeform 58"/>
          <p:cNvSpPr>
            <a:spLocks noEditPoints="1"/>
          </p:cNvSpPr>
          <p:nvPr/>
        </p:nvSpPr>
        <p:spPr bwMode="auto">
          <a:xfrm>
            <a:off x="2776987" y="4099128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자료</a:t>
            </a: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4" name="직사각형 53"/>
          <p:cNvSpPr/>
          <p:nvPr/>
        </p:nvSpPr>
        <p:spPr>
          <a:xfrm>
            <a:off x="2910431" y="5282335"/>
            <a:ext cx="3134191" cy="4020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‘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인사송’과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‘짝짜꿍’ 음원과 악보</a:t>
            </a:r>
          </a:p>
        </p:txBody>
      </p:sp>
      <p:sp>
        <p:nvSpPr>
          <p:cNvPr id="79" name="Freeform 58"/>
          <p:cNvSpPr>
            <a:spLocks noEditPoints="1"/>
          </p:cNvSpPr>
          <p:nvPr/>
        </p:nvSpPr>
        <p:spPr bwMode="auto">
          <a:xfrm>
            <a:off x="2776986" y="5435581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grpSp>
        <p:nvGrpSpPr>
          <p:cNvPr id="6" name="그룹 5"/>
          <p:cNvGrpSpPr/>
          <p:nvPr/>
        </p:nvGrpSpPr>
        <p:grpSpPr>
          <a:xfrm>
            <a:off x="1249680" y="2206752"/>
            <a:ext cx="10509504" cy="822960"/>
            <a:chOff x="1249680" y="2206752"/>
            <a:chExt cx="10509504" cy="82296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249680" y="2206752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grpSp>
          <p:nvGrpSpPr>
            <p:cNvPr id="38" name="그룹 37"/>
            <p:cNvGrpSpPr/>
            <p:nvPr/>
          </p:nvGrpSpPr>
          <p:grpSpPr>
            <a:xfrm>
              <a:off x="4942661" y="2300424"/>
              <a:ext cx="2580411" cy="635616"/>
              <a:chOff x="4662245" y="1983432"/>
              <a:chExt cx="2580411" cy="635616"/>
            </a:xfrm>
          </p:grpSpPr>
          <p:grpSp>
            <p:nvGrpSpPr>
              <p:cNvPr id="25" name="그룹 24"/>
              <p:cNvGrpSpPr/>
              <p:nvPr/>
            </p:nvGrpSpPr>
            <p:grpSpPr>
              <a:xfrm>
                <a:off x="4662245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26" name="타원 2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자녀</a:t>
                  </a:r>
                  <a: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/>
                  </a:r>
                  <a:b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</a:b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연령</a:t>
                  </a:r>
                  <a:endParaRPr kumimoji="0" lang="ko-KR" altLang="en-US" sz="15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  <p:grpSp>
            <p:nvGrpSpPr>
              <p:cNvPr id="28" name="그룹 27"/>
              <p:cNvGrpSpPr/>
              <p:nvPr/>
            </p:nvGrpSpPr>
            <p:grpSpPr>
              <a:xfrm>
                <a:off x="5485205" y="2028629"/>
                <a:ext cx="1757451" cy="545223"/>
                <a:chOff x="2461589" y="2022798"/>
                <a:chExt cx="1757451" cy="545223"/>
              </a:xfrm>
            </p:grpSpPr>
            <p:sp>
              <p:nvSpPr>
                <p:cNvPr id="29" name="타원 28"/>
                <p:cNvSpPr/>
                <p:nvPr/>
              </p:nvSpPr>
              <p:spPr>
                <a:xfrm>
                  <a:off x="2461589" y="2096692"/>
                  <a:ext cx="129211" cy="1292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30" name="직사각형 29"/>
                <p:cNvSpPr/>
                <p:nvPr/>
              </p:nvSpPr>
              <p:spPr>
                <a:xfrm>
                  <a:off x="2565875" y="2022798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0~1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1" name="타원 30"/>
                <p:cNvSpPr/>
                <p:nvPr/>
              </p:nvSpPr>
              <p:spPr>
                <a:xfrm>
                  <a:off x="2461589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32" name="직사각형 31"/>
                <p:cNvSpPr/>
                <p:nvPr/>
              </p:nvSpPr>
              <p:spPr>
                <a:xfrm>
                  <a:off x="2565875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3~5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3" name="타원 32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34" name="직사각형 33"/>
                <p:cNvSpPr/>
                <p:nvPr/>
              </p:nvSpPr>
              <p:spPr>
                <a:xfrm>
                  <a:off x="3614387" y="2022798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2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5" name="타원 34"/>
                <p:cNvSpPr/>
                <p:nvPr/>
              </p:nvSpPr>
              <p:spPr>
                <a:xfrm>
                  <a:off x="3510101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3614387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6~7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</p:grpSp>
        <p:grpSp>
          <p:nvGrpSpPr>
            <p:cNvPr id="3" name="그룹 2"/>
            <p:cNvGrpSpPr/>
            <p:nvPr/>
          </p:nvGrpSpPr>
          <p:grpSpPr>
            <a:xfrm>
              <a:off x="1919045" y="2300424"/>
              <a:ext cx="2780787" cy="635616"/>
              <a:chOff x="1919045" y="2300424"/>
              <a:chExt cx="2780787" cy="635616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919045" y="2300424"/>
                <a:ext cx="635616" cy="635616"/>
                <a:chOff x="1559381" y="1969587"/>
                <a:chExt cx="635616" cy="635616"/>
              </a:xfrm>
            </p:grpSpPr>
            <p:sp>
              <p:nvSpPr>
                <p:cNvPr id="11" name="타원 10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놀이</a:t>
                  </a:r>
                  <a: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/>
                  </a:r>
                  <a:b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</a:b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영역</a:t>
                  </a:r>
                  <a:endParaRPr kumimoji="0" lang="ko-KR" altLang="en-US" sz="15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  <p:grpSp>
            <p:nvGrpSpPr>
              <p:cNvPr id="2" name="그룹 1"/>
              <p:cNvGrpSpPr/>
              <p:nvPr/>
            </p:nvGrpSpPr>
            <p:grpSpPr>
              <a:xfrm>
                <a:off x="2742005" y="2345621"/>
                <a:ext cx="1957827" cy="545223"/>
                <a:chOff x="2742005" y="2345621"/>
                <a:chExt cx="1957827" cy="545223"/>
              </a:xfrm>
            </p:grpSpPr>
            <p:sp>
              <p:nvSpPr>
                <p:cNvPr id="15" name="타원 14"/>
                <p:cNvSpPr/>
                <p:nvPr/>
              </p:nvSpPr>
              <p:spPr>
                <a:xfrm>
                  <a:off x="3790516" y="2419515"/>
                  <a:ext cx="129211" cy="1292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7" name="직사각형 16"/>
                <p:cNvSpPr/>
                <p:nvPr/>
              </p:nvSpPr>
              <p:spPr>
                <a:xfrm>
                  <a:off x="2846291" y="2345621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신체</a:t>
                  </a:r>
                  <a:r>
                    <a:rPr kumimoji="0" lang="en-US" altLang="ko-KR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건강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18" name="타원 17"/>
                <p:cNvSpPr/>
                <p:nvPr/>
              </p:nvSpPr>
              <p:spPr>
                <a:xfrm>
                  <a:off x="2742005" y="2687739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2846291" y="2613845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사회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정서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21" name="직사각형 20"/>
                <p:cNvSpPr/>
                <p:nvPr/>
              </p:nvSpPr>
              <p:spPr>
                <a:xfrm>
                  <a:off x="3894803" y="2345621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인지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언어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22" name="타원 21"/>
                <p:cNvSpPr/>
                <p:nvPr/>
              </p:nvSpPr>
              <p:spPr>
                <a:xfrm>
                  <a:off x="3790517" y="2687739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23" name="직사각형 22"/>
                <p:cNvSpPr/>
                <p:nvPr/>
              </p:nvSpPr>
              <p:spPr>
                <a:xfrm>
                  <a:off x="3894803" y="2613845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예술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표현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55" name="타원 54"/>
                <p:cNvSpPr/>
                <p:nvPr/>
              </p:nvSpPr>
              <p:spPr>
                <a:xfrm>
                  <a:off x="2742005" y="2413538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p:grpSp>
        </p:grpSp>
      </p:grpSp>
      <p:sp>
        <p:nvSpPr>
          <p:cNvPr id="56" name="직사각형 55"/>
          <p:cNvSpPr/>
          <p:nvPr/>
        </p:nvSpPr>
        <p:spPr>
          <a:xfrm>
            <a:off x="318713" y="528417"/>
            <a:ext cx="97529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11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7866" y="2380454"/>
            <a:ext cx="673944" cy="475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99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동작을 따라해요 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– 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짝짜꿍 곤지곤지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에피소드</a:t>
            </a:r>
            <a:endParaRPr kumimoji="0" lang="ko-KR" altLang="en-US" sz="16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>
          <a:xfrm>
            <a:off x="838200" y="4815737"/>
            <a:ext cx="10515600" cy="12905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ts val="29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엄마가 두 손을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마주칠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때마다 ‘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짝짝짝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’ 소리가 나요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아빠가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걸을 때마다 ‘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쿵쿵쿵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’ 소리가 나요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이 소리는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어디서 오는지 언제 무슨 소리가 나는지 전통이는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궁금해졌어요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endParaRPr kumimoji="0" lang="ko-KR" altLang="en-US" sz="20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08서울한강체 L" panose="02020603020101020101" pitchFamily="18" charset="-127"/>
              <a:ea typeface="08서울한강체 L" panose="02020603020101020101" pitchFamily="18" charset="-127"/>
              <a:cs typeface="+mn-cs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348" y="2170002"/>
            <a:ext cx="3051305" cy="2433589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318713" y="528417"/>
            <a:ext cx="97529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11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4470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동작을 따라해요 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– 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짝짜꿍 곤지곤지</a:t>
            </a:r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열어요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2503027" y="2850580"/>
            <a:ext cx="7811126" cy="707886"/>
            <a:chOff x="2503027" y="3004468"/>
            <a:chExt cx="7811126" cy="707886"/>
          </a:xfrm>
        </p:grpSpPr>
        <p:sp>
          <p:nvSpPr>
            <p:cNvPr id="41" name="직사각형 40"/>
            <p:cNvSpPr/>
            <p:nvPr/>
          </p:nvSpPr>
          <p:spPr>
            <a:xfrm>
              <a:off x="2616212" y="3004468"/>
              <a:ext cx="7697941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활동을 시작하기 전 간단한 율동과 함께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이중언어코치와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엄마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아이가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함께할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수 있는 ‘</a:t>
              </a:r>
              <a:r>
                <a:rPr kumimoji="0" lang="ko-KR" altLang="en-US" sz="20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인사송’을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부르며 서로 정답게 인사를 나눠요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43" name="모서리가 둥근 직사각형 42"/>
          <p:cNvSpPr/>
          <p:nvPr/>
        </p:nvSpPr>
        <p:spPr>
          <a:xfrm>
            <a:off x="922683" y="390819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2503027" y="4206393"/>
            <a:ext cx="7963335" cy="400110"/>
            <a:chOff x="2503027" y="4201603"/>
            <a:chExt cx="7963335" cy="400110"/>
          </a:xfrm>
        </p:grpSpPr>
        <p:sp>
          <p:nvSpPr>
            <p:cNvPr id="44" name="직사각형 43"/>
            <p:cNvSpPr/>
            <p:nvPr/>
          </p:nvSpPr>
          <p:spPr>
            <a:xfrm>
              <a:off x="2616211" y="4201603"/>
              <a:ext cx="785015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오늘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활동을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소개하며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원형으로 앉을 수 있도록 자리를 안내해주세요</a:t>
              </a:r>
            </a:p>
          </p:txBody>
        </p:sp>
        <p:sp>
          <p:nvSpPr>
            <p:cNvPr id="45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23" name="직사각형 22"/>
          <p:cNvSpPr/>
          <p:nvPr/>
        </p:nvSpPr>
        <p:spPr>
          <a:xfrm>
            <a:off x="318713" y="528417"/>
            <a:ext cx="97529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11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417" y="4079142"/>
            <a:ext cx="536877" cy="620494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147" y="2856392"/>
            <a:ext cx="537417" cy="696262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222"/>
          <a:stretch/>
        </p:blipFill>
        <p:spPr>
          <a:xfrm>
            <a:off x="10415235" y="5294473"/>
            <a:ext cx="543248" cy="987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116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동작을 따라해요 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– 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짝짜꿍 곤지곤지</a:t>
            </a:r>
          </a:p>
        </p:txBody>
      </p:sp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32" name="직사각형 31"/>
          <p:cNvSpPr/>
          <p:nvPr/>
        </p:nvSpPr>
        <p:spPr>
          <a:xfrm>
            <a:off x="318713" y="528417"/>
            <a:ext cx="97529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11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82" name="그림 8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grpSp>
        <p:nvGrpSpPr>
          <p:cNvPr id="85" name="그룹 84"/>
          <p:cNvGrpSpPr/>
          <p:nvPr/>
        </p:nvGrpSpPr>
        <p:grpSpPr>
          <a:xfrm>
            <a:off x="1335136" y="2624346"/>
            <a:ext cx="5440284" cy="400110"/>
            <a:chOff x="2673648" y="3554755"/>
            <a:chExt cx="5440284" cy="400110"/>
          </a:xfrm>
        </p:grpSpPr>
        <p:sp>
          <p:nvSpPr>
            <p:cNvPr id="86" name="직사각형 85"/>
            <p:cNvSpPr/>
            <p:nvPr/>
          </p:nvSpPr>
          <p:spPr>
            <a:xfrm>
              <a:off x="2786833" y="3554755"/>
              <a:ext cx="532709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en-US" altLang="ko-KR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'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짝짜꿍</a:t>
              </a:r>
              <a:r>
                <a:rPr kumimoji="0" lang="en-US" altLang="ko-KR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'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노래에 맞춰 두 손을 마주치며 손뼉을 쳐요</a:t>
              </a:r>
            </a:p>
          </p:txBody>
        </p:sp>
        <p:sp>
          <p:nvSpPr>
            <p:cNvPr id="87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88" name="그룹 87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89" name="자유형 88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90" name="직사각형 89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도입</a:t>
              </a:r>
            </a:p>
          </p:txBody>
        </p:sp>
        <p:sp>
          <p:nvSpPr>
            <p:cNvPr id="91" name="양쪽 모서리가 둥근 사각형 90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92" name="그림 9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93" name="그룹 92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94" name="모서리가 둥근 직사각형 93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95" name="직사각형 94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96" name="그룹 95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97" name="타원 96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98" name="원형 97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99" name="그림 98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grpSp>
        <p:nvGrpSpPr>
          <p:cNvPr id="4" name="그룹 3"/>
          <p:cNvGrpSpPr/>
          <p:nvPr/>
        </p:nvGrpSpPr>
        <p:grpSpPr>
          <a:xfrm>
            <a:off x="5062177" y="5928113"/>
            <a:ext cx="4679126" cy="338554"/>
            <a:chOff x="6514114" y="5928113"/>
            <a:chExt cx="4679126" cy="338554"/>
          </a:xfrm>
        </p:grpSpPr>
        <p:sp>
          <p:nvSpPr>
            <p:cNvPr id="102" name="모서리가 둥근 직사각형 101"/>
            <p:cNvSpPr/>
            <p:nvPr/>
          </p:nvSpPr>
          <p:spPr>
            <a:xfrm>
              <a:off x="6514114" y="5939997"/>
              <a:ext cx="4679126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03" name="직사각형 102"/>
            <p:cNvSpPr/>
            <p:nvPr/>
          </p:nvSpPr>
          <p:spPr>
            <a:xfrm>
              <a:off x="6770234" y="5928113"/>
              <a:ext cx="442300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연계놀이 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: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짝짜꿍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곤지곤지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죔죔</a:t>
              </a: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도리도리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코코코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104" name="직사각형 103"/>
            <p:cNvSpPr/>
            <p:nvPr/>
          </p:nvSpPr>
          <p:spPr>
            <a:xfrm>
              <a:off x="6581258" y="5958891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grpSp>
        <p:nvGrpSpPr>
          <p:cNvPr id="110" name="그룹 109"/>
          <p:cNvGrpSpPr/>
          <p:nvPr/>
        </p:nvGrpSpPr>
        <p:grpSpPr>
          <a:xfrm>
            <a:off x="1314034" y="3960325"/>
            <a:ext cx="7183377" cy="1162160"/>
            <a:chOff x="1314034" y="5163565"/>
            <a:chExt cx="7183377" cy="1162160"/>
          </a:xfrm>
        </p:grpSpPr>
        <p:sp>
          <p:nvSpPr>
            <p:cNvPr id="111" name="직사각형 110"/>
            <p:cNvSpPr/>
            <p:nvPr/>
          </p:nvSpPr>
          <p:spPr>
            <a:xfrm>
              <a:off x="1314034" y="5515247"/>
              <a:ext cx="7183377" cy="810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영아가 소리에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관심을 두고 따라 할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수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있도록 해요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영아가 소리에 집중하도록 다양한 방법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(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크게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작게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세게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약하게 등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)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으로 손뼉을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쳐요</a:t>
              </a:r>
              <a:endParaRPr kumimoji="0" lang="en-US" altLang="ko-KR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112" name="그룹 111"/>
            <p:cNvGrpSpPr/>
            <p:nvPr/>
          </p:nvGrpSpPr>
          <p:grpSpPr>
            <a:xfrm>
              <a:off x="1335136" y="5163565"/>
              <a:ext cx="5956451" cy="400110"/>
              <a:chOff x="2673648" y="3554755"/>
              <a:chExt cx="5956451" cy="400110"/>
            </a:xfrm>
          </p:grpSpPr>
          <p:sp>
            <p:nvSpPr>
              <p:cNvPr id="113" name="직사각형 112"/>
              <p:cNvSpPr/>
              <p:nvPr/>
            </p:nvSpPr>
            <p:spPr>
              <a:xfrm>
                <a:off x="2786833" y="3554755"/>
                <a:ext cx="584326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손뼉 치는 행동과 함께 박자에 맞춰 </a:t>
                </a:r>
                <a:r>
                  <a:rPr kumimoji="0" lang="en-US" altLang="ko-KR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'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짝짜꿍</a:t>
                </a:r>
                <a:r>
                  <a:rPr kumimoji="0" lang="en-US" altLang="ko-KR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' 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소리를 내요</a:t>
                </a:r>
              </a:p>
            </p:txBody>
          </p:sp>
          <p:sp>
            <p:nvSpPr>
              <p:cNvPr id="114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cxnSp>
        <p:nvCxnSpPr>
          <p:cNvPr id="115" name="직선 연결선 114"/>
          <p:cNvCxnSpPr/>
          <p:nvPr/>
        </p:nvCxnSpPr>
        <p:spPr>
          <a:xfrm>
            <a:off x="1252025" y="3826386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6" name="그룹 115"/>
          <p:cNvGrpSpPr/>
          <p:nvPr/>
        </p:nvGrpSpPr>
        <p:grpSpPr>
          <a:xfrm>
            <a:off x="1335136" y="3292336"/>
            <a:ext cx="6988785" cy="400110"/>
            <a:chOff x="2673648" y="3554755"/>
            <a:chExt cx="6988785" cy="400110"/>
          </a:xfrm>
        </p:grpSpPr>
        <p:sp>
          <p:nvSpPr>
            <p:cNvPr id="117" name="직사각형 116"/>
            <p:cNvSpPr/>
            <p:nvPr/>
          </p:nvSpPr>
          <p:spPr>
            <a:xfrm>
              <a:off x="2786833" y="3554755"/>
              <a:ext cx="68756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손뼉을 세게</a:t>
              </a:r>
              <a:r>
                <a:rPr kumimoji="0" lang="en-US" altLang="ko-KR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약하게</a:t>
              </a:r>
              <a:r>
                <a:rPr kumimoji="0" lang="en-US" altLang="ko-KR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또 혼자서 둘이서 등 다양한 방법으로 쳐 봐요</a:t>
              </a:r>
            </a:p>
          </p:txBody>
        </p:sp>
        <p:sp>
          <p:nvSpPr>
            <p:cNvPr id="118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cxnSp>
        <p:nvCxnSpPr>
          <p:cNvPr id="119" name="직선 연결선 118"/>
          <p:cNvCxnSpPr/>
          <p:nvPr/>
        </p:nvCxnSpPr>
        <p:spPr>
          <a:xfrm>
            <a:off x="1252025" y="3158396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그림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2186" y="5398300"/>
            <a:ext cx="1622500" cy="107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463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동작을 따라해요 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– 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짝짜꿍 곤지곤지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46" name="직사각형 45"/>
          <p:cNvSpPr/>
          <p:nvPr/>
        </p:nvSpPr>
        <p:spPr>
          <a:xfrm>
            <a:off x="318713" y="528417"/>
            <a:ext cx="97529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11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40" name="그림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grpSp>
        <p:nvGrpSpPr>
          <p:cNvPr id="59" name="그룹 58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60" name="자유형 5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1" name="직사각형 60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전개</a:t>
              </a:r>
            </a:p>
          </p:txBody>
        </p:sp>
        <p:sp>
          <p:nvSpPr>
            <p:cNvPr id="62" name="양쪽 모서리가 둥근 사각형 61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63" name="그림 6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64" name="그룹 63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65" name="모서리가 둥근 직사각형 64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6" name="직사각형 65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30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77" name="그룹 76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78" name="타원 77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79" name="원형 78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80" name="그림 79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81" name="그룹 80"/>
          <p:cNvGrpSpPr/>
          <p:nvPr/>
        </p:nvGrpSpPr>
        <p:grpSpPr>
          <a:xfrm>
            <a:off x="1314034" y="2624346"/>
            <a:ext cx="6150678" cy="1162160"/>
            <a:chOff x="1314034" y="5163565"/>
            <a:chExt cx="6150678" cy="1162160"/>
          </a:xfrm>
        </p:grpSpPr>
        <p:sp>
          <p:nvSpPr>
            <p:cNvPr id="82" name="직사각형 81"/>
            <p:cNvSpPr/>
            <p:nvPr/>
          </p:nvSpPr>
          <p:spPr>
            <a:xfrm>
              <a:off x="1314034" y="5515247"/>
              <a:ext cx="5947462" cy="810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곤지곤지는 왼손 손바닥에 오른손 집게손가락을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댔다 뗐다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하면서 해요</a:t>
              </a: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죔죔은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주먹을 쥐었다 폈다 반복하면서 </a:t>
              </a: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＂</a:t>
              </a:r>
              <a:r>
                <a:rPr lang="ko-KR" altLang="en-US" sz="160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죔</a:t>
              </a: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~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죔</a:t>
              </a: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"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이라고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말해요</a:t>
              </a:r>
            </a:p>
          </p:txBody>
        </p:sp>
        <p:grpSp>
          <p:nvGrpSpPr>
            <p:cNvPr id="83" name="그룹 82"/>
            <p:cNvGrpSpPr/>
            <p:nvPr/>
          </p:nvGrpSpPr>
          <p:grpSpPr>
            <a:xfrm>
              <a:off x="1335136" y="5163565"/>
              <a:ext cx="6129576" cy="400110"/>
              <a:chOff x="2673648" y="3554755"/>
              <a:chExt cx="6129576" cy="400110"/>
            </a:xfrm>
          </p:grpSpPr>
          <p:sp>
            <p:nvSpPr>
              <p:cNvPr id="84" name="직사각형 83"/>
              <p:cNvSpPr/>
              <p:nvPr/>
            </p:nvSpPr>
            <p:spPr>
              <a:xfrm>
                <a:off x="2786833" y="3554755"/>
                <a:ext cx="601639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en-US" altLang="ko-KR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'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곤지곤지</a:t>
                </a:r>
                <a:r>
                  <a:rPr kumimoji="0" lang="en-US" altLang="ko-KR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', </a:t>
                </a:r>
                <a:r>
                  <a:rPr kumimoji="0" lang="en-US" altLang="ko-KR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'</a:t>
                </a:r>
                <a:r>
                  <a:rPr kumimoji="0" lang="ko-KR" altLang="en-US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죔죔</a:t>
                </a:r>
                <a:r>
                  <a:rPr kumimoji="0" lang="en-US" altLang="ko-KR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'</a:t>
                </a:r>
                <a:r>
                  <a:rPr kumimoji="0" lang="ko-KR" altLang="en-US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놀이에 관해 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알아보고 아이와 </a:t>
                </a:r>
                <a:r>
                  <a:rPr kumimoji="0" lang="ko-KR" altLang="en-US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함께해요</a:t>
                </a:r>
                <a:endPara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endParaRPr>
              </a:p>
            </p:txBody>
          </p:sp>
          <p:sp>
            <p:nvSpPr>
              <p:cNvPr id="85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grpSp>
        <p:nvGrpSpPr>
          <p:cNvPr id="86" name="그룹 85"/>
          <p:cNvGrpSpPr/>
          <p:nvPr/>
        </p:nvGrpSpPr>
        <p:grpSpPr>
          <a:xfrm>
            <a:off x="1314034" y="4890054"/>
            <a:ext cx="5174449" cy="803088"/>
            <a:chOff x="1314034" y="5163565"/>
            <a:chExt cx="5174449" cy="803088"/>
          </a:xfrm>
        </p:grpSpPr>
        <p:sp>
          <p:nvSpPr>
            <p:cNvPr id="87" name="직사각형 86"/>
            <p:cNvSpPr/>
            <p:nvPr/>
          </p:nvSpPr>
          <p:spPr>
            <a:xfrm>
              <a:off x="1314034" y="5515247"/>
              <a:ext cx="3324949" cy="4514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머리를 좌우로 흔들며 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"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도리도리</a:t>
              </a: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"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해요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88" name="그룹 87"/>
            <p:cNvGrpSpPr/>
            <p:nvPr/>
          </p:nvGrpSpPr>
          <p:grpSpPr>
            <a:xfrm>
              <a:off x="1335136" y="5163565"/>
              <a:ext cx="5153347" cy="400110"/>
              <a:chOff x="2673648" y="3554755"/>
              <a:chExt cx="5153347" cy="400110"/>
            </a:xfrm>
          </p:grpSpPr>
          <p:sp>
            <p:nvSpPr>
              <p:cNvPr id="89" name="직사각형 88"/>
              <p:cNvSpPr/>
              <p:nvPr/>
            </p:nvSpPr>
            <p:spPr>
              <a:xfrm>
                <a:off x="2786833" y="3554755"/>
                <a:ext cx="504016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en-US" altLang="ko-KR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'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도리도리</a:t>
                </a:r>
                <a:r>
                  <a:rPr kumimoji="0" lang="en-US" altLang="ko-KR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' </a:t>
                </a:r>
                <a:r>
                  <a:rPr kumimoji="0" lang="ko-KR" altLang="en-US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놀이를 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알아보고 아이와 </a:t>
                </a:r>
                <a:r>
                  <a:rPr kumimoji="0" lang="ko-KR" altLang="en-US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함께해봐요</a:t>
                </a:r>
                <a:endPara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endParaRPr>
              </a:p>
            </p:txBody>
          </p:sp>
          <p:sp>
            <p:nvSpPr>
              <p:cNvPr id="90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cxnSp>
        <p:nvCxnSpPr>
          <p:cNvPr id="91" name="직선 연결선 90"/>
          <p:cNvCxnSpPr/>
          <p:nvPr/>
        </p:nvCxnSpPr>
        <p:spPr>
          <a:xfrm>
            <a:off x="1252025" y="4800834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직선 연결선 92"/>
          <p:cNvCxnSpPr/>
          <p:nvPr/>
        </p:nvCxnSpPr>
        <p:spPr>
          <a:xfrm>
            <a:off x="1252025" y="3847515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4" name="그룹 93"/>
          <p:cNvGrpSpPr/>
          <p:nvPr/>
        </p:nvGrpSpPr>
        <p:grpSpPr>
          <a:xfrm>
            <a:off x="1314034" y="3936737"/>
            <a:ext cx="5004531" cy="803088"/>
            <a:chOff x="1314034" y="5163565"/>
            <a:chExt cx="5004531" cy="803088"/>
          </a:xfrm>
        </p:grpSpPr>
        <p:sp>
          <p:nvSpPr>
            <p:cNvPr id="95" name="직사각형 94"/>
            <p:cNvSpPr/>
            <p:nvPr/>
          </p:nvSpPr>
          <p:spPr>
            <a:xfrm>
              <a:off x="1314034" y="5515247"/>
              <a:ext cx="4940776" cy="4514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아이가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혼자 하기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어려워하면 엄마가 옆에서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함께해주세요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96" name="그룹 95"/>
            <p:cNvGrpSpPr/>
            <p:nvPr/>
          </p:nvGrpSpPr>
          <p:grpSpPr>
            <a:xfrm>
              <a:off x="1335136" y="5163565"/>
              <a:ext cx="4983429" cy="400110"/>
              <a:chOff x="2673648" y="3554755"/>
              <a:chExt cx="4983429" cy="400110"/>
            </a:xfrm>
          </p:grpSpPr>
          <p:sp>
            <p:nvSpPr>
              <p:cNvPr id="97" name="직사각형 96"/>
              <p:cNvSpPr/>
              <p:nvPr/>
            </p:nvSpPr>
            <p:spPr>
              <a:xfrm>
                <a:off x="2786833" y="3554755"/>
                <a:ext cx="487024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 </a:t>
                </a:r>
                <a:r>
                  <a:rPr kumimoji="0" lang="en-US" altLang="ko-KR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'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곤지곤지</a:t>
                </a:r>
                <a:r>
                  <a:rPr kumimoji="0" lang="en-US" altLang="ko-KR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', </a:t>
                </a:r>
                <a:r>
                  <a:rPr kumimoji="0" lang="en-US" altLang="ko-KR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'</a:t>
                </a:r>
                <a:r>
                  <a:rPr kumimoji="0" lang="ko-KR" altLang="en-US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죔죔</a:t>
                </a:r>
                <a:r>
                  <a:rPr kumimoji="0" lang="en-US" altLang="ko-KR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' </a:t>
                </a:r>
                <a:r>
                  <a:rPr kumimoji="0" lang="ko-KR" altLang="en-US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놀이를 연결 동작으로 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해요</a:t>
                </a:r>
              </a:p>
            </p:txBody>
          </p:sp>
          <p:sp>
            <p:nvSpPr>
              <p:cNvPr id="98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grpSp>
        <p:nvGrpSpPr>
          <p:cNvPr id="99" name="그룹 98"/>
          <p:cNvGrpSpPr/>
          <p:nvPr/>
        </p:nvGrpSpPr>
        <p:grpSpPr>
          <a:xfrm>
            <a:off x="5340017" y="5928113"/>
            <a:ext cx="4679126" cy="338554"/>
            <a:chOff x="6514114" y="5928113"/>
            <a:chExt cx="4679126" cy="338554"/>
          </a:xfrm>
        </p:grpSpPr>
        <p:sp>
          <p:nvSpPr>
            <p:cNvPr id="100" name="모서리가 둥근 직사각형 99"/>
            <p:cNvSpPr/>
            <p:nvPr/>
          </p:nvSpPr>
          <p:spPr>
            <a:xfrm>
              <a:off x="6514114" y="5939997"/>
              <a:ext cx="4679126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01" name="직사각형 100"/>
            <p:cNvSpPr/>
            <p:nvPr/>
          </p:nvSpPr>
          <p:spPr>
            <a:xfrm>
              <a:off x="6770234" y="5928113"/>
              <a:ext cx="442300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연계놀이 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: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짝짜꿍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곤지곤지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죔죔</a:t>
              </a: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도리도리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코코코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102" name="직사각형 101"/>
            <p:cNvSpPr/>
            <p:nvPr/>
          </p:nvSpPr>
          <p:spPr>
            <a:xfrm>
              <a:off x="6581258" y="5958891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pic>
        <p:nvPicPr>
          <p:cNvPr id="103" name="그림 10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2217" y="5431251"/>
            <a:ext cx="525586" cy="105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514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동작을 따라해요 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– 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짝짜꿍 곤지곤지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39" name="직사각형 38"/>
          <p:cNvSpPr/>
          <p:nvPr/>
        </p:nvSpPr>
        <p:spPr>
          <a:xfrm>
            <a:off x="318713" y="528417"/>
            <a:ext cx="97529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11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109" name="그림 10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110" name="그림 10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grpSp>
        <p:nvGrpSpPr>
          <p:cNvPr id="111" name="그룹 110"/>
          <p:cNvGrpSpPr/>
          <p:nvPr/>
        </p:nvGrpSpPr>
        <p:grpSpPr>
          <a:xfrm>
            <a:off x="1328102" y="2624346"/>
            <a:ext cx="8439503" cy="400110"/>
            <a:chOff x="2673648" y="3554755"/>
            <a:chExt cx="8439503" cy="400110"/>
          </a:xfrm>
        </p:grpSpPr>
        <p:sp>
          <p:nvSpPr>
            <p:cNvPr id="112" name="직사각형 111"/>
            <p:cNvSpPr/>
            <p:nvPr/>
          </p:nvSpPr>
          <p:spPr>
            <a:xfrm>
              <a:off x="2786833" y="3554755"/>
              <a:ext cx="83263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엄마가 </a:t>
              </a:r>
              <a:r>
                <a:rPr kumimoji="0" lang="ko-KR" altLang="en-US" sz="2000" b="1" i="0" u="none" strike="noStrike" kern="1200" cap="none" spc="0" normalizeH="0" baseline="0" noProof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놀이 활동에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궁금한 점이 있다면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이중언어 코치에게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질문해도 좋아요</a:t>
              </a:r>
            </a:p>
          </p:txBody>
        </p:sp>
        <p:sp>
          <p:nvSpPr>
            <p:cNvPr id="114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115" name="그룹 114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116" name="자유형 11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17" name="직사각형 116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휴식</a:t>
              </a:r>
            </a:p>
          </p:txBody>
        </p:sp>
        <p:sp>
          <p:nvSpPr>
            <p:cNvPr id="118" name="양쪽 모서리가 둥근 사각형 11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119" name="그림 11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sp>
        <p:nvSpPr>
          <p:cNvPr id="120" name="직사각형 119"/>
          <p:cNvSpPr/>
          <p:nvPr/>
        </p:nvSpPr>
        <p:spPr>
          <a:xfrm>
            <a:off x="1314034" y="4848326"/>
            <a:ext cx="6252033" cy="8104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·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노래에 맞춰 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"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짝짜꿍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", "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곤지곤지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", </a:t>
            </a:r>
            <a:r>
              <a:rPr kumimoji="0" lang="en-US" altLang="ko-KR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"</a:t>
            </a:r>
            <a:r>
              <a:rPr kumimoji="0" lang="ko-KR" altLang="en-US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죔죔</a:t>
            </a:r>
            <a:r>
              <a:rPr kumimoji="0" lang="en-US" altLang="ko-KR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", 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"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도리도리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"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를 </a:t>
            </a:r>
            <a:r>
              <a:rPr kumimoji="0" lang="ko-KR" altLang="en-US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연결 동작으로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해요</a:t>
            </a:r>
          </a:p>
          <a:p>
            <a:pPr marL="0" marR="0" lvl="0" indent="0" algn="l" defTabSz="914400" rtl="0" eaLnBrk="1" fontAlgn="auto" latinLnBrk="1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·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다른 가족들은 앞에 가족이 하는 모습을 보고 따라 해요</a:t>
            </a:r>
          </a:p>
        </p:txBody>
      </p:sp>
      <p:grpSp>
        <p:nvGrpSpPr>
          <p:cNvPr id="121" name="그룹 120"/>
          <p:cNvGrpSpPr/>
          <p:nvPr/>
        </p:nvGrpSpPr>
        <p:grpSpPr>
          <a:xfrm>
            <a:off x="1335136" y="4178827"/>
            <a:ext cx="8468357" cy="707886"/>
            <a:chOff x="2673648" y="3554755"/>
            <a:chExt cx="8468357" cy="707886"/>
          </a:xfrm>
        </p:grpSpPr>
        <p:sp>
          <p:nvSpPr>
            <p:cNvPr id="122" name="직사각형 121"/>
            <p:cNvSpPr/>
            <p:nvPr/>
          </p:nvSpPr>
          <p:spPr>
            <a:xfrm>
              <a:off x="2786833" y="3554755"/>
              <a:ext cx="8355172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en-US" altLang="ko-KR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쌍</a:t>
              </a:r>
              <a:r>
                <a:rPr kumimoji="0" lang="en-US" altLang="ko-KR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(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엄마</a:t>
              </a:r>
              <a:r>
                <a:rPr kumimoji="0" lang="en-US" altLang="ko-KR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-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자녀</a:t>
              </a:r>
              <a:r>
                <a:rPr kumimoji="0" lang="en-US" altLang="ko-KR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)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씩 돌아가며 노래에 맞춰 지금까지 배운 동작을 연결해서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해봐요</a:t>
              </a:r>
              <a:r>
                <a:rPr kumimoji="0" lang="en-US" altLang="ko-KR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다른 가족들도 함께 따라서 해요</a:t>
              </a:r>
            </a:p>
          </p:txBody>
        </p:sp>
        <p:sp>
          <p:nvSpPr>
            <p:cNvPr id="12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124" name="그룹 123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125" name="자유형 124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26" name="직사각형 125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마무리</a:t>
              </a:r>
            </a:p>
          </p:txBody>
        </p:sp>
        <p:sp>
          <p:nvSpPr>
            <p:cNvPr id="127" name="양쪽 모서리가 둥근 사각형 126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128" name="그림 12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129" name="그룹 128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130" name="모서리가 둥근 직사각형 129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31" name="직사각형 130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</a:t>
              </a: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132" name="그룹 131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133" name="타원 132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34" name="원형 133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135" name="그림 134"/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136" name="그룹 135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137" name="모서리가 둥근 직사각형 136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38" name="직사각형 137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139" name="그룹 138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140" name="타원 139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41" name="원형 140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142" name="그림 141"/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pic>
        <p:nvPicPr>
          <p:cNvPr id="154" name="그림 15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139" y="5514709"/>
            <a:ext cx="1039745" cy="973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22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동작을 따라해요 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– 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짝짜꿍 곤지곤지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나눠요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22683" y="271106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2616212" y="2855370"/>
            <a:ext cx="70278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말소리와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동작 연계 놀이를 하면서 재미있었던 점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어려웠던 점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등을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이야기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나눠 보세요</a:t>
            </a:r>
          </a:p>
        </p:txBody>
      </p:sp>
      <p:sp>
        <p:nvSpPr>
          <p:cNvPr id="31" name="Freeform 58"/>
          <p:cNvSpPr>
            <a:spLocks noEditPoints="1"/>
          </p:cNvSpPr>
          <p:nvPr/>
        </p:nvSpPr>
        <p:spPr bwMode="auto">
          <a:xfrm>
            <a:off x="2503027" y="3004106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922683" y="390819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2616212" y="4052505"/>
            <a:ext cx="80297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나라의 말에 언어 </a:t>
            </a:r>
            <a:r>
              <a:rPr kumimoji="0" lang="ko-KR" altLang="en-US" sz="2000" b="0" i="0" u="none" strike="noStrike" kern="1200" cap="none" spc="0" normalizeH="0" baseline="0" noProof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〮</a:t>
            </a:r>
            <a:r>
              <a:rPr kumimoji="0" lang="ko-KR" altLang="en-US" sz="2000" b="0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신체 놀이할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때 사용하는 재미있는 의성어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의태어가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있다면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함께 들려주세요</a:t>
            </a:r>
          </a:p>
        </p:txBody>
      </p:sp>
      <p:sp>
        <p:nvSpPr>
          <p:cNvPr id="32" name="Freeform 58"/>
          <p:cNvSpPr>
            <a:spLocks noEditPoints="1"/>
          </p:cNvSpPr>
          <p:nvPr/>
        </p:nvSpPr>
        <p:spPr bwMode="auto">
          <a:xfrm>
            <a:off x="2503027" y="4201241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318713" y="528417"/>
            <a:ext cx="97529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11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0502" y="5196840"/>
            <a:ext cx="532712" cy="111447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785"/>
          <a:stretch/>
        </p:blipFill>
        <p:spPr>
          <a:xfrm>
            <a:off x="1566666" y="2796842"/>
            <a:ext cx="405565" cy="851604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414"/>
          <a:stretch/>
        </p:blipFill>
        <p:spPr>
          <a:xfrm>
            <a:off x="1542222" y="4040479"/>
            <a:ext cx="454452" cy="731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019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807857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동작을 따라해요 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– 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짝짜꿍 곤지곤지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241998" y="2620060"/>
            <a:ext cx="63898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동요를 들으면서 노래에 맞춰 ‘짝짜꿍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곤지곤지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죔죔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도리도리’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를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연결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동작으로 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41998" y="3936742"/>
            <a:ext cx="715452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소리의 크기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점점 작게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점점 크게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),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박자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점점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빠르게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점점 느리게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)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등을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다양하게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조절하여 아이와 함께 놀이로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진행해요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.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또한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좀 더 다양한 의성어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</a:t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의태어를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찾아보고 활동으로 연계해요</a:t>
            </a: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25" name="직사각형 24"/>
          <p:cNvSpPr/>
          <p:nvPr/>
        </p:nvSpPr>
        <p:spPr>
          <a:xfrm>
            <a:off x="318713" y="528417"/>
            <a:ext cx="97529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11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3914" y="5453603"/>
            <a:ext cx="672607" cy="934507"/>
          </a:xfrm>
          <a:prstGeom prst="rect">
            <a:avLst/>
          </a:prstGeom>
        </p:spPr>
      </p:pic>
      <p:sp>
        <p:nvSpPr>
          <p:cNvPr id="19" name="모서리가 둥근 직사각형 18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 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어려울 때</a:t>
            </a:r>
          </a:p>
        </p:txBody>
      </p:sp>
      <p:pic>
        <p:nvPicPr>
          <p:cNvPr id="30" name="그림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32" name="그림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33" name="직사각형 32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쉬울 때</a:t>
            </a:r>
          </a:p>
        </p:txBody>
      </p:sp>
    </p:spTree>
    <p:extLst>
      <p:ext uri="{BB962C8B-B14F-4D97-AF65-F5344CB8AC3E}">
        <p14:creationId xmlns:p14="http://schemas.microsoft.com/office/powerpoint/2010/main" val="2827199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3257</TotalTime>
  <Words>506</Words>
  <Application>Microsoft Office PowerPoint</Application>
  <PresentationFormat>와이드스크린</PresentationFormat>
  <Paragraphs>91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맑은 고딕</vt:lpstr>
      <vt:lpstr>Arial</vt:lpstr>
      <vt:lpstr>08서울한강체 L</vt:lpstr>
      <vt:lpstr>나눔바른고딕</vt:lpstr>
      <vt:lpstr>나눔손글씨 펜</vt:lpstr>
      <vt:lpstr>08서울한강체 M</vt:lpstr>
      <vt:lpstr>1_Office 테마</vt:lpstr>
      <vt:lpstr>2_Office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67</cp:revision>
  <dcterms:created xsi:type="dcterms:W3CDTF">2016-09-08T09:50:17Z</dcterms:created>
  <dcterms:modified xsi:type="dcterms:W3CDTF">2016-11-17T08:32:41Z</dcterms:modified>
</cp:coreProperties>
</file>