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맑은 고딕" pitchFamily="50" charset="-127"/>
      <p:regular r:id="rId8"/>
      <p:bold r:id="rId9"/>
    </p:embeddedFont>
    <p:embeddedFont>
      <p:font typeface="서울남산체 EB" pitchFamily="18" charset="-127"/>
      <p:regular r:id="rId10"/>
    </p:embeddedFont>
    <p:embeddedFont>
      <p:font typeface="서울남산체 M" pitchFamily="18" charset="-127"/>
      <p:regular r:id="rId11"/>
    </p:embeddedFont>
    <p:embeddedFont>
      <p:font typeface="서울남산체 B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FEF2-6734-4C46-9558-E1064CE05F6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AB29-9000-45F6-86CE-C51E8EF74F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2081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FEF2-6734-4C46-9558-E1064CE05F6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AB29-9000-45F6-86CE-C51E8EF74F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295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FEF2-6734-4C46-9558-E1064CE05F6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AB29-9000-45F6-86CE-C51E8EF74F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4721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309" name="그림 30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310" name="그림 309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171" name="직사각형 170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72" name="그룹 171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173" name="그룹 172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9" name="원호 258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타원 259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1" name="타원 260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직사각형 261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직사각형 262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양쪽 모서리가 둥근 사각형 263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양쪽 모서리가 둥근 사각형 264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직사각형 265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7" name="그룹 266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302" name="모서리가 둥근 직사각형 301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3" name="모서리가 둥근 직사각형 302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4" name="모서리가 둥근 직사각형 303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5" name="모서리가 둥근 직사각형 304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6" name="모서리가 둥근 직사각형 305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7" name="양쪽 모서리가 둥근 사각형 306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8" name="직사각형 267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9" name="모서리가 둥근 직사각형 268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0" name="모서리가 둥근 직사각형 269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1" name="모서리가 둥근 직사각형 270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2" name="모서리가 둥근 직사각형 271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3" name="모서리가 둥근 직사각형 272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4" name="양쪽 모서리가 둥근 사각형 273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5" name="현 274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6" name="자유형 275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7" name="자유형 276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8" name="현 277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9" name="타원 278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0" name="타원 279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81" name="직선 연결선 280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직선 연결선 281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직선 연결선 282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직선 연결선 283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직선 연결선 284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직선 연결선 285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7" name="직사각형 286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8" name="사다리꼴 287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9" name="직사각형 288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0" name="타원 289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1" name="타원 290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2" name="타원 291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직사각형 292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이등변 삼각형 294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이등변 삼각형 295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7" name="원호 296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8" name="원호 297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99" name="그룹 298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300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301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174" name="그룹 173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19" name="그룹 218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254" name="모서리가 둥근 직사각형 253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5" name="모서리가 둥근 직사각형 254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6" name="모서리가 둥근 직사각형 255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7" name="모서리가 둥근 직사각형 256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8" name="모서리가 둥근 직사각형 257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20" name="직사각형 219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양쪽 모서리가 둥근 사각형 220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직사각형 221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23" name="그룹 222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244" name="자유형 243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5" name="자유형 244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6" name="자유형 245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원호 246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타원 247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9" name="타원 248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50" name="직선 연결선 249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직선 연결선 250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직선 연결선 251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직선 연결선 252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4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이등변 삼각형 225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이등변 삼각형 226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8" name="직선 연결선 227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직선 연결선 228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0" name="직사각형 229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직사각형 230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양쪽 모서리가 둥근 사각형 232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원호 234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36" name="그룹 235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237" name="양쪽 모서리가 둥근 사각형 236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8" name="사다리꼴 237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9" name="평행 사변형 238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0" name="평행 사변형 239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41" name="직선 연결선 240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2" name="타원 241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3" name="타원 242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75" name="그룹 174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6" name="순서도: 수동 입력 175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77" name="그룹 176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13" name="모서리가 둥근 직사각형 212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4" name="모서리가 둥근 직사각형 213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5" name="모서리가 둥근 직사각형 214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6" name="모서리가 둥근 직사각형 215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7" name="모서리가 둥근 직사각형 216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8" name="양쪽 모서리가 둥근 사각형 217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78" name="그룹 177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208" name="모서리가 둥근 직사각형 207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09" name="모서리가 둥근 직사각형 208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0" name="모서리가 둥근 직사각형 209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1" name="모서리가 둥근 직사각형 210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2" name="모서리가 둥근 직사각형 211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79" name="순서도: 수동 입력 178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현 179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1" name="타원 180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2" name="현 181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3" name="타원 182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타원 183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5" name="직선 연결선 184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직선 연결선 185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직선 연결선 186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직선 연결선 187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9" name="타원 188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이등변 삼각형 190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직사각형 191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직사각형 192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직사각형 193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양쪽 모서리가 둥근 사각형 194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직사각형 195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직사각형 196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양쪽 모서리가 둥근 사각형 197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양쪽 모서리가 잘린 사각형 198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직사각형 199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양쪽 모서리가 둥근 사각형 205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양쪽 모서리가 둥근 사각형 206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512662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" name="그룹 1"/>
          <p:cNvGrpSpPr/>
          <p:nvPr userDrawn="1"/>
        </p:nvGrpSpPr>
        <p:grpSpPr>
          <a:xfrm>
            <a:off x="304800" y="-63500"/>
            <a:ext cx="3115072" cy="660400"/>
            <a:chOff x="304800" y="-63500"/>
            <a:chExt cx="3115072" cy="660400"/>
          </a:xfrm>
        </p:grpSpPr>
        <p:sp>
          <p:nvSpPr>
            <p:cNvPr id="7" name="양쪽 모서리가 둥근 사각형 6"/>
            <p:cNvSpPr/>
            <p:nvPr userDrawn="1"/>
          </p:nvSpPr>
          <p:spPr>
            <a:xfrm flipV="1">
              <a:off x="304800" y="38100"/>
              <a:ext cx="3115072" cy="558800"/>
            </a:xfrm>
            <a:prstGeom prst="round2SameRect">
              <a:avLst>
                <a:gd name="adj1" fmla="val 33031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 userDrawn="1"/>
          </p:nvSpPr>
          <p:spPr>
            <a:xfrm>
              <a:off x="453457" y="59035"/>
              <a:ext cx="28223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11.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손가락 가족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</a:t>
              </a:r>
              <a:r>
                <a:rPr lang="en-US" altLang="ko-KR" sz="2400" baseline="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</a:t>
              </a:r>
              <a:r>
                <a:rPr lang="en-US" altLang="ko-KR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4-5</a:t>
              </a:r>
              <a:r>
                <a:rPr lang="ko-KR" altLang="en-US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세</a:t>
              </a:r>
              <a:endParaRPr lang="ko-KR" altLang="en-US" sz="1600" kern="12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endParaRPr>
            </a:p>
          </p:txBody>
        </p:sp>
        <p:sp>
          <p:nvSpPr>
            <p:cNvPr id="10" name="양쪽 모서리가 둥근 사각형 9"/>
            <p:cNvSpPr/>
            <p:nvPr userDrawn="1"/>
          </p:nvSpPr>
          <p:spPr>
            <a:xfrm flipV="1">
              <a:off x="383406" y="-63500"/>
              <a:ext cx="2964458" cy="604520"/>
            </a:xfrm>
            <a:prstGeom prst="round2SameRect">
              <a:avLst/>
            </a:prstGeom>
            <a:noFill/>
            <a:ln w="285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그룹 18"/>
          <p:cNvGrpSpPr/>
          <p:nvPr userDrawn="1"/>
        </p:nvGrpSpPr>
        <p:grpSpPr>
          <a:xfrm rot="21232976">
            <a:off x="111527" y="6083360"/>
            <a:ext cx="1442499" cy="623344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양쪽 모서리가 둥근 사각형 19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양쪽 모서리가 둥근 사각형 20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32" name="타원 31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3" name="그룹 32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35" name="타원 34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타원 35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4" name="타원 33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직사각형 23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0" name="양쪽 모서리가 둥근 사각형 29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순서도: 수동 입력 30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00E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7" name="그룹 66"/>
          <p:cNvGrpSpPr/>
          <p:nvPr userDrawn="1"/>
        </p:nvGrpSpPr>
        <p:grpSpPr>
          <a:xfrm rot="21193429">
            <a:off x="7600143" y="4415136"/>
            <a:ext cx="1397600" cy="1952367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8" name="순서도: 수동 입력 67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9" name="그룹 68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98" name="모서리가 둥근 직사각형 97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모서리가 둥근 직사각형 98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모서리가 둥근 직사각형 99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모서리가 둥근 직사각형 100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모서리가 둥근 직사각형 101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양쪽 모서리가 둥근 사각형 102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0" name="순서도: 수동 입력 69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현 70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타원 71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현 72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타원 73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6" name="직선 연결선 75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연결선 76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직선 연결선 77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직선 연결선 78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타원 79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타원 80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이등변 삼각형 81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양쪽 모서리가 둥근 사각형 85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직사각형 86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직사각형 87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양쪽 모서리가 둥근 사각형 88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양쪽 모서리가 잘린 사각형 89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직사각형 90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모서리가 둥근 직사각형 91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모서리가 둥근 직사각형 92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모서리가 둥근 직사각형 93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" name="모서리가 둥근 직사각형 94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양쪽 모서리가 둥근 사각형 96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7004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그룹 18"/>
          <p:cNvGrpSpPr/>
          <p:nvPr userDrawn="1"/>
        </p:nvGrpSpPr>
        <p:grpSpPr>
          <a:xfrm rot="21232976">
            <a:off x="111527" y="6083360"/>
            <a:ext cx="1442499" cy="623344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양쪽 모서리가 둥근 사각형 19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양쪽 모서리가 둥근 사각형 20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32" name="타원 31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3" name="그룹 32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35" name="타원 34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타원 35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4" name="타원 33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직사각형 23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0" name="양쪽 모서리가 둥근 사각형 29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순서도: 수동 입력 30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00E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304800" y="-63500"/>
            <a:ext cx="3115072" cy="660400"/>
            <a:chOff x="304800" y="-63500"/>
            <a:chExt cx="3115072" cy="660400"/>
          </a:xfrm>
        </p:grpSpPr>
        <p:sp>
          <p:nvSpPr>
            <p:cNvPr id="155" name="양쪽 모서리가 둥근 사각형 154"/>
            <p:cNvSpPr/>
            <p:nvPr userDrawn="1"/>
          </p:nvSpPr>
          <p:spPr>
            <a:xfrm flipV="1">
              <a:off x="304800" y="38100"/>
              <a:ext cx="3115072" cy="558800"/>
            </a:xfrm>
            <a:prstGeom prst="round2SameRect">
              <a:avLst>
                <a:gd name="adj1" fmla="val 33031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56" name="TextBox 155"/>
            <p:cNvSpPr txBox="1"/>
            <p:nvPr userDrawn="1"/>
          </p:nvSpPr>
          <p:spPr>
            <a:xfrm>
              <a:off x="453457" y="59035"/>
              <a:ext cx="28223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11.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손가락 가족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</a:t>
              </a:r>
              <a:r>
                <a:rPr lang="en-US" altLang="ko-KR" sz="2400" baseline="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</a:t>
              </a:r>
              <a:r>
                <a:rPr lang="en-US" altLang="ko-KR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4-5</a:t>
              </a:r>
              <a:r>
                <a:rPr lang="ko-KR" altLang="en-US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세</a:t>
              </a:r>
              <a:endParaRPr lang="ko-KR" altLang="en-US" sz="1600" kern="12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endParaRPr>
            </a:p>
          </p:txBody>
        </p:sp>
        <p:sp>
          <p:nvSpPr>
            <p:cNvPr id="160" name="양쪽 모서리가 둥근 사각형 159"/>
            <p:cNvSpPr/>
            <p:nvPr userDrawn="1"/>
          </p:nvSpPr>
          <p:spPr>
            <a:xfrm flipV="1">
              <a:off x="383406" y="-63500"/>
              <a:ext cx="2964458" cy="604520"/>
            </a:xfrm>
            <a:prstGeom prst="round2SameRect">
              <a:avLst/>
            </a:prstGeom>
            <a:noFill/>
            <a:ln w="285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</p:grpSp>
      <p:grpSp>
        <p:nvGrpSpPr>
          <p:cNvPr id="157" name="그룹 156"/>
          <p:cNvGrpSpPr/>
          <p:nvPr userDrawn="1"/>
        </p:nvGrpSpPr>
        <p:grpSpPr>
          <a:xfrm>
            <a:off x="7279520" y="4215550"/>
            <a:ext cx="1877058" cy="2255861"/>
            <a:chOff x="7279520" y="4215550"/>
            <a:chExt cx="1877058" cy="2255861"/>
          </a:xfrm>
        </p:grpSpPr>
        <p:grpSp>
          <p:nvGrpSpPr>
            <p:cNvPr id="158" name="그룹 157"/>
            <p:cNvGrpSpPr/>
            <p:nvPr/>
          </p:nvGrpSpPr>
          <p:grpSpPr>
            <a:xfrm>
              <a:off x="8107660" y="4215550"/>
              <a:ext cx="1048918" cy="2237786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0" name="원호 199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타원 200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타원 201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직사각형 202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직사각형 203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양쪽 모서리가 둥근 사각형 204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양쪽 모서리가 둥근 사각형 205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직사각형 206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8" name="그룹 207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43" name="모서리가 둥근 직사각형 242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4" name="모서리가 둥근 직사각형 243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5" name="모서리가 둥근 직사각형 244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6" name="모서리가 둥근 직사각형 245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7" name="모서리가 둥근 직사각형 246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8" name="양쪽 모서리가 둥근 사각형 247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9" name="직사각형 208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모서리가 둥근 직사각형 209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모서리가 둥근 직사각형 210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모서리가 둥근 직사각형 211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모서리가 둥근 직사각형 212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양쪽 모서리가 둥근 사각형 214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현 215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7" name="자유형 216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자유형 217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현 218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타원 219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타원 220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22" name="직선 연결선 221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직선 연결선 222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직선 연결선 223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직선 연결선 224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직선 연결선 225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직선 연결선 226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8" name="직사각형 227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사다리꼴 228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직사각형 229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타원 230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타원 231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타원 232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직사각형 233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6" name="이등변 삼각형 235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이등변 삼각형 236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원호 237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원호 238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40" name="그룹 239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41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42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159" name="그룹 158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1" name="순서도: 수동 입력 160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2" name="그룹 161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91" name="모서리가 둥근 직사각형 190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모서리가 둥근 직사각형 191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모서리가 둥근 직사각형 192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모서리가 둥근 직사각형 196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모서리가 둥근 직사각형 197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양쪽 모서리가 둥근 사각형 198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3" name="순서도: 수동 입력 162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현 163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타원 164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현 165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타원 166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타원 167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69" name="직선 연결선 168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직선 연결선 169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직선 연결선 170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직선 연결선 171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타원 172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타원 173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이등변 삼각형 174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직사각형 175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직사각형 177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양쪽 모서리가 둥근 사각형 178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직사각형 179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직사각형 180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양쪽 모서리가 둥근 사각형 181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양쪽 모서리가 잘린 사각형 182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직사각형 183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84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모서리가 둥근 직사각형 185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모서리가 둥근 직사각형 186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모서리가 둥근 직사각형 187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모서리가 둥근 직사각형 188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양쪽 모서리가 둥근 사각형 189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81093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그룹 18"/>
          <p:cNvGrpSpPr/>
          <p:nvPr userDrawn="1"/>
        </p:nvGrpSpPr>
        <p:grpSpPr>
          <a:xfrm rot="21232976">
            <a:off x="111527" y="6083360"/>
            <a:ext cx="1442499" cy="623344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양쪽 모서리가 둥근 사각형 19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양쪽 모서리가 둥근 사각형 20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32" name="타원 31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3" name="그룹 32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35" name="타원 34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타원 35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4" name="타원 33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직사각형 23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0" name="양쪽 모서리가 둥근 사각형 29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순서도: 수동 입력 30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00E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304800" y="-63500"/>
            <a:ext cx="3115072" cy="660400"/>
            <a:chOff x="304800" y="-63500"/>
            <a:chExt cx="3115072" cy="660400"/>
          </a:xfrm>
        </p:grpSpPr>
        <p:sp>
          <p:nvSpPr>
            <p:cNvPr id="155" name="양쪽 모서리가 둥근 사각형 154"/>
            <p:cNvSpPr/>
            <p:nvPr userDrawn="1"/>
          </p:nvSpPr>
          <p:spPr>
            <a:xfrm flipV="1">
              <a:off x="304800" y="38100"/>
              <a:ext cx="3115072" cy="558800"/>
            </a:xfrm>
            <a:prstGeom prst="round2SameRect">
              <a:avLst>
                <a:gd name="adj1" fmla="val 33031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56" name="TextBox 155"/>
            <p:cNvSpPr txBox="1"/>
            <p:nvPr userDrawn="1"/>
          </p:nvSpPr>
          <p:spPr>
            <a:xfrm>
              <a:off x="453457" y="59035"/>
              <a:ext cx="28223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11.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손가락 가족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</a:t>
              </a:r>
              <a:r>
                <a:rPr lang="en-US" altLang="ko-KR" sz="2400" baseline="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</a:t>
              </a:r>
              <a:r>
                <a:rPr lang="en-US" altLang="ko-KR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4-5</a:t>
              </a:r>
              <a:r>
                <a:rPr lang="ko-KR" altLang="en-US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세</a:t>
              </a:r>
              <a:endParaRPr lang="ko-KR" altLang="en-US" sz="1600" kern="12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endParaRPr>
            </a:p>
          </p:txBody>
        </p:sp>
        <p:sp>
          <p:nvSpPr>
            <p:cNvPr id="160" name="양쪽 모서리가 둥근 사각형 159"/>
            <p:cNvSpPr/>
            <p:nvPr userDrawn="1"/>
          </p:nvSpPr>
          <p:spPr>
            <a:xfrm flipV="1">
              <a:off x="383406" y="-63500"/>
              <a:ext cx="2964458" cy="604520"/>
            </a:xfrm>
            <a:prstGeom prst="round2SameRect">
              <a:avLst/>
            </a:prstGeom>
            <a:noFill/>
            <a:ln w="285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</p:grpSp>
      <p:grpSp>
        <p:nvGrpSpPr>
          <p:cNvPr id="157" name="그룹 156"/>
          <p:cNvGrpSpPr/>
          <p:nvPr userDrawn="1"/>
        </p:nvGrpSpPr>
        <p:grpSpPr>
          <a:xfrm>
            <a:off x="7279520" y="4293096"/>
            <a:ext cx="1887544" cy="2178315"/>
            <a:chOff x="7279520" y="4293096"/>
            <a:chExt cx="1887544" cy="2178315"/>
          </a:xfrm>
        </p:grpSpPr>
        <p:grpSp>
          <p:nvGrpSpPr>
            <p:cNvPr id="158" name="그룹 157"/>
            <p:cNvGrpSpPr/>
            <p:nvPr/>
          </p:nvGrpSpPr>
          <p:grpSpPr>
            <a:xfrm flipH="1">
              <a:off x="8080489" y="4293096"/>
              <a:ext cx="1086575" cy="2157089"/>
              <a:chOff x="2537687" y="3018591"/>
              <a:chExt cx="1634425" cy="32446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97" name="그룹 196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38" name="모서리가 둥근 직사각형 237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9" name="모서리가 둥근 직사각형 238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98" name="직사각형 197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양쪽 모서리가 둥근 사각형 198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직사각형 199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1" name="그룹 200"/>
              <p:cNvGrpSpPr/>
              <p:nvPr/>
            </p:nvGrpSpPr>
            <p:grpSpPr>
              <a:xfrm>
                <a:off x="2613136" y="3246150"/>
                <a:ext cx="985968" cy="1088844"/>
                <a:chOff x="5431174" y="1249197"/>
                <a:chExt cx="1316088" cy="1456184"/>
              </a:xfrm>
            </p:grpSpPr>
            <p:sp>
              <p:nvSpPr>
                <p:cNvPr id="228" name="자유형 227"/>
                <p:cNvSpPr/>
                <p:nvPr/>
              </p:nvSpPr>
              <p:spPr>
                <a:xfrm rot="691166">
                  <a:off x="5461771" y="1249197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9" name="자유형 228"/>
                <p:cNvSpPr/>
                <p:nvPr/>
              </p:nvSpPr>
              <p:spPr>
                <a:xfrm rot="691166">
                  <a:off x="5431174" y="2129731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0" name="자유형 229"/>
                <p:cNvSpPr/>
                <p:nvPr/>
              </p:nvSpPr>
              <p:spPr>
                <a:xfrm rot="691166">
                  <a:off x="6436405" y="1902453"/>
                  <a:ext cx="310008" cy="515733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원호 230"/>
                <p:cNvSpPr/>
                <p:nvPr/>
              </p:nvSpPr>
              <p:spPr>
                <a:xfrm rot="9333936">
                  <a:off x="5831350" y="1879170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타원 231"/>
                <p:cNvSpPr/>
                <p:nvPr/>
              </p:nvSpPr>
              <p:spPr>
                <a:xfrm rot="21190137">
                  <a:off x="5672798" y="1923768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타원 232"/>
                <p:cNvSpPr/>
                <p:nvPr/>
              </p:nvSpPr>
              <p:spPr>
                <a:xfrm rot="21190137">
                  <a:off x="6515452" y="1822825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34" name="직선 연결선 233"/>
                <p:cNvCxnSpPr/>
                <p:nvPr/>
              </p:nvCxnSpPr>
              <p:spPr>
                <a:xfrm rot="21190137" flipH="1">
                  <a:off x="5661175" y="1844960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직선 연결선 234"/>
                <p:cNvCxnSpPr/>
                <p:nvPr/>
              </p:nvCxnSpPr>
              <p:spPr>
                <a:xfrm rot="21190137" flipH="1">
                  <a:off x="5728886" y="1830391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직선 연결선 235"/>
                <p:cNvCxnSpPr/>
                <p:nvPr/>
              </p:nvCxnSpPr>
              <p:spPr>
                <a:xfrm rot="21190137" flipH="1">
                  <a:off x="6493336" y="1745273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직선 연결선 236"/>
                <p:cNvCxnSpPr/>
                <p:nvPr/>
              </p:nvCxnSpPr>
              <p:spPr>
                <a:xfrm rot="21190137" flipH="1">
                  <a:off x="6561047" y="1730704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2" name="타원 62"/>
              <p:cNvSpPr/>
              <p:nvPr/>
            </p:nvSpPr>
            <p:spPr>
              <a:xfrm>
                <a:off x="2626222" y="318668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타원 62"/>
              <p:cNvSpPr/>
              <p:nvPr/>
            </p:nvSpPr>
            <p:spPr>
              <a:xfrm>
                <a:off x="2611550" y="312019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이등변 삼각형 203"/>
              <p:cNvSpPr/>
              <p:nvPr/>
            </p:nvSpPr>
            <p:spPr>
              <a:xfrm rot="1444413" flipV="1">
                <a:off x="3159746" y="306272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이등변 삼각형 204"/>
              <p:cNvSpPr/>
              <p:nvPr/>
            </p:nvSpPr>
            <p:spPr>
              <a:xfrm rot="20191666" flipV="1">
                <a:off x="3133159" y="301859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06" name="직선 연결선 205"/>
              <p:cNvCxnSpPr/>
              <p:nvPr/>
            </p:nvCxnSpPr>
            <p:spPr>
              <a:xfrm flipH="1">
                <a:off x="3122698" y="3843340"/>
                <a:ext cx="2990" cy="165207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직선 연결선 206"/>
              <p:cNvCxnSpPr/>
              <p:nvPr/>
            </p:nvCxnSpPr>
            <p:spPr>
              <a:xfrm>
                <a:off x="3124261" y="4008072"/>
                <a:ext cx="5293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8" name="직사각형 207"/>
              <p:cNvSpPr/>
              <p:nvPr/>
            </p:nvSpPr>
            <p:spPr>
              <a:xfrm>
                <a:off x="3032471" y="4266704"/>
                <a:ext cx="255321" cy="1301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9" name="그룹 208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223" name="모서리가 둥근 직사각형 222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4" name="모서리가 둥근 직사각형 223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모서리가 둥근 직사각형 224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모서리가 둥근 직사각형 225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모서리가 둥근 직사각형 226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10" name="양쪽 모서리가 둥근 사각형 209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직사각형 210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직사각형 211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양쪽 모서리가 둥근 사각형 212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양쪽 모서리가 둥근 사각형 213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5" name="그룹 214"/>
              <p:cNvGrpSpPr/>
              <p:nvPr/>
            </p:nvGrpSpPr>
            <p:grpSpPr>
              <a:xfrm>
                <a:off x="2759889" y="4387964"/>
                <a:ext cx="831452" cy="1097622"/>
                <a:chOff x="10469794" y="3610663"/>
                <a:chExt cx="1029782" cy="1359442"/>
              </a:xfrm>
            </p:grpSpPr>
            <p:sp>
              <p:nvSpPr>
                <p:cNvPr id="216" name="양쪽 모서리가 둥근 사각형 215"/>
                <p:cNvSpPr/>
                <p:nvPr/>
              </p:nvSpPr>
              <p:spPr>
                <a:xfrm flipV="1">
                  <a:off x="10469794" y="3636871"/>
                  <a:ext cx="1029782" cy="1333234"/>
                </a:xfrm>
                <a:prstGeom prst="round2Same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7" name="사다리꼴 216"/>
                <p:cNvSpPr/>
                <p:nvPr/>
              </p:nvSpPr>
              <p:spPr>
                <a:xfrm rot="10800000">
                  <a:off x="10750422" y="3610663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8" name="평행 사변형 217"/>
                <p:cNvSpPr/>
                <p:nvPr/>
              </p:nvSpPr>
              <p:spPr>
                <a:xfrm>
                  <a:off x="10944846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9" name="평행 사변형 218"/>
                <p:cNvSpPr/>
                <p:nvPr/>
              </p:nvSpPr>
              <p:spPr>
                <a:xfrm flipH="1">
                  <a:off x="10761441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0" name="직선 연결선 219"/>
                <p:cNvCxnSpPr/>
                <p:nvPr/>
              </p:nvCxnSpPr>
              <p:spPr>
                <a:xfrm>
                  <a:off x="10964109" y="3834950"/>
                  <a:ext cx="0" cy="111743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1" name="타원 220"/>
                <p:cNvSpPr/>
                <p:nvPr/>
              </p:nvSpPr>
              <p:spPr>
                <a:xfrm>
                  <a:off x="10922372" y="3856971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타원 221"/>
                <p:cNvSpPr/>
                <p:nvPr/>
              </p:nvSpPr>
              <p:spPr>
                <a:xfrm>
                  <a:off x="10922372" y="4050722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59" name="그룹 158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1" name="순서도: 수동 입력 160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2" name="그룹 161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91" name="모서리가 둥근 직사각형 190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모서리가 둥근 직사각형 191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모서리가 둥근 직사각형 192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모서리가 둥근 직사각형 193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모서리가 둥근 직사각형 194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양쪽 모서리가 둥근 사각형 195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3" name="순서도: 수동 입력 162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현 163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타원 164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현 165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타원 166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타원 167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69" name="직선 연결선 168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직선 연결선 169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직선 연결선 170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직선 연결선 171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타원 172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타원 173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이등변 삼각형 174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직사각형 175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직사각형 177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양쪽 모서리가 둥근 사각형 178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직사각형 179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직사각형 180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양쪽 모서리가 둥근 사각형 181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양쪽 모서리가 잘린 사각형 182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직사각형 183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84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모서리가 둥근 직사각형 185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모서리가 둥근 직사각형 186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모서리가 둥근 직사각형 187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모서리가 둥근 직사각형 188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양쪽 모서리가 둥근 사각형 189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314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FEF2-6734-4C46-9558-E1064CE05F6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AB29-9000-45F6-86CE-C51E8EF74F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7485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FEF2-6734-4C46-9558-E1064CE05F6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AB29-9000-45F6-86CE-C51E8EF74F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0666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FEF2-6734-4C46-9558-E1064CE05F6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AB29-9000-45F6-86CE-C51E8EF74F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3841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FEF2-6734-4C46-9558-E1064CE05F6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AB29-9000-45F6-86CE-C51E8EF74F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4713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FEF2-6734-4C46-9558-E1064CE05F6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AB29-9000-45F6-86CE-C51E8EF74F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8315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FEF2-6734-4C46-9558-E1064CE05F6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AB29-9000-45F6-86CE-C51E8EF74F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6526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FEF2-6734-4C46-9558-E1064CE05F6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AB29-9000-45F6-86CE-C51E8EF74F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0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FEF2-6734-4C46-9558-E1064CE05F6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AB29-9000-45F6-86CE-C51E8EF74F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162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EFEF2-6734-4C46-9558-E1064CE05F6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8AB29-9000-45F6-86CE-C51E8EF74F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665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hyperlink" Target="&#48512;&#47784;&#51088;&#45376;%20&#45440;&#51060;&#54876;&#46041;_&#50976;&#50500;&#44592;%2011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53451" y="980728"/>
            <a:ext cx="5626861" cy="1820193"/>
            <a:chOff x="1753451" y="980728"/>
            <a:chExt cx="5626861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53451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51609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67386" y="1969924"/>
              <a:ext cx="3998991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11. 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손가락 가족 </a:t>
              </a: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292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536466"/>
            <a:ext cx="8045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가족 앨범을 보며 엄마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,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아빠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,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자신의 모습을 찾아봅니다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1718" y="2074977"/>
            <a:ext cx="29901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야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!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우리 가족 앨범 볼까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3000" y="213285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모서리가 둥근 직사각형 9"/>
          <p:cNvSpPr/>
          <p:nvPr/>
        </p:nvSpPr>
        <p:spPr>
          <a:xfrm>
            <a:off x="683568" y="908720"/>
            <a:ext cx="5102851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62163" y="951514"/>
            <a:ext cx="5129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준비해 주세요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가족앨범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손가락 고무장갑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네임 펜 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01718" y="2551933"/>
            <a:ext cx="3505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랑 어디에 갔었니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14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3000" y="261462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68485" y="3645024"/>
            <a:ext cx="771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아이에게 가족이 모두 함께 찍은 사진에서 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(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외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)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할머니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,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(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외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)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할아버지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또는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다른 가족의 모습들을 찾아보도록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합니다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2659" y="4542995"/>
            <a:ext cx="3718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할아버지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할머니 사진도 찾아볼까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6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3000" y="463084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402659" y="5010079"/>
            <a:ext cx="46987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 사진은 엄마 나라에 가서 찍은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사진이네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3000" y="506289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401718" y="3028890"/>
            <a:ext cx="3605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 뭐하고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있네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20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3000" y="308830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402659" y="5477162"/>
            <a:ext cx="6192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외할머니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외할아버지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언니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오빠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), 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누나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형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구나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24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3000" y="551468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79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25795"/>
            <a:ext cx="77810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손가락 고무장갑을 이용하여 아이와 함께 가족의 얼굴 모습을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그리거나 오려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붙여서 가족 인형을 만들어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043608" y="1536472"/>
            <a:ext cx="3809690" cy="400110"/>
            <a:chOff x="1043608" y="1590667"/>
            <a:chExt cx="3809690" cy="400110"/>
          </a:xfrm>
        </p:grpSpPr>
        <p:sp>
          <p:nvSpPr>
            <p:cNvPr id="3" name="TextBox 2"/>
            <p:cNvSpPr txBox="1"/>
            <p:nvPr/>
          </p:nvSpPr>
          <p:spPr>
            <a:xfrm>
              <a:off x="1302326" y="1590667"/>
              <a:ext cx="35509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여기에 우리 가족들을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꾸며주자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43608" y="1671565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5"/>
          <p:cNvGrpSpPr/>
          <p:nvPr/>
        </p:nvGrpSpPr>
        <p:grpSpPr>
          <a:xfrm>
            <a:off x="1043608" y="1947614"/>
            <a:ext cx="3035073" cy="400110"/>
            <a:chOff x="1043608" y="1913735"/>
            <a:chExt cx="3035073" cy="400110"/>
          </a:xfrm>
        </p:grpSpPr>
        <p:sp>
          <p:nvSpPr>
            <p:cNvPr id="8" name="TextBox 7"/>
            <p:cNvSpPr txBox="1"/>
            <p:nvPr/>
          </p:nvSpPr>
          <p:spPr>
            <a:xfrm>
              <a:off x="1302326" y="1913735"/>
              <a:ext cx="27763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는 누구를 꾸며줄거니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43608" y="1994633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그룹 6"/>
          <p:cNvGrpSpPr/>
          <p:nvPr/>
        </p:nvGrpSpPr>
        <p:grpSpPr>
          <a:xfrm>
            <a:off x="1043608" y="2358755"/>
            <a:ext cx="7895745" cy="400110"/>
            <a:chOff x="1043608" y="2236802"/>
            <a:chExt cx="7895745" cy="400110"/>
          </a:xfrm>
        </p:grpSpPr>
        <p:sp>
          <p:nvSpPr>
            <p:cNvPr id="11" name="TextBox 10"/>
            <p:cNvSpPr txBox="1"/>
            <p:nvPr/>
          </p:nvSpPr>
          <p:spPr>
            <a:xfrm>
              <a:off x="1302326" y="2236802"/>
              <a:ext cx="76370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외할머니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외할아버지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언니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오빠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), 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누나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형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도 꾸며주면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좋겠다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2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43608" y="2317700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그림 15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7" name="그룹 16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18" name="타원형 설명선 17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465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820998" y="797803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840597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grpSp>
        <p:nvGrpSpPr>
          <p:cNvPr id="15" name="그룹 14"/>
          <p:cNvGrpSpPr/>
          <p:nvPr/>
        </p:nvGrpSpPr>
        <p:grpSpPr>
          <a:xfrm>
            <a:off x="971550" y="1412776"/>
            <a:ext cx="6813688" cy="707886"/>
            <a:chOff x="971550" y="1412776"/>
            <a:chExt cx="6813688" cy="707886"/>
          </a:xfrm>
        </p:grpSpPr>
        <p:sp>
          <p:nvSpPr>
            <p:cNvPr id="4" name="TextBox 3"/>
            <p:cNvSpPr txBox="1"/>
            <p:nvPr/>
          </p:nvSpPr>
          <p:spPr>
            <a:xfrm>
              <a:off x="1302373" y="1412776"/>
              <a:ext cx="648286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가족인형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꾸미기 재료는 다 쓰고 난 설거지용 빨간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고무장갑을 준비하여 손가락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부분만 가위로 잘라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준비합니다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550" y="1454241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그룹 13"/>
          <p:cNvGrpSpPr/>
          <p:nvPr/>
        </p:nvGrpSpPr>
        <p:grpSpPr>
          <a:xfrm>
            <a:off x="972177" y="2335717"/>
            <a:ext cx="7617768" cy="1015663"/>
            <a:chOff x="972177" y="2226350"/>
            <a:chExt cx="7617768" cy="1015663"/>
          </a:xfrm>
        </p:grpSpPr>
        <p:sp>
          <p:nvSpPr>
            <p:cNvPr id="6" name="TextBox 5"/>
            <p:cNvSpPr txBox="1"/>
            <p:nvPr/>
          </p:nvSpPr>
          <p:spPr>
            <a:xfrm>
              <a:off x="1302373" y="2226350"/>
              <a:ext cx="728757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가족 인형 얼굴의 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코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입을 꾸미는 재료는 가정에서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쉽게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구할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있는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곡물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색종이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등을 활용할 수 있으며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재료가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없는 경우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네임 펜으로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얼굴을 그리면 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2177" y="224632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그룹 12"/>
          <p:cNvGrpSpPr/>
          <p:nvPr/>
        </p:nvGrpSpPr>
        <p:grpSpPr>
          <a:xfrm>
            <a:off x="971600" y="3566435"/>
            <a:ext cx="6990994" cy="1015663"/>
            <a:chOff x="971600" y="3409255"/>
            <a:chExt cx="6990994" cy="1015663"/>
          </a:xfrm>
        </p:grpSpPr>
        <p:sp>
          <p:nvSpPr>
            <p:cNvPr id="8" name="TextBox 7"/>
            <p:cNvSpPr txBox="1"/>
            <p:nvPr/>
          </p:nvSpPr>
          <p:spPr>
            <a:xfrm>
              <a:off x="1301796" y="3409255"/>
              <a:ext cx="6660798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가족사진을 살펴보면서 부모와 함께 자주 놀이를 해 본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아이는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가족의 일원으로서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소속감을 갖게 되고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유대감과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가족의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소중함을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얻게 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3429000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그룹 11"/>
          <p:cNvGrpSpPr/>
          <p:nvPr/>
        </p:nvGrpSpPr>
        <p:grpSpPr>
          <a:xfrm>
            <a:off x="971600" y="4797152"/>
            <a:ext cx="6715277" cy="1015663"/>
            <a:chOff x="971600" y="4592161"/>
            <a:chExt cx="6715277" cy="1015663"/>
          </a:xfrm>
        </p:grpSpPr>
        <p:sp>
          <p:nvSpPr>
            <p:cNvPr id="10" name="TextBox 9"/>
            <p:cNvSpPr txBox="1"/>
            <p:nvPr/>
          </p:nvSpPr>
          <p:spPr>
            <a:xfrm>
              <a:off x="1301796" y="4592161"/>
              <a:ext cx="638508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가족사진을 보여주며 외할아버지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외할머니의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성함을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알려줍니다</a:t>
              </a:r>
              <a:r>
                <a:rPr lang="ko-KR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성함과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이야기를 자주 들려주면 아이가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외할아버지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외할머니를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더욱 친근하게 생각합니다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pic>
          <p:nvPicPr>
            <p:cNvPr id="11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4622593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91129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3"/>
          <p:cNvSpPr/>
          <p:nvPr/>
        </p:nvSpPr>
        <p:spPr>
          <a:xfrm>
            <a:off x="820998" y="980728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899592" y="1023522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grpSp>
        <p:nvGrpSpPr>
          <p:cNvPr id="5" name="그룹 4"/>
          <p:cNvGrpSpPr/>
          <p:nvPr/>
        </p:nvGrpSpPr>
        <p:grpSpPr>
          <a:xfrm>
            <a:off x="980124" y="1628800"/>
            <a:ext cx="6904244" cy="830997"/>
            <a:chOff x="980124" y="1742965"/>
            <a:chExt cx="6904244" cy="830997"/>
          </a:xfrm>
        </p:grpSpPr>
        <p:sp>
          <p:nvSpPr>
            <p:cNvPr id="16" name="TextBox 15"/>
            <p:cNvSpPr txBox="1"/>
            <p:nvPr/>
          </p:nvSpPr>
          <p:spPr>
            <a:xfrm>
              <a:off x="1329655" y="1742965"/>
              <a:ext cx="655471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손가락 고무장갑 대신 일회용 비닐장갑에 휴지를 넣어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가족을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꾸며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1772816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그룹 2"/>
          <p:cNvGrpSpPr/>
          <p:nvPr/>
        </p:nvGrpSpPr>
        <p:grpSpPr>
          <a:xfrm>
            <a:off x="983041" y="3763100"/>
            <a:ext cx="6638018" cy="830997"/>
            <a:chOff x="983041" y="3683079"/>
            <a:chExt cx="6638018" cy="830997"/>
          </a:xfrm>
        </p:grpSpPr>
        <p:sp>
          <p:nvSpPr>
            <p:cNvPr id="22" name="TextBox 21"/>
            <p:cNvSpPr txBox="1"/>
            <p:nvPr/>
          </p:nvSpPr>
          <p:spPr>
            <a:xfrm>
              <a:off x="1332572" y="3683079"/>
              <a:ext cx="628848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어렸을 때 어떤 인형놀이를 했습니까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엄마가 즐겨했던 인형놀이를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2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3041" y="3717032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그룹 3"/>
          <p:cNvGrpSpPr/>
          <p:nvPr/>
        </p:nvGrpSpPr>
        <p:grpSpPr>
          <a:xfrm>
            <a:off x="971600" y="2695950"/>
            <a:ext cx="7523290" cy="830997"/>
            <a:chOff x="971600" y="2713022"/>
            <a:chExt cx="7523290" cy="830997"/>
          </a:xfrm>
        </p:grpSpPr>
        <p:sp>
          <p:nvSpPr>
            <p:cNvPr id="26" name="TextBox 25"/>
            <p:cNvSpPr txBox="1"/>
            <p:nvPr/>
          </p:nvSpPr>
          <p:spPr>
            <a:xfrm>
              <a:off x="1321131" y="2713022"/>
              <a:ext cx="717375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고무장갑으로 만든 가족 인형을 손가락에 끼우고 가족 역할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2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2750385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그룹 1"/>
          <p:cNvGrpSpPr/>
          <p:nvPr/>
        </p:nvGrpSpPr>
        <p:grpSpPr>
          <a:xfrm>
            <a:off x="983359" y="4830251"/>
            <a:ext cx="6450881" cy="1200329"/>
            <a:chOff x="983359" y="4653136"/>
            <a:chExt cx="6450881" cy="1200329"/>
          </a:xfrm>
        </p:grpSpPr>
        <p:sp>
          <p:nvSpPr>
            <p:cNvPr id="28" name="TextBox 27"/>
            <p:cNvSpPr txBox="1"/>
            <p:nvPr/>
          </p:nvSpPr>
          <p:spPr>
            <a:xfrm>
              <a:off x="1332890" y="4653136"/>
              <a:ext cx="610135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아이와 함께 만든 손가락 가족 인형을 이용해서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아빠가 어렸을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때 좋아했던 이야기를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아이에게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들려줍니다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2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3359" y="4658441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4479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75003" y="62930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3" name="그룹 3"/>
          <p:cNvGrpSpPr/>
          <p:nvPr/>
        </p:nvGrpSpPr>
        <p:grpSpPr>
          <a:xfrm>
            <a:off x="899591" y="1246004"/>
            <a:ext cx="3769030" cy="454920"/>
            <a:chOff x="899591" y="1052736"/>
            <a:chExt cx="3769030" cy="454920"/>
          </a:xfrm>
        </p:grpSpPr>
        <p:sp>
          <p:nvSpPr>
            <p:cNvPr id="24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427811" y="254462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아빠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27811" y="3161113"/>
            <a:ext cx="1111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할아버지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8" name="Picture 2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260750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322135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427811" y="1928143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가족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1" name="Picture 3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199365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1427811" y="3777598"/>
            <a:ext cx="1311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외할아버지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7" name="Picture 36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383521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4899932" y="2546778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할머니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99932" y="3163263"/>
            <a:ext cx="1111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외할머니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2" name="Picture 41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260965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322350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4899932" y="1930293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엄마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5" name="Picture 44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199580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4899932" y="3779748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ㅇㅇ형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51" name="Picture 5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383736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1428428" y="4457257"/>
            <a:ext cx="1111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ㅇㅇ누나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55" name="Picture 54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2504" y="451750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1428428" y="5073742"/>
            <a:ext cx="1111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ㅇㅇ언니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57" name="Picture 56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2504" y="513135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4900549" y="4459407"/>
            <a:ext cx="1111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ㅇㅇ동생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59" name="Picture 5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625" y="451965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TextBox 59"/>
          <p:cNvSpPr txBox="1"/>
          <p:nvPr/>
        </p:nvSpPr>
        <p:spPr>
          <a:xfrm>
            <a:off x="4900549" y="5075892"/>
            <a:ext cx="1111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ㅇㅇ오빠 </a:t>
            </a:r>
            <a:r>
              <a:rPr lang="en-US" altLang="ko-KR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61" name="Picture 6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625" y="513350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65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</Words>
  <Application>Microsoft Office PowerPoint</Application>
  <PresentationFormat>화면 슬라이드 쇼(4:3)</PresentationFormat>
  <Paragraphs>56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Arial</vt:lpstr>
      <vt:lpstr>맑은 고딕</vt:lpstr>
      <vt:lpstr>서울남산체 EB</vt:lpstr>
      <vt:lpstr>서울남산체 M</vt:lpstr>
      <vt:lpstr>서울남산체 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2015-06-15T10:22:45Z</dcterms:created>
  <dcterms:modified xsi:type="dcterms:W3CDTF">2015-06-15T11:45:16Z</dcterms:modified>
</cp:coreProperties>
</file>