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EB" pitchFamily="18" charset="-127"/>
      <p:regular r:id="rId8"/>
    </p:embeddedFont>
    <p:embeddedFont>
      <p:font typeface="맑은 고딕" pitchFamily="50" charset="-127"/>
      <p:regular r:id="rId9"/>
      <p:bold r:id="rId10"/>
    </p:embeddedFont>
    <p:embeddedFont>
      <p:font typeface="서울남산체 M" pitchFamily="18" charset="-127"/>
      <p:regular r:id="rId11"/>
    </p:embeddedFont>
    <p:embeddedFont>
      <p:font typeface="서울남산체 B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654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4918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8786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89864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7" name="그룹 66"/>
          <p:cNvGrpSpPr/>
          <p:nvPr userDrawn="1"/>
        </p:nvGrpSpPr>
        <p:grpSpPr>
          <a:xfrm>
            <a:off x="230616" y="484292"/>
            <a:ext cx="3693312" cy="633277"/>
            <a:chOff x="230616" y="68382"/>
            <a:chExt cx="3476425" cy="633277"/>
          </a:xfrm>
        </p:grpSpPr>
        <p:grpSp>
          <p:nvGrpSpPr>
            <p:cNvPr id="68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0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TextBox 68"/>
            <p:cNvSpPr txBox="1"/>
            <p:nvPr userDrawn="1"/>
          </p:nvSpPr>
          <p:spPr>
            <a:xfrm>
              <a:off x="329346" y="89577"/>
              <a:ext cx="33776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14.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만두를 만들어요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0" name="그룹 49"/>
          <p:cNvGrpSpPr/>
          <p:nvPr userDrawn="1"/>
        </p:nvGrpSpPr>
        <p:grpSpPr>
          <a:xfrm rot="21193429">
            <a:off x="7706657" y="4773074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순서도: 수동 입력 50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27" name="모서리가 둥근 직사각형 126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양쪽 모서리가 둥근 사각형 131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순서도: 수동 입력 52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현 53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4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현 55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타원 56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타원 57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9" name="직선 연결선 58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연결선 61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타원 62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이등변 삼각형 64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직사각형 113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" name="양쪽 모서리가 둥근 사각형 114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직사각형 115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직사각형 116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잘린 사각형 118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직사각형 119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모서리가 둥근 직사각형 120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모서리가 둥근 직사각형 121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모서리가 둥근 직사각형 122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양쪽 모서리가 둥근 사각형 125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5531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1" name="그룹 66"/>
          <p:cNvGrpSpPr/>
          <p:nvPr userDrawn="1"/>
        </p:nvGrpSpPr>
        <p:grpSpPr>
          <a:xfrm>
            <a:off x="230616" y="484292"/>
            <a:ext cx="3693312" cy="633277"/>
            <a:chOff x="230616" y="68382"/>
            <a:chExt cx="3476425" cy="633277"/>
          </a:xfrm>
        </p:grpSpPr>
        <p:grpSp>
          <p:nvGrpSpPr>
            <p:cNvPr id="102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3" name="TextBox 102"/>
            <p:cNvSpPr txBox="1"/>
            <p:nvPr userDrawn="1"/>
          </p:nvSpPr>
          <p:spPr>
            <a:xfrm>
              <a:off x="329346" y="89577"/>
              <a:ext cx="33776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14.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만두를 만들어요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07" name="그룹 106"/>
          <p:cNvGrpSpPr/>
          <p:nvPr userDrawn="1"/>
        </p:nvGrpSpPr>
        <p:grpSpPr>
          <a:xfrm>
            <a:off x="7152073" y="4346048"/>
            <a:ext cx="1877058" cy="2255861"/>
            <a:chOff x="7279520" y="4215550"/>
            <a:chExt cx="1877058" cy="2255861"/>
          </a:xfrm>
        </p:grpSpPr>
        <p:grpSp>
          <p:nvGrpSpPr>
            <p:cNvPr id="108" name="그룹 107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9" name="원호 218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타원 219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타원 220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직사각형 221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직사각형 222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양쪽 모서리가 둥근 사각형 223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양쪽 모서리가 둥근 사각형 224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직사각형 225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7" name="그룹 226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62" name="모서리가 둥근 직사각형 26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모서리가 둥근 직사각형 26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모서리가 둥근 직사각형 26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모서리가 둥근 직사각형 26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모서리가 둥근 직사각형 26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7" name="양쪽 모서리가 둥근 사각형 26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28" name="직사각형 227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양쪽 모서리가 둥근 사각형 233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현 234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자유형 235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자유형 236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현 237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타원 238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타원 239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41" name="직선 연결선 240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직선 연결선 241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직선 연결선 242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직선 연결선 243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직선 연결선 244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직선 연결선 245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7" name="직사각형 246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사다리꼴 247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직사각형 248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타원 249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타원 250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타원 251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직사각형 252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이등변 삼각형 254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이등변 삼각형 255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원호 256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원호 257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9" name="그룹 25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6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09" name="그룹 108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순서도: 수동 입력 109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1" name="그룹 110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213" name="모서리가 둥근 직사각형 212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모서리가 둥근 직사각형 213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5" name="모서리가 둥근 직사각형 214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6" name="모서리가 둥근 직사각형 215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모서리가 둥근 직사각형 216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양쪽 모서리가 둥근 사각형 217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2" name="순서도: 수동 입력 111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현 112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현 187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타원 188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타원 189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91" name="직선 연결선 190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직선 연결선 191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직선 연결선 192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직선 연결선 193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타원 194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타원 195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이등변 삼각형 196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직사각형 197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양쪽 모서리가 둥근 사각형 200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직사각형 201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직사각형 202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양쪽 모서리가 둥근 사각형 203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양쪽 모서리가 잘린 사각형 204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직사각형 205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양쪽 모서리가 둥근 사각형 211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3005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8" name="그룹 66"/>
          <p:cNvGrpSpPr/>
          <p:nvPr userDrawn="1"/>
        </p:nvGrpSpPr>
        <p:grpSpPr>
          <a:xfrm>
            <a:off x="230616" y="484292"/>
            <a:ext cx="3693312" cy="633277"/>
            <a:chOff x="230616" y="68382"/>
            <a:chExt cx="3476425" cy="633277"/>
          </a:xfrm>
        </p:grpSpPr>
        <p:grpSp>
          <p:nvGrpSpPr>
            <p:cNvPr id="99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1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0" name="TextBox 99"/>
            <p:cNvSpPr txBox="1"/>
            <p:nvPr userDrawn="1"/>
          </p:nvSpPr>
          <p:spPr>
            <a:xfrm>
              <a:off x="329346" y="89577"/>
              <a:ext cx="33776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14.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만두를 만들어요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04" name="그룹 103"/>
          <p:cNvGrpSpPr/>
          <p:nvPr userDrawn="1"/>
        </p:nvGrpSpPr>
        <p:grpSpPr>
          <a:xfrm>
            <a:off x="7279606" y="4461584"/>
            <a:ext cx="1887544" cy="2178315"/>
            <a:chOff x="7279520" y="4293096"/>
            <a:chExt cx="1887544" cy="2178315"/>
          </a:xfrm>
        </p:grpSpPr>
        <p:grpSp>
          <p:nvGrpSpPr>
            <p:cNvPr id="105" name="그룹 104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13" name="그룹 212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54" name="모서리가 둥근 직사각형 253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모서리가 둥근 직사각형 254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모서리가 둥근 직사각형 255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모서리가 둥근 직사각형 256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8" name="모서리가 둥근 직사각형 257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14" name="직사각형 213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양쪽 모서리가 둥근 사각형 214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직사각형 215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7" name="그룹 216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44" name="자유형 243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자유형 244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6" name="자유형 245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7" name="원호 246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8" name="타원 247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9" name="타원 248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50" name="직선 연결선 249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직선 연결선 250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직선 연결선 251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직선 연결선 252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8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이등변 삼각형 219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이등변 삼각형 220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22" name="직선 연결선 221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직선 연결선 222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" name="직사각형 223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5" name="그룹 224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239" name="모서리가 둥근 직사각형 238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26" name="양쪽 모서리가 둥근 사각형 225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직사각형 226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직사각형 227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양쪽 모서리가 둥근 사각형 228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양쪽 모서리가 둥근 사각형 229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31" name="그룹 230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232" name="양쪽 모서리가 둥근 사각형 231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사다리꼴 232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평행 사변형 233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평행 사변형 234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36" name="직선 연결선 235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7" name="타원 236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타원 237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6" name="그룹 105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순서도: 수동 입력 106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08" name="그룹 107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207" name="모서리가 둥근 직사각형 206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8" name="모서리가 둥근 직사각형 207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9" name="모서리가 둥근 직사각형 208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모서리가 둥근 직사각형 209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모서리가 둥근 직사각형 210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양쪽 모서리가 둥근 사각형 211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9" name="순서도: 수동 입력 108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현 109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110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현 111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타원 112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타원 183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5" name="직선 연결선 184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직선 연결선 185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직선 연결선 186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직선 연결선 187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타원 188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타원 189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이등변 삼각형 190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직사각형 191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직사각형 192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양쪽 모서리가 둥근 사각형 194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직사각형 195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직사각형 196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양쪽 모서리가 둥근 사각형 197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양쪽 모서리가 잘린 사각형 198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양쪽 모서리가 둥근 사각형 205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129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607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846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4936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4614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0575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225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6267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570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60DE9-6EF1-4069-96AD-FDACB8AEAE22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C872B-CB2A-4ECB-B772-9A3741929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635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hyperlink" Target="&#48512;&#47784;&#51088;&#45376;%20&#45440;&#51060;&#54876;&#46041;_&#50976;&#50500;&#44592;%2014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17209" y="1969924"/>
              <a:ext cx="5109583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14.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만두를 만들어요 </a:t>
              </a: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4770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125" y="1916832"/>
            <a:ext cx="4596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마주앉아 손유희를 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2465409"/>
            <a:ext cx="6776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동작으로 수수께끼를 </a:t>
            </a:r>
            <a:r>
              <a:rPr lang="ko-KR" altLang="en-US" sz="20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내어볼께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어떤 음식인지 </a:t>
            </a:r>
            <a:r>
              <a:rPr lang="ko-KR" altLang="en-US" sz="20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맞줘보자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249609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2952431"/>
            <a:ext cx="6616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손유희를 하다가 ‘야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----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익었다’ 부 분에서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어떤 음식인 것 같니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299855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모서리가 둥근 직사각형 6"/>
          <p:cNvSpPr/>
          <p:nvPr/>
        </p:nvSpPr>
        <p:spPr>
          <a:xfrm>
            <a:off x="386407" y="1217254"/>
            <a:ext cx="6777881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5002" y="1260048"/>
            <a:ext cx="6468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손유희 사진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밀가루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밀대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돼지고기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김치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두부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양파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3439453"/>
            <a:ext cx="4240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엄마와 ‘만두 만들기’ 손유희를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해보자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350100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7125" y="4149080"/>
            <a:ext cx="5957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‘만두 만들기’ 손유희를 엄마나라 말로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합니다</a:t>
            </a:r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9672" y="4673268"/>
            <a:ext cx="4867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만두와 비슷한 음식이 엄마 나라에도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있단다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3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471098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19672" y="5135900"/>
            <a:ext cx="4211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만두 만들기를 엄마 나라 말로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해보자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518891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46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184" y="1124744"/>
            <a:ext cx="67136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말로하지 않고 손동작만 보고 이름 대기를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</a:p>
          <a:p>
            <a:r>
              <a:rPr lang="ko-KR" altLang="en-US" sz="20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이때 엄마는 한국 말로 아이는 엄마나라 말로 합니다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342" y="2004229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말을 하지 않고 손 동작만 하면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무엇을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하는 것인지 말 해 보자 </a:t>
            </a:r>
          </a:p>
        </p:txBody>
      </p:sp>
      <p:pic>
        <p:nvPicPr>
          <p:cNvPr id="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203855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6342" y="2452826"/>
            <a:ext cx="35131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이번에는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손동작을 해볼까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250088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그림 11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3" name="그룹 12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4" name="타원형 설명선 1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5408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467544" y="1253659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46138" y="1296453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618096" y="1844824"/>
            <a:ext cx="6885536" cy="830997"/>
            <a:chOff x="971550" y="1983031"/>
            <a:chExt cx="6885536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1302373" y="1983031"/>
              <a:ext cx="655471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만두 만들기는 아이들의 과학적인 개념을 발달시킬 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202449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그룹 16"/>
          <p:cNvGrpSpPr/>
          <p:nvPr/>
        </p:nvGrpSpPr>
        <p:grpSpPr>
          <a:xfrm>
            <a:off x="618096" y="2873261"/>
            <a:ext cx="7322157" cy="830997"/>
            <a:chOff x="972177" y="2868904"/>
            <a:chExt cx="7322157" cy="830997"/>
          </a:xfrm>
        </p:grpSpPr>
        <p:sp>
          <p:nvSpPr>
            <p:cNvPr id="6" name="TextBox 5"/>
            <p:cNvSpPr txBox="1"/>
            <p:nvPr/>
          </p:nvSpPr>
          <p:spPr>
            <a:xfrm>
              <a:off x="1302373" y="2868904"/>
              <a:ext cx="69919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아빠와 함께 하는 요리 활동은 아이들에게 정서적인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안정과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성취감을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느끼게 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2177" y="290098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그룹 15"/>
          <p:cNvGrpSpPr/>
          <p:nvPr/>
        </p:nvGrpSpPr>
        <p:grpSpPr>
          <a:xfrm>
            <a:off x="618096" y="3901698"/>
            <a:ext cx="6086229" cy="461665"/>
            <a:chOff x="971600" y="3754777"/>
            <a:chExt cx="6086229" cy="461665"/>
          </a:xfrm>
        </p:grpSpPr>
        <p:sp>
          <p:nvSpPr>
            <p:cNvPr id="8" name="TextBox 7"/>
            <p:cNvSpPr txBox="1"/>
            <p:nvPr/>
          </p:nvSpPr>
          <p:spPr>
            <a:xfrm>
              <a:off x="1301796" y="3754777"/>
              <a:ext cx="57560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만두가 익는 동안 손동작을 하면서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기다립니다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382632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그룹 14"/>
          <p:cNvGrpSpPr/>
          <p:nvPr/>
        </p:nvGrpSpPr>
        <p:grpSpPr>
          <a:xfrm>
            <a:off x="618096" y="4560803"/>
            <a:ext cx="6086229" cy="830997"/>
            <a:chOff x="971600" y="4271318"/>
            <a:chExt cx="6086229" cy="830997"/>
          </a:xfrm>
        </p:grpSpPr>
        <p:sp>
          <p:nvSpPr>
            <p:cNvPr id="10" name="TextBox 9"/>
            <p:cNvSpPr txBox="1"/>
            <p:nvPr/>
          </p:nvSpPr>
          <p:spPr>
            <a:xfrm>
              <a:off x="1301796" y="4271318"/>
              <a:ext cx="57560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만두를 먹은 다음에 활동을 하면 더욱 흥미있게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활동할 수 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29309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그룹 13"/>
          <p:cNvGrpSpPr/>
          <p:nvPr/>
        </p:nvGrpSpPr>
        <p:grpSpPr>
          <a:xfrm>
            <a:off x="618096" y="5589240"/>
            <a:ext cx="5116529" cy="461665"/>
            <a:chOff x="971600" y="5589240"/>
            <a:chExt cx="5116529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1301796" y="5589240"/>
              <a:ext cx="47863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요리는 안전을 생각하면서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활동합니다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566078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60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467544" y="1268760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46138" y="1311554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626670" y="1988840"/>
            <a:ext cx="4955148" cy="461665"/>
            <a:chOff x="980124" y="1988840"/>
            <a:chExt cx="4955148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1329655" y="1988840"/>
              <a:ext cx="4605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나라의 만두 만들기를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206038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618146" y="2924944"/>
            <a:ext cx="4774431" cy="461665"/>
            <a:chOff x="971600" y="2795058"/>
            <a:chExt cx="4774431" cy="461665"/>
          </a:xfrm>
        </p:grpSpPr>
        <p:sp>
          <p:nvSpPr>
            <p:cNvPr id="8" name="TextBox 7"/>
            <p:cNvSpPr txBox="1"/>
            <p:nvPr/>
          </p:nvSpPr>
          <p:spPr>
            <a:xfrm>
              <a:off x="1321131" y="2795058"/>
              <a:ext cx="44249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다른 재료로 요리 활동을 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286660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0"/>
          <p:cNvGrpSpPr/>
          <p:nvPr/>
        </p:nvGrpSpPr>
        <p:grpSpPr>
          <a:xfrm>
            <a:off x="626670" y="3861048"/>
            <a:ext cx="7255981" cy="461665"/>
            <a:chOff x="980124" y="3601276"/>
            <a:chExt cx="7255981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1329655" y="3601276"/>
              <a:ext cx="69064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만든 요리를 이웃과 나누거나 친척들과 나누어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먹습니다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367282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618146" y="4797152"/>
            <a:ext cx="6638018" cy="830997"/>
            <a:chOff x="971600" y="4407495"/>
            <a:chExt cx="6638018" cy="830997"/>
          </a:xfrm>
        </p:grpSpPr>
        <p:sp>
          <p:nvSpPr>
            <p:cNvPr id="14" name="TextBox 13"/>
            <p:cNvSpPr txBox="1"/>
            <p:nvPr/>
          </p:nvSpPr>
          <p:spPr>
            <a:xfrm>
              <a:off x="1321131" y="4407495"/>
              <a:ext cx="628848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아빠와 함께 만두를 만들며 만두에 들어가는 재료를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엄마나라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한국말로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알아봅니다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447564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3805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899591" y="1556792"/>
            <a:ext cx="3769030" cy="454920"/>
            <a:chOff x="899591" y="1052736"/>
            <a:chExt cx="3769030" cy="454920"/>
          </a:xfrm>
        </p:grpSpPr>
        <p:sp>
          <p:nvSpPr>
            <p:cNvPr id="3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427811" y="2828676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덩어리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811" y="3354476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두부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7" name="Picture 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286973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340042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27811" y="2302876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밀가루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0" name="Picture 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233904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430848" y="4406076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돼지고기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30848" y="4931876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만두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1" name="Picture 2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446180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499249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430848" y="3880276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양파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4" name="Picture 2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393111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369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Microsoft Office PowerPoint</Application>
  <PresentationFormat>화면 슬라이드 쇼(4:3)</PresentationFormat>
  <Paragraphs>40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EB</vt:lpstr>
      <vt:lpstr>맑은 고딕</vt:lpstr>
      <vt:lpstr>서울남산체 M</vt:lpstr>
      <vt:lpstr>서울남산체 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2015-06-15T10:24:40Z</dcterms:created>
  <dcterms:modified xsi:type="dcterms:W3CDTF">2015-06-15T11:46:19Z</dcterms:modified>
</cp:coreProperties>
</file>