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L" panose="02020603020101020101" pitchFamily="18" charset="-127"/>
      <p:regular r:id="rId13"/>
    </p:embeddedFont>
    <p:embeddedFont>
      <p:font typeface="08서울한강체 M" panose="02020603020101020101" pitchFamily="18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나눔손글씨 펜" panose="03040600000000000000" pitchFamily="66" charset="-127"/>
      <p:regular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817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92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5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9.emf"/><Relationship Id="rId7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Relationship Id="rId9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355486" y="3465825"/>
            <a:ext cx="348102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시원하고 상쾌한 기분</a:t>
            </a:r>
          </a:p>
        </p:txBody>
      </p:sp>
    </p:spTree>
    <p:extLst>
      <p:ext uri="{BB962C8B-B14F-4D97-AF65-F5344CB8AC3E}">
        <p14:creationId xmlns:p14="http://schemas.microsoft.com/office/powerpoint/2010/main" val="253016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기저귀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인형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안녕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얼굴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동생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코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까꿍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손은 약손이다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어머니의 얼굴을 손이나 손수건으로 가린 후에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까꿍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하며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영아에게 다가가세요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얼굴이 나타나는 위치를 다르게 하면서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까꿍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놀이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까꿍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소리를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목소리의 높낮이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성량을 바꿔가며 놀이해보세요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목소리와 다른 아빠 목소리에 아이가 반응하는 것을 느낄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477367"/>
            <a:ext cx="6545382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한국의 기저귀 문화를 알고 기저귀 갈이 방법을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배워요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세계의 기저귀 문화를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전통놀이를 활용하여 기저귀 갈이를 하며 아이와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상호작용할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6281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3943317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5" name="Freeform 58"/>
          <p:cNvSpPr>
            <a:spLocks noEditPoints="1"/>
          </p:cNvSpPr>
          <p:nvPr/>
        </p:nvSpPr>
        <p:spPr bwMode="auto">
          <a:xfrm>
            <a:off x="2776987" y="425851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910431" y="5154447"/>
            <a:ext cx="8412880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기저귀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일회용 기저귀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천 기저귀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매트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물티슈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파우더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로션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기저귀 갈이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방법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인형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손수건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또는 스카프 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307693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66492" y="2292920"/>
            <a:ext cx="591313" cy="650624"/>
          </a:xfrm>
          <a:prstGeom prst="rect">
            <a:avLst/>
          </a:prstGeom>
        </p:spPr>
      </p:pic>
      <p:sp>
        <p:nvSpPr>
          <p:cNvPr id="55" name="직사각형 5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60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175" y="2300113"/>
            <a:ext cx="2187651" cy="2202432"/>
          </a:xfrm>
          <a:prstGeom prst="rect">
            <a:avLst/>
          </a:prstGeom>
        </p:spPr>
      </p:pic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전통이가 울고 있네요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엄마는 전통이의 불편한 점을 해소해주기 위해 전통이를 살펴보았어요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아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~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전통이가 응가를 해서 기저귀를 갈아달라고 울고 있었군요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얼른 화장실로 향했어요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08서울한강체 L" panose="02020603020101020101" pitchFamily="18" charset="-127"/>
              <a:ea typeface="08서울한강체 L" panose="02020603020101020101" pitchFamily="18" charset="-127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01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39" name="직사각형 38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1" name="모서리가 둥근 직사각형 40"/>
          <p:cNvSpPr/>
          <p:nvPr/>
        </p:nvSpPr>
        <p:spPr>
          <a:xfrm>
            <a:off x="922683" y="391641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3" name="직사각형 42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4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5" name="모서리가 둥근 직사각형 44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2503027" y="5408318"/>
            <a:ext cx="4263533" cy="400110"/>
            <a:chOff x="2503027" y="4201603"/>
            <a:chExt cx="4263533" cy="400110"/>
          </a:xfrm>
        </p:grpSpPr>
        <p:sp>
          <p:nvSpPr>
            <p:cNvPr id="47" name="직사각형 46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“안녕”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8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1398851" y="2846735"/>
            <a:ext cx="628008" cy="715577"/>
            <a:chOff x="10220871" y="4987307"/>
            <a:chExt cx="1277967" cy="1456165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 rotWithShape="1">
            <a:blip r:embed="rId2"/>
            <a:srcRect b="8659"/>
            <a:stretch/>
          </p:blipFill>
          <p:spPr>
            <a:xfrm>
              <a:off x="10220871" y="5157215"/>
              <a:ext cx="1277967" cy="1286257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38688" y="4987307"/>
              <a:ext cx="469392" cy="301266"/>
            </a:xfrm>
            <a:prstGeom prst="rect">
              <a:avLst/>
            </a:prstGeom>
          </p:spPr>
        </p:pic>
      </p:grpSp>
      <p:pic>
        <p:nvPicPr>
          <p:cNvPr id="52" name="그림 51"/>
          <p:cNvPicPr>
            <a:picLocks noChangeAspect="1"/>
          </p:cNvPicPr>
          <p:nvPr/>
        </p:nvPicPr>
        <p:blipFill rotWithShape="1">
          <a:blip r:embed="rId4"/>
          <a:srcRect r="21676"/>
          <a:stretch/>
        </p:blipFill>
        <p:spPr>
          <a:xfrm>
            <a:off x="1129849" y="5370068"/>
            <a:ext cx="1166011" cy="466876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220" y="3993425"/>
            <a:ext cx="397266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35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9" name="그룹 28"/>
          <p:cNvGrpSpPr/>
          <p:nvPr/>
        </p:nvGrpSpPr>
        <p:grpSpPr>
          <a:xfrm>
            <a:off x="1335136" y="2624346"/>
            <a:ext cx="3967125" cy="400110"/>
            <a:chOff x="2673648" y="3554755"/>
            <a:chExt cx="3967125" cy="400110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54755"/>
              <a:ext cx="38539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기저귀 문화에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알아봐요</a:t>
              </a: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61" name="타원 60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2" name="원형 61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cxnSp>
        <p:nvCxnSpPr>
          <p:cNvPr id="69" name="직선 연결선 68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그룹 69"/>
          <p:cNvGrpSpPr/>
          <p:nvPr/>
        </p:nvGrpSpPr>
        <p:grpSpPr>
          <a:xfrm>
            <a:off x="1335136" y="3409590"/>
            <a:ext cx="6432544" cy="400110"/>
            <a:chOff x="2673648" y="3554755"/>
            <a:chExt cx="6432544" cy="400110"/>
          </a:xfrm>
        </p:grpSpPr>
        <p:sp>
          <p:nvSpPr>
            <p:cNvPr id="71" name="직사각형 70"/>
            <p:cNvSpPr/>
            <p:nvPr/>
          </p:nvSpPr>
          <p:spPr>
            <a:xfrm>
              <a:off x="2786833" y="3554755"/>
              <a:ext cx="631935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기저귀 문화 및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배변 지도는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어떠한지 이야기를 나눠요</a:t>
              </a: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73" name="그림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2712" y="5742712"/>
            <a:ext cx="684596" cy="663624"/>
          </a:xfrm>
          <a:prstGeom prst="rect">
            <a:avLst/>
          </a:prstGeom>
        </p:spPr>
      </p:pic>
      <p:sp>
        <p:nvSpPr>
          <p:cNvPr id="74" name="직사각형 73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4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sp>
        <p:nvSpPr>
          <p:cNvPr id="97" name="모서리가 둥근 직사각형 96"/>
          <p:cNvSpPr/>
          <p:nvPr/>
        </p:nvSpPr>
        <p:spPr>
          <a:xfrm>
            <a:off x="5350770" y="5939997"/>
            <a:ext cx="4694930" cy="314786"/>
          </a:xfrm>
          <a:prstGeom prst="roundRect">
            <a:avLst>
              <a:gd name="adj" fmla="val 50000"/>
            </a:avLst>
          </a:prstGeom>
          <a:solidFill>
            <a:srgbClr val="A7D8B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5606890" y="5928113"/>
            <a:ext cx="43941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연계놀이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까꿍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놀이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손은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약손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쭈까쭈까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쭉쭉</a:t>
            </a:r>
          </a:p>
        </p:txBody>
      </p:sp>
      <p:sp>
        <p:nvSpPr>
          <p:cNvPr id="99" name="직사각형 98"/>
          <p:cNvSpPr/>
          <p:nvPr/>
        </p:nvSpPr>
        <p:spPr>
          <a:xfrm>
            <a:off x="5417914" y="5958891"/>
            <a:ext cx="3225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※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100" name="그룹 99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101" name="자유형 100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103" name="양쪽 모서리가 둥근 사각형 102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04" name="그림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105" name="그룹 104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106" name="모서리가 둥근 직사각형 105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08" name="그룹 10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109" name="타원 108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0" name="원형 109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11" name="그림 110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112" name="그룹 111"/>
          <p:cNvGrpSpPr/>
          <p:nvPr/>
        </p:nvGrpSpPr>
        <p:grpSpPr>
          <a:xfrm>
            <a:off x="1314034" y="3812998"/>
            <a:ext cx="4905145" cy="1521233"/>
            <a:chOff x="1314034" y="5163565"/>
            <a:chExt cx="4905145" cy="1521233"/>
          </a:xfrm>
        </p:grpSpPr>
        <p:sp>
          <p:nvSpPr>
            <p:cNvPr id="113" name="직사각형 112"/>
            <p:cNvSpPr/>
            <p:nvPr/>
          </p:nvSpPr>
          <p:spPr>
            <a:xfrm>
              <a:off x="1314034" y="5515247"/>
              <a:ext cx="1511952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까꿍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손은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약손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쭈까쭈까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쭉쭉</a:t>
              </a:r>
            </a:p>
          </p:txBody>
        </p:sp>
        <p:grpSp>
          <p:nvGrpSpPr>
            <p:cNvPr id="114" name="그룹 113"/>
            <p:cNvGrpSpPr/>
            <p:nvPr/>
          </p:nvGrpSpPr>
          <p:grpSpPr>
            <a:xfrm>
              <a:off x="1335136" y="5163565"/>
              <a:ext cx="4884043" cy="400110"/>
              <a:chOff x="2673648" y="3554755"/>
              <a:chExt cx="4884043" cy="400110"/>
            </a:xfrm>
          </p:grpSpPr>
          <p:sp>
            <p:nvSpPr>
              <p:cNvPr id="115" name="직사각형 114"/>
              <p:cNvSpPr/>
              <p:nvPr/>
            </p:nvSpPr>
            <p:spPr>
              <a:xfrm>
                <a:off x="2786833" y="3554755"/>
                <a:ext cx="47708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기저귀를 직접 갈면서 전통놀이를 적용해봐요</a:t>
                </a:r>
              </a:p>
            </p:txBody>
          </p:sp>
          <p:sp>
            <p:nvSpPr>
              <p:cNvPr id="11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117" name="그룹 116"/>
          <p:cNvGrpSpPr/>
          <p:nvPr/>
        </p:nvGrpSpPr>
        <p:grpSpPr>
          <a:xfrm>
            <a:off x="1335136" y="2624346"/>
            <a:ext cx="3737895" cy="400110"/>
            <a:chOff x="2673648" y="3554755"/>
            <a:chExt cx="3737895" cy="400110"/>
          </a:xfrm>
        </p:grpSpPr>
        <p:sp>
          <p:nvSpPr>
            <p:cNvPr id="118" name="직사각형 117"/>
            <p:cNvSpPr/>
            <p:nvPr/>
          </p:nvSpPr>
          <p:spPr>
            <a:xfrm>
              <a:off x="2786833" y="3554755"/>
              <a:ext cx="36247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기저귀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갈이 방법에 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알아봐요</a:t>
              </a:r>
            </a:p>
          </p:txBody>
        </p:sp>
        <p:sp>
          <p:nvSpPr>
            <p:cNvPr id="11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24" name="직선 연결선 123"/>
          <p:cNvCxnSpPr/>
          <p:nvPr/>
        </p:nvCxnSpPr>
        <p:spPr>
          <a:xfrm>
            <a:off x="1252025" y="371589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직선 연결선 125"/>
          <p:cNvCxnSpPr/>
          <p:nvPr/>
        </p:nvCxnSpPr>
        <p:spPr>
          <a:xfrm>
            <a:off x="1252025" y="312156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그룹 126"/>
          <p:cNvGrpSpPr/>
          <p:nvPr/>
        </p:nvGrpSpPr>
        <p:grpSpPr>
          <a:xfrm>
            <a:off x="1335136" y="3218672"/>
            <a:ext cx="2934791" cy="400110"/>
            <a:chOff x="2673648" y="3554755"/>
            <a:chExt cx="2934791" cy="400110"/>
          </a:xfrm>
        </p:grpSpPr>
        <p:sp>
          <p:nvSpPr>
            <p:cNvPr id="128" name="직사각형 127"/>
            <p:cNvSpPr/>
            <p:nvPr/>
          </p:nvSpPr>
          <p:spPr>
            <a:xfrm>
              <a:off x="2786833" y="3554755"/>
              <a:ext cx="28216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전통놀이를 배워요</a:t>
              </a:r>
            </a:p>
          </p:txBody>
        </p:sp>
        <p:sp>
          <p:nvSpPr>
            <p:cNvPr id="1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38" name="그룹 137"/>
          <p:cNvGrpSpPr/>
          <p:nvPr/>
        </p:nvGrpSpPr>
        <p:grpSpPr>
          <a:xfrm>
            <a:off x="1335136" y="5500234"/>
            <a:ext cx="8152565" cy="400110"/>
            <a:chOff x="2673648" y="3554755"/>
            <a:chExt cx="8152565" cy="400110"/>
          </a:xfrm>
        </p:grpSpPr>
        <p:sp>
          <p:nvSpPr>
            <p:cNvPr id="139" name="직사각형 138"/>
            <p:cNvSpPr/>
            <p:nvPr/>
          </p:nvSpPr>
          <p:spPr>
            <a:xfrm>
              <a:off x="2786833" y="3554755"/>
              <a:ext cx="80393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 또는 각국의 독특한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140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141" name="그림 140"/>
          <p:cNvPicPr>
            <a:picLocks noChangeAspect="1"/>
          </p:cNvPicPr>
          <p:nvPr/>
        </p:nvPicPr>
        <p:blipFill rotWithShape="1">
          <a:blip r:embed="rId6"/>
          <a:srcRect b="8103"/>
          <a:stretch/>
        </p:blipFill>
        <p:spPr>
          <a:xfrm>
            <a:off x="10322291" y="5648234"/>
            <a:ext cx="905439" cy="898311"/>
          </a:xfrm>
          <a:prstGeom prst="rect">
            <a:avLst/>
          </a:prstGeom>
        </p:spPr>
      </p:pic>
      <p:cxnSp>
        <p:nvCxnSpPr>
          <p:cNvPr id="142" name="직선 연결선 141"/>
          <p:cNvCxnSpPr/>
          <p:nvPr/>
        </p:nvCxnSpPr>
        <p:spPr>
          <a:xfrm>
            <a:off x="1252025" y="540312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직사각형 14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962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7" name="그룹 46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8" name="직사각형 47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1" name="자유형 50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3" name="양쪽 모서리가 둥근 사각형 52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5" name="그룹 54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7" name="직사각형 56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61" name="자유형 60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6" name="양쪽 모서리가 둥근 사각형 65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72" name="그림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73" name="그룹 72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2" name="그룹 81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83" name="타원 82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4" name="원형 83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5" name="그림 84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6" name="그룹 85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103" name="모서리가 둥근 직사각형 102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106" name="타원 10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7" name="원형 106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8" name="그림 107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cxnSp>
        <p:nvCxnSpPr>
          <p:cNvPr id="110" name="직선 연결선 109"/>
          <p:cNvCxnSpPr/>
          <p:nvPr/>
        </p:nvCxnSpPr>
        <p:spPr>
          <a:xfrm>
            <a:off x="1252025" y="473330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그룹 110"/>
          <p:cNvGrpSpPr/>
          <p:nvPr/>
        </p:nvGrpSpPr>
        <p:grpSpPr>
          <a:xfrm>
            <a:off x="1335136" y="4925868"/>
            <a:ext cx="2934791" cy="400110"/>
            <a:chOff x="2673648" y="3554755"/>
            <a:chExt cx="2934791" cy="400110"/>
          </a:xfrm>
        </p:grpSpPr>
        <p:sp>
          <p:nvSpPr>
            <p:cNvPr id="112" name="직사각형 111"/>
            <p:cNvSpPr/>
            <p:nvPr/>
          </p:nvSpPr>
          <p:spPr>
            <a:xfrm>
              <a:off x="2786833" y="3554755"/>
              <a:ext cx="28216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기저귀와 매트를 정리해요</a:t>
              </a:r>
            </a:p>
          </p:txBody>
        </p:sp>
        <p:sp>
          <p:nvSpPr>
            <p:cNvPr id="11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15" name="그룹 114"/>
          <p:cNvGrpSpPr/>
          <p:nvPr/>
        </p:nvGrpSpPr>
        <p:grpSpPr>
          <a:xfrm>
            <a:off x="10356855" y="5643827"/>
            <a:ext cx="836313" cy="862862"/>
            <a:chOff x="9662745" y="4810125"/>
            <a:chExt cx="1938705" cy="2000250"/>
          </a:xfrm>
        </p:grpSpPr>
        <p:pic>
          <p:nvPicPr>
            <p:cNvPr id="116" name="그림 1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35908" y="4810125"/>
              <a:ext cx="565542" cy="472200"/>
            </a:xfrm>
            <a:prstGeom prst="rect">
              <a:avLst/>
            </a:prstGeom>
          </p:spPr>
        </p:pic>
        <p:pic>
          <p:nvPicPr>
            <p:cNvPr id="117" name="그림 116"/>
            <p:cNvPicPr>
              <a:picLocks noChangeAspect="1"/>
            </p:cNvPicPr>
            <p:nvPr/>
          </p:nvPicPr>
          <p:blipFill rotWithShape="1">
            <a:blip r:embed="rId9"/>
            <a:srcRect b="10317"/>
            <a:stretch/>
          </p:blipFill>
          <p:spPr>
            <a:xfrm>
              <a:off x="9662745" y="4988700"/>
              <a:ext cx="1718729" cy="1821675"/>
            </a:xfrm>
            <a:prstGeom prst="rect">
              <a:avLst/>
            </a:prstGeom>
          </p:spPr>
        </p:pic>
      </p:grpSp>
      <p:sp>
        <p:nvSpPr>
          <p:cNvPr id="118" name="직사각형 117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2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789" y="5514480"/>
            <a:ext cx="871786" cy="777539"/>
          </a:xfrm>
          <a:prstGeom prst="rect">
            <a:avLst/>
          </a:prstGeom>
        </p:spPr>
      </p:pic>
      <p:grpSp>
        <p:nvGrpSpPr>
          <p:cNvPr id="11" name="그룹 10"/>
          <p:cNvGrpSpPr/>
          <p:nvPr/>
        </p:nvGrpSpPr>
        <p:grpSpPr>
          <a:xfrm>
            <a:off x="922683" y="2706272"/>
            <a:ext cx="10346635" cy="2193637"/>
            <a:chOff x="1093304" y="2706272"/>
            <a:chExt cx="10346635" cy="2193637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93304" y="2706272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786833" y="3004468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마친 후 소감을 나누며 정리해요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673648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1093304" y="3903407"/>
              <a:ext cx="10346635" cy="996502"/>
              <a:chOff x="1093304" y="4161963"/>
              <a:chExt cx="10346635" cy="996502"/>
            </a:xfrm>
          </p:grpSpPr>
          <p:sp>
            <p:nvSpPr>
              <p:cNvPr id="26" name="모서리가 둥근 직사각형 25"/>
              <p:cNvSpPr/>
              <p:nvPr/>
            </p:nvSpPr>
            <p:spPr>
              <a:xfrm>
                <a:off x="1093304" y="4161963"/>
                <a:ext cx="10346635" cy="996502"/>
              </a:xfrm>
              <a:prstGeom prst="roundRect">
                <a:avLst>
                  <a:gd name="adj" fmla="val 14210"/>
                </a:avLst>
              </a:prstGeom>
              <a:solidFill>
                <a:srgbClr val="A7D8B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2786833" y="4460159"/>
                <a:ext cx="60324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가정에서도 기저귀를 갈면서 전통놀이를 적용할 수 있어요</a:t>
                </a: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673648" y="4608895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29" name="그림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7407" y="4302521"/>
                <a:ext cx="864034" cy="720028"/>
              </a:xfrm>
              <a:prstGeom prst="rect">
                <a:avLst/>
              </a:prstGeom>
            </p:spPr>
          </p:pic>
        </p:grp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4392" y="2853535"/>
              <a:ext cx="896879" cy="748927"/>
            </a:xfrm>
            <a:prstGeom prst="rect">
              <a:avLst/>
            </a:prstGeom>
          </p:spPr>
        </p:pic>
      </p:grpSp>
      <p:sp>
        <p:nvSpPr>
          <p:cNvPr id="18" name="직사각형 17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820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시원하고 상쾌한 기분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323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누워있는 영아에게 어머니가 오감을 자극하며 놀이해요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5836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어머니의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모방하여 반응할 수 있도록 놀이해요</a:t>
            </a: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387" y="5556885"/>
            <a:ext cx="1010637" cy="955434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231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2579</TotalTime>
  <Words>371</Words>
  <Application>Microsoft Office PowerPoint</Application>
  <PresentationFormat>와이드스크린</PresentationFormat>
  <Paragraphs>90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L</vt:lpstr>
      <vt:lpstr>08서울한강체 M</vt:lpstr>
      <vt:lpstr>맑은 고딕</vt:lpstr>
      <vt:lpstr>Arial</vt:lpstr>
      <vt:lpstr>나눔손글씨 펜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42</cp:revision>
  <dcterms:created xsi:type="dcterms:W3CDTF">2016-09-08T09:50:17Z</dcterms:created>
  <dcterms:modified xsi:type="dcterms:W3CDTF">2016-11-17T07:43:22Z</dcterms:modified>
</cp:coreProperties>
</file>