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embeddedFontLst>
    <p:embeddedFont>
      <p:font typeface="서울남산체 EB" panose="02020603020101020101" pitchFamily="18" charset="-127"/>
      <p:regular r:id="rId10"/>
    </p:embeddedFont>
    <p:embeddedFont>
      <p:font typeface="서울남산체 M" panose="02020603020101020101" pitchFamily="18" charset="-127"/>
      <p:regular r:id="rId11"/>
    </p:embeddedFont>
    <p:embeddedFont>
      <p:font typeface="맑은 고딕" panose="020B0503020000020004" pitchFamily="50" charset="-127"/>
      <p:regular r:id="rId12"/>
      <p:bold r:id="rId13"/>
    </p:embeddedFont>
    <p:embeddedFont>
      <p:font typeface="서울남산체 B" panose="02020603020101020101" pitchFamily="18" charset="-127"/>
      <p:regular r:id="rId1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3052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8894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7012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9" name="그룹 168"/>
          <p:cNvGrpSpPr/>
          <p:nvPr userDrawn="1"/>
        </p:nvGrpSpPr>
        <p:grpSpPr>
          <a:xfrm>
            <a:off x="3053497" y="6423948"/>
            <a:ext cx="3037006" cy="409958"/>
            <a:chOff x="3125688" y="6514395"/>
            <a:chExt cx="2382916" cy="321664"/>
          </a:xfrm>
        </p:grpSpPr>
        <p:pic>
          <p:nvPicPr>
            <p:cNvPr id="170" name="그림 169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71" name="그림 170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72" name="그룹 171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3" name="직사각형 172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4" name="그룹 173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5" name="그룹 174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98" name="원호 397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9" name="타원 398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0" name="타원 399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1" name="직사각형 400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2" name="직사각형 401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3" name="양쪽 모서리가 둥근 사각형 402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4" name="양쪽 모서리가 둥근 사각형 403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5" name="직사각형 404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06" name="그룹 405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441" name="모서리가 둥근 직사각형 440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2" name="모서리가 둥근 직사각형 441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3" name="모서리가 둥근 직사각형 442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4" name="모서리가 둥근 직사각형 443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5" name="모서리가 둥근 직사각형 444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6" name="양쪽 모서리가 둥근 사각형 445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407" name="직사각형 406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8" name="모서리가 둥근 직사각형 407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9" name="모서리가 둥근 직사각형 408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0" name="모서리가 둥근 직사각형 409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1" name="모서리가 둥근 직사각형 410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2" name="모서리가 둥근 직사각형 411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3" name="양쪽 모서리가 둥근 사각형 412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4" name="현 413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5" name="자유형 414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6" name="자유형 415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7" name="현 416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8" name="타원 417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9" name="타원 418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420" name="직선 연결선 419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직선 연결선 420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직선 연결선 421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직선 연결선 422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직선 연결선 423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직선 연결선 424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6" name="직사각형 425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7" name="사다리꼴 426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8" name="직사각형 427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9" name="타원 428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0" name="타원 429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1" name="타원 430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2" name="직사각형 431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3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4" name="이등변 삼각형 433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5" name="이등변 삼각형 434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6" name="원호 435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7" name="원호 436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38" name="그룹 437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439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40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6" name="그룹 175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358" name="그룹 357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393" name="모서리가 둥근 직사각형 392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4" name="모서리가 둥근 직사각형 393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5" name="모서리가 둥근 직사각형 394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6" name="모서리가 둥근 직사각형 395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7" name="모서리가 둥근 직사각형 396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59" name="직사각형 358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0" name="양쪽 모서리가 둥근 사각형 359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1" name="직사각형 360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62" name="그룹 361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383" name="자유형 382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4" name="자유형 383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5" name="자유형 384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6" name="원호 385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7" name="타원 386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8" name="타원 387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89" name="직선 연결선 388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" name="직선 연결선 389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" name="직선 연결선 390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" name="직선 연결선 391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63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4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5" name="이등변 삼각형 364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6" name="이등변 삼각형 365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67" name="직선 연결선 366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직선 연결선 367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9" name="직사각형 368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0" name="직사각형 369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1" name="직사각형 370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2" name="양쪽 모서리가 둥근 사각형 371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3" name="양쪽 모서리가 둥근 사각형 372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4" name="원호 373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75" name="그룹 374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376" name="양쪽 모서리가 둥근 사각형 375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77" name="사다리꼴 376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78" name="평행 사변형 377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79" name="평행 사변형 378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80" name="직선 연결선 379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1" name="타원 380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2" name="타원 381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7" name="그룹 176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8" name="순서도: 수동 입력 177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9" name="그룹 178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352" name="모서리가 둥근 직사각형 351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3" name="모서리가 둥근 직사각형 352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4" name="모서리가 둥근 직사각형 353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5" name="모서리가 둥근 직사각형 354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6" name="모서리가 둥근 직사각형 355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7" name="양쪽 모서리가 둥근 사각형 356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80" name="그룹 179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347" name="모서리가 둥근 직사각형 346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48" name="모서리가 둥근 직사각형 347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49" name="모서리가 둥근 직사각형 348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0" name="모서리가 둥근 직사각형 349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1" name="모서리가 둥근 직사각형 350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81" name="순서도: 수동 입력 180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현 183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5" name="타원 184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6" name="타원 185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직선 연결선 188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직선 연결선 189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1" name="타원 190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타원 191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이등변 삼각형 192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직사각형 194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양쪽 모서리가 둥근 사각형 196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직사각형 197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직사각형 198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양쪽 모서리가 둥근 사각형 199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양쪽 모서리가 잘린 사각형 200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직사각형 201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모서리가 둥근 직사각형 205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1" name="모서리가 둥근 직사각형 340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3" name="양쪽 모서리가 둥근 사각형 342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6" name="양쪽 모서리가 둥근 사각형 345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33424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265544" y="193029"/>
            <a:ext cx="3659086" cy="461665"/>
            <a:chOff x="265544" y="193029"/>
            <a:chExt cx="3659086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2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34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76250" y="193029"/>
              <a:ext cx="32921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어떤 기분일까요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?: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3-4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73" name="그룹 72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4" name="그룹 73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81" name="직각 삼각형 80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직각 삼각형 81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각 삼각형 82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각 삼각형 83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5" name="타원 74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각 삼각형 75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7" name="직각 삼각형 76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8" name="직각 삼각형 77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직각 삼각형 78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5" name="그룹 64"/>
          <p:cNvGrpSpPr/>
          <p:nvPr userDrawn="1"/>
        </p:nvGrpSpPr>
        <p:grpSpPr>
          <a:xfrm rot="21193429">
            <a:off x="7600143" y="4415136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순서도: 수동 입력 65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7" name="그룹 66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52" name="모서리가 둥근 직사각형 151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양쪽 모서리가 둥근 사각형 156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8" name="순서도: 수동 입력 67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현 68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타원 69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현 70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타원 71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타원 84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6" name="직선 연결선 85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타원 89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이등변 삼각형 91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직사각형 137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직사각형 138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양쪽 모서리가 둥근 사각형 139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양쪽 모서리가 둥근 사각형 142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양쪽 모서리가 잘린 사각형 143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직사각형 144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모서리가 둥근 직사각형 145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모서리가 둥근 직사각형 146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모서리가 둥근 직사각형 147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" name="모서리가 둥근 직사각형 148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" name="모서리가 둥근 직사각형 149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" name="양쪽 모서리가 둥근 사각형 150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5102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2" name="그룹 351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53" name="그룹 352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360" name="직각 삼각형 359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1" name="직각 삼각형 360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2" name="직각 삼각형 361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3" name="직각 삼각형 362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4" name="타원 353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직각 삼각형 354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6" name="직각 삼각형 355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7" name="직각 삼각형 356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8" name="직각 삼각형 357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9" name="직사각형 358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64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5" name="자유형 8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6" name="그룹 11"/>
          <p:cNvGrpSpPr/>
          <p:nvPr userDrawn="1"/>
        </p:nvGrpSpPr>
        <p:grpSpPr>
          <a:xfrm>
            <a:off x="265544" y="193029"/>
            <a:ext cx="3659086" cy="461665"/>
            <a:chOff x="265544" y="193029"/>
            <a:chExt cx="3659086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7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19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120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8" name="TextBox 117"/>
            <p:cNvSpPr txBox="1"/>
            <p:nvPr/>
          </p:nvSpPr>
          <p:spPr>
            <a:xfrm>
              <a:off x="476250" y="193029"/>
              <a:ext cx="32921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어떤 기분일까요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?: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3-4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21" name="그룹 120"/>
          <p:cNvGrpSpPr/>
          <p:nvPr userDrawn="1"/>
        </p:nvGrpSpPr>
        <p:grpSpPr>
          <a:xfrm>
            <a:off x="7279520" y="4215550"/>
            <a:ext cx="1877058" cy="2255861"/>
            <a:chOff x="7279520" y="4215550"/>
            <a:chExt cx="1877058" cy="2255861"/>
          </a:xfrm>
        </p:grpSpPr>
        <p:grpSp>
          <p:nvGrpSpPr>
            <p:cNvPr id="122" name="그룹 121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0" name="원호 159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타원 160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타원 161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양쪽 모서리가 둥근 사각형 165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직사각형 166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8" name="그룹 167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03" name="모서리가 둥근 직사각형 202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모서리가 둥근 직사각형 205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모서리가 둥근 직사각형 206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8" name="양쪽 모서리가 둥근 사각형 207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9" name="직사각형 168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양쪽 모서리가 둥근 사각형 174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현 175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자유형 176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자유형 177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현 178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타원 179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타원 180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82" name="직선 연결선 181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직선 연결선 182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직선 연결선 183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직선 연결선 184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직선 연결선 185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직선 연결선 186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직사각형 187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사다리꼴 188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타원 190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타원 191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타원 192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직사각형 193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이등변 삼각형 195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이등변 삼각형 196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원호 197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원호 198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0" name="그룹 199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0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02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23" name="그룹 122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4" name="순서도: 수동 입력 123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5" name="그룹 124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양쪽 모서리가 둥근 사각형 158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6" name="순서도: 수동 입력 125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현 126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타원 127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현 128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29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2" name="직선 연결선 131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직선 연결선 132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직선 연결선 133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직선 연결선 134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타원 135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타원 136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이등변 삼각형 137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직사각형 138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양쪽 모서리가 둥근 사각형 144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양쪽 모서리가 잘린 사각형 145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직사각형 146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양쪽 모서리가 둥근 사각형 152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4347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1" name="그룹 170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72" name="그룹 171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179" name="직각 삼각형 178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각 삼각형 179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직각 삼각형 180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직각 삼각형 181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3" name="타원 172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직각 삼각형 173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5" name="직각 삼각형 174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6" name="직각 삼각형 175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7" name="직각 삼각형 176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8" name="직사각형 177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83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" name="자유형 8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3" name="그룹 11"/>
          <p:cNvGrpSpPr/>
          <p:nvPr userDrawn="1"/>
        </p:nvGrpSpPr>
        <p:grpSpPr>
          <a:xfrm>
            <a:off x="265544" y="193029"/>
            <a:ext cx="3659086" cy="461665"/>
            <a:chOff x="265544" y="193029"/>
            <a:chExt cx="3659086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4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16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117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5" name="TextBox 114"/>
            <p:cNvSpPr txBox="1"/>
            <p:nvPr/>
          </p:nvSpPr>
          <p:spPr>
            <a:xfrm>
              <a:off x="476250" y="193029"/>
              <a:ext cx="32921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어떤 기분일까요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?: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3-4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18" name="그룹 117"/>
          <p:cNvGrpSpPr/>
          <p:nvPr userDrawn="1"/>
        </p:nvGrpSpPr>
        <p:grpSpPr>
          <a:xfrm>
            <a:off x="7279520" y="4293096"/>
            <a:ext cx="1887544" cy="2178315"/>
            <a:chOff x="7279520" y="4293096"/>
            <a:chExt cx="1887544" cy="2178315"/>
          </a:xfrm>
        </p:grpSpPr>
        <p:grpSp>
          <p:nvGrpSpPr>
            <p:cNvPr id="119" name="그룹 118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7" name="그룹 156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11" name="모서리가 둥근 직사각형 210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모서리가 둥근 직사각형 211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모서리가 둥근 직사각형 212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모서리가 둥근 직사각형 213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5" name="모서리가 둥근 직사각형 214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58" name="직사각형 157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양쪽 모서리가 둥근 사각형 158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직사각형 159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1" name="그룹 160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01" name="자유형 200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자유형 201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자유형 202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원호 203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타원 204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타원 205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07" name="직선 연결선 206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직선 연결선 207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직선 연결선 208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직선 연결선 209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2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이등변 삼각형 163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이등변 삼각형 164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6" name="직선 연결선 165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직선 연결선 166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직사각형 167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9" name="그룹 168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96" name="모서리가 둥근 직사각형 195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모서리가 둥근 직사각형 196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모서리가 둥근 직사각형 197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모서리가 둥근 직사각형 198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0" name="양쪽 모서리가 둥근 사각형 169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직사각형 183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직사각형 184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양쪽 모서리가 둥근 사각형 185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양쪽 모서리가 둥근 사각형 186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88" name="그룹 187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189" name="양쪽 모서리가 둥근 사각형 188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사다리꼴 189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평행 사변형 190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평행 사변형 191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93" name="직선 연결선 192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4" name="타원 193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20" name="그룹 119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1" name="순서도: 수동 입력 120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2" name="그룹 121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1" name="모서리가 둥근 직사각형 150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모서리가 둥근 직사각형 151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양쪽 모서리가 둥근 사각형 155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3" name="순서도: 수동 입력 122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현 123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타원 124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현 125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타원 126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타원 127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29" name="직선 연결선 128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직선 연결선 129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직선 연결선 130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직선 연결선 131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타원 132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타원 133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이등변 삼각형 134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직사각형 135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직사각형 136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직사각형 137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양쪽 모서리가 잘린 사각형 142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양쪽 모서리가 둥근 사각형 149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8497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2475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11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2808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6168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2213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237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6642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026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9601E-B245-4F56-BA11-82F31CD3343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46BFE-8BAA-45F8-81E9-D10CFB01F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2020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&#48512;&#47784;&#51088;&#45376;%20&#45440;&#51060;&#54876;&#46041;_&#50976;&#50500;&#44592;%2002_master(0606).mp4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981391" y="1969924"/>
              <a:ext cx="5109583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2. 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어떤 기분일까요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? </a:t>
              </a:r>
            </a:p>
          </p:txBody>
        </p:sp>
      </p:grpSp>
      <p:grpSp>
        <p:nvGrpSpPr>
          <p:cNvPr id="126" name="그룹 125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127" name="모서리가 둥근 직사각형 126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926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672427" y="1444714"/>
            <a:ext cx="66624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아이의 사진을 보며 기분에 대해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이야기해봅니다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1180170" y="2056299"/>
            <a:ext cx="6268017" cy="707886"/>
            <a:chOff x="1324170" y="1912299"/>
            <a:chExt cx="6268017" cy="707886"/>
          </a:xfrm>
        </p:grpSpPr>
        <p:sp>
          <p:nvSpPr>
            <p:cNvPr id="79" name="TextBox 78"/>
            <p:cNvSpPr txBox="1"/>
            <p:nvPr/>
          </p:nvSpPr>
          <p:spPr>
            <a:xfrm>
              <a:off x="1559766" y="1912299"/>
              <a:ext cx="60324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웃고 있는 사진을 보며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사진은 언제 찍은 걸까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때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의 기분은 어땠니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8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4170" y="199319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그룹 7"/>
          <p:cNvGrpSpPr/>
          <p:nvPr/>
        </p:nvGrpSpPr>
        <p:grpSpPr>
          <a:xfrm>
            <a:off x="1180170" y="2911669"/>
            <a:ext cx="6268017" cy="707886"/>
            <a:chOff x="1324170" y="2616469"/>
            <a:chExt cx="6268017" cy="707886"/>
          </a:xfrm>
        </p:grpSpPr>
        <p:sp>
          <p:nvSpPr>
            <p:cNvPr id="77" name="TextBox 76"/>
            <p:cNvSpPr txBox="1"/>
            <p:nvPr/>
          </p:nvSpPr>
          <p:spPr>
            <a:xfrm>
              <a:off x="1559766" y="2616469"/>
              <a:ext cx="60324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울고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있는 사진을 보며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사진은 언제 찍은 걸까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때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의 기분은 어땠니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7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4170" y="269736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2" name="그룹 61"/>
          <p:cNvGrpSpPr/>
          <p:nvPr/>
        </p:nvGrpSpPr>
        <p:grpSpPr>
          <a:xfrm>
            <a:off x="683568" y="908720"/>
            <a:ext cx="5651244" cy="454920"/>
            <a:chOff x="1164351" y="822257"/>
            <a:chExt cx="5651244" cy="454920"/>
          </a:xfrm>
        </p:grpSpPr>
        <p:sp>
          <p:nvSpPr>
            <p:cNvPr id="69" name="모서리가 둥근 직사각형 68"/>
            <p:cNvSpPr/>
            <p:nvPr/>
          </p:nvSpPr>
          <p:spPr>
            <a:xfrm>
              <a:off x="1164351" y="822257"/>
              <a:ext cx="5651244" cy="454920"/>
            </a:xfrm>
            <a:prstGeom prst="roundRect">
              <a:avLst>
                <a:gd name="adj" fmla="val 50000"/>
              </a:avLst>
            </a:prstGeom>
            <a:solidFill>
              <a:srgbClr val="92D050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2946" y="865051"/>
              <a:ext cx="54184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여러 가지 기분이 나타나 있는 아이의 사진 </a:t>
              </a: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180170" y="3767039"/>
            <a:ext cx="3697740" cy="400110"/>
            <a:chOff x="1324170" y="3320639"/>
            <a:chExt cx="3697740" cy="400110"/>
          </a:xfrm>
        </p:grpSpPr>
        <p:sp>
          <p:nvSpPr>
            <p:cNvPr id="67" name="TextBox 66"/>
            <p:cNvSpPr txBox="1"/>
            <p:nvPr/>
          </p:nvSpPr>
          <p:spPr>
            <a:xfrm>
              <a:off x="1559766" y="3320639"/>
              <a:ext cx="34621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는 언제 제일 기쁘니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슬프니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)? </a:t>
              </a:r>
            </a:p>
          </p:txBody>
        </p:sp>
        <p:pic>
          <p:nvPicPr>
            <p:cNvPr id="6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4170" y="340153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그룹 1"/>
          <p:cNvGrpSpPr/>
          <p:nvPr/>
        </p:nvGrpSpPr>
        <p:grpSpPr>
          <a:xfrm>
            <a:off x="1180170" y="4314632"/>
            <a:ext cx="2773379" cy="400110"/>
            <a:chOff x="1324170" y="3717032"/>
            <a:chExt cx="2773379" cy="400110"/>
          </a:xfrm>
        </p:grpSpPr>
        <p:sp>
          <p:nvSpPr>
            <p:cNvPr id="28" name="TextBox 27"/>
            <p:cNvSpPr txBox="1"/>
            <p:nvPr/>
          </p:nvSpPr>
          <p:spPr>
            <a:xfrm>
              <a:off x="1559766" y="3717032"/>
              <a:ext cx="25377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화가 났을 때는 언제니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2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4170" y="379793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1660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2427" y="1292525"/>
            <a:ext cx="7406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아이가 느끼는 여러 가지 기분에 대해 이야기해봅니다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1180170" y="2056876"/>
            <a:ext cx="4111895" cy="400110"/>
            <a:chOff x="1354762" y="4407495"/>
            <a:chExt cx="4111895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1589105" y="4407495"/>
              <a:ext cx="38775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이가 기쁠 때 얼굴 표정이 어떨까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48839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1180170" y="2589724"/>
            <a:ext cx="4111895" cy="400110"/>
            <a:chOff x="1354762" y="4913346"/>
            <a:chExt cx="4111895" cy="400110"/>
          </a:xfrm>
        </p:grpSpPr>
        <p:sp>
          <p:nvSpPr>
            <p:cNvPr id="7" name="TextBox 6"/>
            <p:cNvSpPr txBox="1"/>
            <p:nvPr/>
          </p:nvSpPr>
          <p:spPr>
            <a:xfrm>
              <a:off x="1589105" y="4913346"/>
              <a:ext cx="38775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이가 슬플 때 얼굴 표정은 어떨까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99424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그룹 8"/>
          <p:cNvGrpSpPr/>
          <p:nvPr/>
        </p:nvGrpSpPr>
        <p:grpSpPr>
          <a:xfrm>
            <a:off x="1180170" y="3122572"/>
            <a:ext cx="4848719" cy="400110"/>
            <a:chOff x="1354762" y="5419197"/>
            <a:chExt cx="4848719" cy="400110"/>
          </a:xfrm>
        </p:grpSpPr>
        <p:sp>
          <p:nvSpPr>
            <p:cNvPr id="10" name="TextBox 9"/>
            <p:cNvSpPr txBox="1"/>
            <p:nvPr/>
          </p:nvSpPr>
          <p:spPr>
            <a:xfrm>
              <a:off x="1589105" y="5419197"/>
              <a:ext cx="46143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이가 화가 났을 때는 얼굴 표정이 어떨까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1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5500095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그룹 11"/>
          <p:cNvGrpSpPr/>
          <p:nvPr/>
        </p:nvGrpSpPr>
        <p:grpSpPr>
          <a:xfrm>
            <a:off x="1180170" y="3655419"/>
            <a:ext cx="5486102" cy="400110"/>
            <a:chOff x="1354762" y="5925049"/>
            <a:chExt cx="5486102" cy="400110"/>
          </a:xfrm>
        </p:grpSpPr>
        <p:sp>
          <p:nvSpPr>
            <p:cNvPr id="13" name="TextBox 12"/>
            <p:cNvSpPr txBox="1"/>
            <p:nvPr/>
          </p:nvSpPr>
          <p:spPr>
            <a:xfrm>
              <a:off x="1589105" y="5925049"/>
              <a:ext cx="52517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이가 깜짝 놀랐을 때는 얼굴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표정이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어떨까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1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600594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3001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902" y="941182"/>
            <a:ext cx="66306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아이의 기분과 여러 가지 감정 그림카드를 연결하는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놀이를 해봅니다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1180170" y="2056876"/>
            <a:ext cx="4540142" cy="400110"/>
            <a:chOff x="1331612" y="1772179"/>
            <a:chExt cx="4540142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1567208" y="1772179"/>
              <a:ext cx="43045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그림카드 표정은 기분이 어떤 것 같니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185307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1"/>
          <p:cNvGrpSpPr/>
          <p:nvPr/>
        </p:nvGrpSpPr>
        <p:grpSpPr>
          <a:xfrm>
            <a:off x="1180170" y="2665587"/>
            <a:ext cx="5364817" cy="707886"/>
            <a:chOff x="1331612" y="2179389"/>
            <a:chExt cx="5364817" cy="707886"/>
          </a:xfrm>
        </p:grpSpPr>
        <p:sp>
          <p:nvSpPr>
            <p:cNvPr id="7" name="TextBox 6"/>
            <p:cNvSpPr txBox="1"/>
            <p:nvPr/>
          </p:nvSpPr>
          <p:spPr>
            <a:xfrm>
              <a:off x="1567208" y="2179389"/>
              <a:ext cx="51292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이를 칭찬해 줄 때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느끼는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기분을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여기에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있는 감정 카드에서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찾아보자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226028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그룹 1"/>
          <p:cNvGrpSpPr/>
          <p:nvPr/>
        </p:nvGrpSpPr>
        <p:grpSpPr>
          <a:xfrm>
            <a:off x="1180170" y="3582074"/>
            <a:ext cx="6013667" cy="707886"/>
            <a:chOff x="1331612" y="2179389"/>
            <a:chExt cx="6013667" cy="707886"/>
          </a:xfrm>
        </p:grpSpPr>
        <p:sp>
          <p:nvSpPr>
            <p:cNvPr id="10" name="TextBox 9"/>
            <p:cNvSpPr txBox="1"/>
            <p:nvPr/>
          </p:nvSpPr>
          <p:spPr>
            <a:xfrm>
              <a:off x="1567208" y="2179389"/>
              <a:ext cx="577807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엄마한테 혼이 났을 때 느끼는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기분을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여기에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있는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감정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카드에서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찾아보자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226028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그룹 1"/>
          <p:cNvGrpSpPr/>
          <p:nvPr/>
        </p:nvGrpSpPr>
        <p:grpSpPr>
          <a:xfrm>
            <a:off x="1180170" y="4498562"/>
            <a:ext cx="6429920" cy="707886"/>
            <a:chOff x="1331612" y="2179389"/>
            <a:chExt cx="6429920" cy="707886"/>
          </a:xfrm>
        </p:grpSpPr>
        <p:sp>
          <p:nvSpPr>
            <p:cNvPr id="13" name="TextBox 12"/>
            <p:cNvSpPr txBox="1"/>
            <p:nvPr/>
          </p:nvSpPr>
          <p:spPr>
            <a:xfrm>
              <a:off x="1567208" y="2179389"/>
              <a:ext cx="619432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동생이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물건을 뺏을 때 느끼는 기분을 여기에 있는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감정 카드에서 찾아보자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226028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47892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1763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6" name="그룹 5"/>
          <p:cNvGrpSpPr/>
          <p:nvPr/>
        </p:nvGrpSpPr>
        <p:grpSpPr>
          <a:xfrm>
            <a:off x="6012160" y="2779497"/>
            <a:ext cx="2232248" cy="1594463"/>
            <a:chOff x="6012160" y="3284984"/>
            <a:chExt cx="2232248" cy="1594463"/>
          </a:xfrm>
        </p:grpSpPr>
        <p:sp>
          <p:nvSpPr>
            <p:cNvPr id="7" name="타원형 설명선 6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96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820998" y="1081950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99592" y="1124744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885485" y="1772179"/>
            <a:ext cx="7478660" cy="954107"/>
            <a:chOff x="1008996" y="1772179"/>
            <a:chExt cx="7478660" cy="954107"/>
          </a:xfrm>
        </p:grpSpPr>
        <p:sp>
          <p:nvSpPr>
            <p:cNvPr id="7" name="TextBox 6"/>
            <p:cNvSpPr txBox="1"/>
            <p:nvPr/>
          </p:nvSpPr>
          <p:spPr>
            <a:xfrm>
              <a:off x="1323515" y="1772179"/>
              <a:ext cx="716414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느끼는 다양한 기분을 구체적인 언어로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표현해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볼 수 있도록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도와줍니다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en-US" altLang="ko-KR" sz="16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(</a:t>
              </a:r>
              <a:r>
                <a:rPr lang="ko-KR" altLang="en-US" sz="16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속상하다</a:t>
              </a:r>
              <a:r>
                <a:rPr lang="en-US" altLang="ko-KR" sz="16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, </a:t>
              </a:r>
              <a:r>
                <a:rPr lang="ko-KR" altLang="en-US" sz="16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아프다</a:t>
              </a:r>
              <a:r>
                <a:rPr lang="en-US" altLang="ko-KR" sz="16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, </a:t>
              </a:r>
              <a:r>
                <a:rPr lang="ko-KR" altLang="en-US" sz="16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신난다</a:t>
              </a:r>
              <a:r>
                <a:rPr lang="en-US" altLang="ko-KR" sz="16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, </a:t>
              </a:r>
              <a:r>
                <a:rPr lang="ko-KR" altLang="en-US" sz="16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즐겁다</a:t>
              </a:r>
              <a:r>
                <a:rPr lang="en-US" altLang="ko-KR" sz="16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, </a:t>
              </a:r>
              <a:r>
                <a:rPr lang="ko-KR" altLang="en-US" sz="16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무섭다 등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)</a:t>
              </a:r>
              <a:endParaRPr lang="en-US" altLang="ko-KR" sz="16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  <p:pic>
          <p:nvPicPr>
            <p:cNvPr id="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08996" y="177217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885485" y="3116159"/>
            <a:ext cx="7788040" cy="1015663"/>
            <a:chOff x="964685" y="2996952"/>
            <a:chExt cx="7788040" cy="1015663"/>
          </a:xfrm>
        </p:grpSpPr>
        <p:sp>
          <p:nvSpPr>
            <p:cNvPr id="9" name="TextBox 8"/>
            <p:cNvSpPr txBox="1"/>
            <p:nvPr/>
          </p:nvSpPr>
          <p:spPr>
            <a:xfrm>
              <a:off x="1279204" y="2996952"/>
              <a:ext cx="747352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느끼는 부정적인 기분이 나쁜 것이 아니라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자연스러운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것이라는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것을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알게 해 주시고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부정적인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기분을 바람직한 방법으로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있도록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격려해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64685" y="299758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885485" y="4521695"/>
            <a:ext cx="7475454" cy="707886"/>
            <a:chOff x="964685" y="4644246"/>
            <a:chExt cx="7475454" cy="707886"/>
          </a:xfrm>
        </p:grpSpPr>
        <p:sp>
          <p:nvSpPr>
            <p:cNvPr id="13" name="TextBox 12"/>
            <p:cNvSpPr txBox="1"/>
            <p:nvPr/>
          </p:nvSpPr>
          <p:spPr>
            <a:xfrm>
              <a:off x="1279204" y="4644246"/>
              <a:ext cx="716093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풍부한 표정과 함께 엄마의 모국어로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기분을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표현해 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표정과 목소리로 아이는 엄마의 기분을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64685" y="4644883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9800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1081950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1124744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980124" y="1772179"/>
            <a:ext cx="6016467" cy="707886"/>
            <a:chOff x="980124" y="1772179"/>
            <a:chExt cx="6016467" cy="707886"/>
          </a:xfrm>
        </p:grpSpPr>
        <p:sp>
          <p:nvSpPr>
            <p:cNvPr id="4" name="TextBox 3"/>
            <p:cNvSpPr txBox="1"/>
            <p:nvPr/>
          </p:nvSpPr>
          <p:spPr>
            <a:xfrm>
              <a:off x="1329655" y="1772179"/>
              <a:ext cx="56669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느끼는 다양한 기분에 대해서도 아이와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이야기 나눕니다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177217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980124" y="2700312"/>
            <a:ext cx="6135089" cy="707886"/>
            <a:chOff x="980124" y="2636912"/>
            <a:chExt cx="6135089" cy="707886"/>
          </a:xfrm>
        </p:grpSpPr>
        <p:sp>
          <p:nvSpPr>
            <p:cNvPr id="6" name="TextBox 5"/>
            <p:cNvSpPr txBox="1"/>
            <p:nvPr/>
          </p:nvSpPr>
          <p:spPr>
            <a:xfrm>
              <a:off x="1329655" y="2636912"/>
              <a:ext cx="57855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느끼는 기분을 다른 사람에게 어떻게 표현하면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좋을지 이야기해봅니다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263754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그룹 13"/>
          <p:cNvGrpSpPr/>
          <p:nvPr/>
        </p:nvGrpSpPr>
        <p:grpSpPr>
          <a:xfrm>
            <a:off x="980124" y="3628445"/>
            <a:ext cx="5113977" cy="400110"/>
            <a:chOff x="980124" y="3628475"/>
            <a:chExt cx="5113977" cy="400110"/>
          </a:xfrm>
        </p:grpSpPr>
        <p:sp>
          <p:nvSpPr>
            <p:cNvPr id="12" name="TextBox 11"/>
            <p:cNvSpPr txBox="1"/>
            <p:nvPr/>
          </p:nvSpPr>
          <p:spPr>
            <a:xfrm>
              <a:off x="1329655" y="3628475"/>
              <a:ext cx="47644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아이의 다양한 기분을 그림으로 그려봅니다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3669243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그룹 8"/>
          <p:cNvGrpSpPr/>
          <p:nvPr/>
        </p:nvGrpSpPr>
        <p:grpSpPr>
          <a:xfrm>
            <a:off x="980124" y="4248802"/>
            <a:ext cx="4971309" cy="400110"/>
            <a:chOff x="980124" y="4276547"/>
            <a:chExt cx="4971309" cy="400110"/>
          </a:xfrm>
        </p:grpSpPr>
        <p:sp>
          <p:nvSpPr>
            <p:cNvPr id="15" name="TextBox 14"/>
            <p:cNvSpPr txBox="1"/>
            <p:nvPr/>
          </p:nvSpPr>
          <p:spPr>
            <a:xfrm>
              <a:off x="1329655" y="4276547"/>
              <a:ext cx="46217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신체로 감정 알아맞히기 놀이를 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431731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그룹 7"/>
          <p:cNvGrpSpPr/>
          <p:nvPr/>
        </p:nvGrpSpPr>
        <p:grpSpPr>
          <a:xfrm>
            <a:off x="980124" y="4869160"/>
            <a:ext cx="7132157" cy="769441"/>
            <a:chOff x="980124" y="4869160"/>
            <a:chExt cx="7132157" cy="769441"/>
          </a:xfrm>
        </p:grpSpPr>
        <p:sp>
          <p:nvSpPr>
            <p:cNvPr id="17" name="TextBox 16"/>
            <p:cNvSpPr txBox="1"/>
            <p:nvPr/>
          </p:nvSpPr>
          <p:spPr>
            <a:xfrm>
              <a:off x="1329655" y="4869160"/>
              <a:ext cx="678262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모국에는 감정을 나타내는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특별한 표현방법이 있습니까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감정을 나타내는 표현방법을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만들어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4869797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6040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24744"/>
            <a:ext cx="63466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아빠가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엄마의 기분을 맞추어 보기도 하고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아빠의 기분도 맞추어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봅니다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그리고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아이와 함께 가족의 기분을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이야기해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보면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놀이에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더욱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재미있게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참여할 수 있습니다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</a:p>
        </p:txBody>
      </p:sp>
      <p:pic>
        <p:nvPicPr>
          <p:cNvPr id="3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16494" y="1124744"/>
            <a:ext cx="313892" cy="31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그룹 3"/>
          <p:cNvGrpSpPr/>
          <p:nvPr/>
        </p:nvGrpSpPr>
        <p:grpSpPr>
          <a:xfrm>
            <a:off x="899591" y="3131684"/>
            <a:ext cx="3769030" cy="454920"/>
            <a:chOff x="899591" y="1052736"/>
            <a:chExt cx="3769030" cy="454920"/>
          </a:xfrm>
        </p:grpSpPr>
        <p:sp>
          <p:nvSpPr>
            <p:cNvPr id="5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428308" y="4233406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기쁘다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308" y="5284722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화나다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8308" y="4759064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슬프다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27811" y="5810380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놀라다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7" name="Picture 4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384" y="428438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384" y="481529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384" y="534621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587713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428308" y="370774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기분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3" name="Picture 5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384" y="375346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05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</Words>
  <Application>Microsoft Office PowerPoint</Application>
  <PresentationFormat>화면 슬라이드 쇼(4:3)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서울남산체 EB</vt:lpstr>
      <vt:lpstr>Arial</vt:lpstr>
      <vt:lpstr>서울남산체 M</vt:lpstr>
      <vt:lpstr>맑은 고딕</vt:lpstr>
      <vt:lpstr>서울남산체 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3</cp:revision>
  <dcterms:created xsi:type="dcterms:W3CDTF">2015-06-15T10:16:41Z</dcterms:created>
  <dcterms:modified xsi:type="dcterms:W3CDTF">2015-06-15T11:23:17Z</dcterms:modified>
</cp:coreProperties>
</file>