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embeddedFontLst>
    <p:embeddedFont>
      <p:font typeface="서울남산체 M" pitchFamily="18" charset="-127"/>
      <p:regular r:id="rId9"/>
    </p:embeddedFont>
    <p:embeddedFont>
      <p:font typeface="서울남산체 EB" pitchFamily="18" charset="-127"/>
      <p:regular r:id="rId10"/>
    </p:embeddedFont>
    <p:embeddedFont>
      <p:font typeface="맑은 고딕" pitchFamily="50" charset="-127"/>
      <p:regular r:id="rId11"/>
      <p:bold r:id="rId12"/>
    </p:embeddedFont>
    <p:embeddedFont>
      <p:font typeface="서울남산체 B" pitchFamily="18" charset="-127"/>
      <p:regular r:id="rId1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566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9697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552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sp>
        <p:nvSpPr>
          <p:cNvPr id="312" name="직사각형 311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13" name="직사각형 312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" name="그룹 3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31" name="그룹 330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91" name="원호 390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2" name="타원 391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3" name="타원 392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4" name="직사각형 393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5" name="직사각형 394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6" name="양쪽 모서리가 둥근 사각형 395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7" name="양쪽 모서리가 둥근 사각형 396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8" name="직사각형 397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99" name="그룹 398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34" name="모서리가 둥근 직사각형 433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5" name="모서리가 둥근 직사각형 434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6" name="모서리가 둥근 직사각형 435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7" name="모서리가 둥근 직사각형 436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8" name="모서리가 둥근 직사각형 437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9" name="양쪽 모서리가 둥근 사각형 438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00" name="직사각형 399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1" name="모서리가 둥근 직사각형 400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2" name="모서리가 둥근 직사각형 401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3" name="모서리가 둥근 직사각형 402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4" name="모서리가 둥근 직사각형 403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5" name="모서리가 둥근 직사각형 404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양쪽 모서리가 둥근 사각형 405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현 406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자유형 407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자유형 408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현 409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타원 410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타원 411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13" name="직선 연결선 412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직선 연결선 413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직선 연결선 414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직선 연결선 415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직선 연결선 416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직선 연결선 417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9" name="직사각형 418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사다리꼴 419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직사각형 420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타원 421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타원 422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타원 423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직사각형 424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7" name="이등변 삼각형 426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8" name="이등변 삼각형 427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9" name="원호 428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0" name="원호 429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31" name="그룹 430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32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33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" name="그룹 2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14" name="그룹 313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50" name="모서리가 둥근 직사각형 44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모서리가 둥근 직사각형 45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4" name="모서리가 둥근 직사각형 45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5" name="직사각형 314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6" name="양쪽 모서리가 둥근 사각형 315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7" name="직사각형 316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8" name="그룹 317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440" name="자유형 43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1" name="자유형 44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2" name="자유형 44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3" name="원호 44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4" name="타원 44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5" name="타원 44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446" name="직선 연결선 44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7" name="직선 연결선 44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8" name="직선 연결선 44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9" name="직선 연결선 44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9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이등변 삼각형 320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이등변 삼각형 321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3" name="직선 연결선 322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직선 연결선 323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5" name="직사각형 324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6" name="직사각형 325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7" name="직사각형 326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양쪽 모서리가 둥근 사각형 327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양쪽 모서리가 둥근 사각형 328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원호 329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32" name="그룹 33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4" name="양쪽 모서리가 둥근 사각형 383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사다리꼴 384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7" name="평행 사변형 386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8" name="직선 연결선 387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0" name="타원 389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33" name="그룹 332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34" name="순서도: 수동 입력 333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35" name="그룹 334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78" name="모서리가 둥근 직사각형 377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9" name="모서리가 둥근 직사각형 378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0" name="모서리가 둥근 직사각형 379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1" name="모서리가 둥근 직사각형 380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2" name="모서리가 둥근 직사각형 381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3" name="양쪽 모서리가 둥근 사각형 382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36" name="그룹 335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73" name="모서리가 둥근 직사각형 372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4" name="모서리가 둥근 직사각형 373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5" name="모서리가 둥근 직사각형 374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6" name="모서리가 둥근 직사각형 375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7" name="모서리가 둥근 직사각형 376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44" name="순서도: 수동 입력 343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현 344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타원 345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현 346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타원 347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타원 348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50" name="직선 연결선 349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직선 연결선 350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직선 연결선 351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직선 연결선 352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4" name="타원 353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5" name="타원 354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6" name="이등변 삼각형 355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7" name="직사각형 356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8" name="직사각형 357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9" name="직사각형 358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0" name="양쪽 모서리가 둥근 사각형 359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1" name="직사각형 360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2" name="직사각형 361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3" name="양쪽 모서리가 둥근 사각형 362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4" name="양쪽 모서리가 잘린 사각형 363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5" name="직사각형 364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6" name="모서리가 둥근 직사각형 365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모서리가 둥근 직사각형 366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모서리가 둥근 직사각형 367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9" name="모서리가 둥근 직사각형 368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0" name="모서리가 둥근 직사각형 369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양쪽 모서리가 둥근 사각형 370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양쪽 모서리가 둥근 사각형 371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8228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 rot="21409743">
            <a:off x="353049" y="106443"/>
            <a:ext cx="4583710" cy="461665"/>
            <a:chOff x="265545" y="192664"/>
            <a:chExt cx="3048915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1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33817" y="192664"/>
              <a:ext cx="27806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 아빠 등에 업혀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" name="그룹 63"/>
          <p:cNvGrpSpPr/>
          <p:nvPr userDrawn="1"/>
        </p:nvGrpSpPr>
        <p:grpSpPr>
          <a:xfrm rot="21193429">
            <a:off x="55711" y="5197382"/>
            <a:ext cx="1082656" cy="1512408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순서도: 수동 입력 64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6" name="그룹 65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36" name="모서리가 둥근 직사각형 135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7" name="순서도: 수동 입력 66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현 67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타원 68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3" name="직선 연결선 72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타원 76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타원 77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이등변 삼각형 78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양쪽 모서리가 둥근 사각형 82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양쪽 모서리가 둥근 사각형 86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잘린 사각형 87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직사각형 128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모서리가 둥근 직사각형 129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모서리가 둥근 직사각형 132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모서리가 둥근 직사각형 133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양쪽 모서리가 둥근 사각형 134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6770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2" name="그룹 7"/>
          <p:cNvGrpSpPr/>
          <p:nvPr userDrawn="1"/>
        </p:nvGrpSpPr>
        <p:grpSpPr>
          <a:xfrm rot="21409743">
            <a:off x="353049" y="106443"/>
            <a:ext cx="4583710" cy="461665"/>
            <a:chOff x="265545" y="192664"/>
            <a:chExt cx="3048915" cy="461665"/>
          </a:xfrm>
        </p:grpSpPr>
        <p:grpSp>
          <p:nvGrpSpPr>
            <p:cNvPr id="133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35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533817" y="192664"/>
              <a:ext cx="27806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 아빠 등에 업혀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7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0" name="그룹 119"/>
          <p:cNvGrpSpPr/>
          <p:nvPr userDrawn="1"/>
        </p:nvGrpSpPr>
        <p:grpSpPr>
          <a:xfrm flipH="1">
            <a:off x="84001" y="4660802"/>
            <a:ext cx="1622309" cy="1949702"/>
            <a:chOff x="7279520" y="4215550"/>
            <a:chExt cx="1877058" cy="2255861"/>
          </a:xfrm>
        </p:grpSpPr>
        <p:grpSp>
          <p:nvGrpSpPr>
            <p:cNvPr id="121" name="그룹 120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5" name="원호 164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직사각형 168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양쪽 모서리가 둥근 사각형 169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3" name="그룹 172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8" name="모서리가 둥근 직사각형 207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양쪽 모서리가 둥근 사각형 212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4" name="직사각형 173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양쪽 모서리가 둥근 사각형 179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현 180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자유형 181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자유형 182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현 183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타원 184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타원 185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직선 연결선 188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직선 연결선 189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직선 연결선 190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직사각형 192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사다리꼴 193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직사각형 194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타원 195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타원 196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타원 197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이등변 삼각형 200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이등변 삼각형 201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원호 202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원호 203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5" name="그룹 204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2" name="그룹 121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3" name="순서도: 수동 입력 122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4" name="그룹 123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양쪽 모서리가 둥근 사각형 163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5" name="순서도: 수동 입력 124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현 125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현 127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타원 128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1" name="직선 연결선 130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직선 연결선 137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직선 연결선 138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직선 연결선 139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타원 140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이등변 삼각형 142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양쪽 모서리가 둥근 사각형 149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양쪽 모서리가 잘린 사각형 150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양쪽 모서리가 둥근 사각형 157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1011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9" name="그룹 7"/>
          <p:cNvGrpSpPr/>
          <p:nvPr userDrawn="1"/>
        </p:nvGrpSpPr>
        <p:grpSpPr>
          <a:xfrm rot="21409743">
            <a:off x="353049" y="106443"/>
            <a:ext cx="4583710" cy="461665"/>
            <a:chOff x="265545" y="192664"/>
            <a:chExt cx="3048915" cy="461665"/>
          </a:xfrm>
        </p:grpSpPr>
        <p:grpSp>
          <p:nvGrpSpPr>
            <p:cNvPr id="130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32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533817" y="192664"/>
              <a:ext cx="27806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 아빠 등에 업혀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4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7" name="그룹 116"/>
          <p:cNvGrpSpPr/>
          <p:nvPr userDrawn="1"/>
        </p:nvGrpSpPr>
        <p:grpSpPr>
          <a:xfrm flipH="1">
            <a:off x="-1290" y="4461584"/>
            <a:ext cx="1887544" cy="2178315"/>
            <a:chOff x="7279520" y="4293096"/>
            <a:chExt cx="1887544" cy="2178315"/>
          </a:xfrm>
        </p:grpSpPr>
        <p:grpSp>
          <p:nvGrpSpPr>
            <p:cNvPr id="118" name="그룹 117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2" name="그룹 161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03" name="모서리가 둥근 직사각형 202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모서리가 둥근 직사각형 206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3" name="직사각형 162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양쪽 모서리가 둥근 사각형 163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6" name="그룹 165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193" name="자유형 192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자유형 193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자유형 194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원호 195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타원 196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타원 197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9" name="직선 연결선 198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직선 연결선 199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직선 연결선 200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연결선 201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7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이등변 삼각형 168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이등변 삼각형 169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1" name="직선 연결선 170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연결선 171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직사각형 172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4" name="그룹 173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88" name="모서리가 둥근 직사각형 187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모서리가 둥근 직사각형 188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모서리가 둥근 직사각형 189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5" name="양쪽 모서리가 둥근 사각형 174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둥근 사각형 178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0" name="그룹 179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1" name="양쪽 모서리가 둥근 사각형 180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사다리꼴 181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평행 사변형 182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평행 사변형 183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6" name="타원 185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타원 186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9" name="그룹 11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0" name="순서도: 수동 입력 119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1" name="그룹 120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6" name="모서리가 둥근 직사각형 155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양쪽 모서리가 둥근 사각형 160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2" name="순서도: 수동 입력 121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현 12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현 124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타원 125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8" name="직선 연결선 127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직선 연결선 135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직선 연결선 136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타원 137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이등변 삼각형 139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직사각형 141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양쪽 모서리가 둥근 사각형 143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양쪽 모서리가 잘린 사각형 147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양쪽 모서리가 둥근 사각형 154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313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744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159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848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465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17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426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07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94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787BE-C59C-4E61-959E-BCDDECE27BCC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A23D-6857-496B-80FF-F1F06E9650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42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48512;&#47784;&#51088;&#45376;%20&#45440;&#51060;&#54876;&#46041;_&#50976;&#50500;&#44592;%2020_master(0606).mp4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579976" y="980728"/>
            <a:ext cx="5984077" cy="1820193"/>
            <a:chOff x="1579976" y="980728"/>
            <a:chExt cx="5984077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79976" y="1969924"/>
              <a:ext cx="5984077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20.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엄마 아빠 등에 업혀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0073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899592" y="762334"/>
            <a:ext cx="456795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78187" y="805128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고무밴드나 리본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작은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장난감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11056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83064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322310" y="4037002"/>
            <a:ext cx="406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앞과 뒤에 대해서 알아봅니다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4857" y="4581998"/>
            <a:ext cx="5069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이것은 곰 인형이네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곰 인형을 아이의 앞에 놓고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곰 인형을 어디에 놓았지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3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63084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330422" y="5373216"/>
            <a:ext cx="4419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곰 인형을 엄마의 뒤에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놓아보자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41328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286349" y="3316922"/>
            <a:ext cx="5458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 나라에서는 오른손을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이라고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한단다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3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8317" y="335699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322310" y="1484784"/>
            <a:ext cx="6364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함께 오른쪽과 왼쪽에 대해서 알아봅니다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4857" y="2033941"/>
            <a:ext cx="6303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오른손에 리본이나 고무줄을 채우면서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손은 오른손이야 아무것도 없는 이 손은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뭐라고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부를까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4857" y="2829319"/>
            <a:ext cx="3483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오른손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왼손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495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322310" y="980728"/>
            <a:ext cx="671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아이와 나란히 같은 방향을 보고 앉아서 집안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물건의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위치를 말해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pic>
        <p:nvPicPr>
          <p:cNvPr id="2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196655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37856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322310" y="3429000"/>
            <a:ext cx="5651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4.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엄마나 아빠 등에 업혀서 게임을 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4857" y="3938282"/>
            <a:ext cx="5271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말하면서 움직이면 우리 집의 어디쯤 왔는지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눈을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감고 맞춰보자 </a:t>
            </a:r>
          </a:p>
        </p:txBody>
      </p:sp>
      <p:pic>
        <p:nvPicPr>
          <p:cNvPr id="3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02284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284857" y="4693785"/>
            <a:ext cx="4916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엄마는 앞으로 하나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둘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셋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넷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다섯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발자국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74292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284857" y="2740858"/>
            <a:ext cx="4321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하고 엄마의 앞에는 어떤 것이 보이니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3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79057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2284857" y="5141512"/>
            <a:ext cx="5770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오른쪽으로 하나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둘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세 발자국 왔네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어디 까지 왔을까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4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17497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284857" y="5589240"/>
            <a:ext cx="6306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이번에는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눈을 감고 엄마 나라 말로 운전을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62931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2284857" y="1854696"/>
            <a:ext cx="3948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야 우리 집 현관은 어느 쪽에 있지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84857" y="2297777"/>
            <a:ext cx="380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의 오른쪽에 있는 것은 무엇이니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41929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20" y="1579355"/>
            <a:ext cx="4637872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6" name="그룹 5"/>
          <p:cNvGrpSpPr/>
          <p:nvPr/>
        </p:nvGrpSpPr>
        <p:grpSpPr>
          <a:xfrm flipH="1">
            <a:off x="997872" y="3392124"/>
            <a:ext cx="2232248" cy="1594463"/>
            <a:chOff x="6012160" y="3284984"/>
            <a:chExt cx="2232248" cy="1594463"/>
          </a:xfrm>
        </p:grpSpPr>
        <p:sp>
          <p:nvSpPr>
            <p:cNvPr id="7" name="타원형 설명선 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12160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36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9922" y="980728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8516" y="1023522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1330474" y="1506400"/>
            <a:ext cx="6978797" cy="830997"/>
            <a:chOff x="1330474" y="1628800"/>
            <a:chExt cx="6978797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1661297" y="1628800"/>
              <a:ext cx="66479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아빠 등에 업혀 놀이할 때 스킨쉽을 통해서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엄마와 아빠에게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정서적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안정감을 얻게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0474" y="167026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1331101" y="2522432"/>
            <a:ext cx="6272848" cy="1200328"/>
            <a:chOff x="1331101" y="2500832"/>
            <a:chExt cx="6272848" cy="1200328"/>
          </a:xfrm>
        </p:grpSpPr>
        <p:sp>
          <p:nvSpPr>
            <p:cNvPr id="6" name="TextBox 5"/>
            <p:cNvSpPr txBox="1"/>
            <p:nvPr/>
          </p:nvSpPr>
          <p:spPr>
            <a:xfrm>
              <a:off x="1661297" y="2500832"/>
              <a:ext cx="5942652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마주보고 방향을 탐색하면 엄마의 방향과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방향이 반대가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같은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방향에서 위치를 탐색하도록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101" y="253436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그룹 12"/>
          <p:cNvGrpSpPr/>
          <p:nvPr/>
        </p:nvGrpSpPr>
        <p:grpSpPr>
          <a:xfrm>
            <a:off x="1331640" y="3907795"/>
            <a:ext cx="5905513" cy="830997"/>
            <a:chOff x="1331640" y="3742195"/>
            <a:chExt cx="5905513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1661836" y="3742195"/>
              <a:ext cx="55753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오른쪽 왼쪽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앞 뒤에 대한 용어가 익숙해지면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아래 위 등의 방향을 탐색하여 알아봅니다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375849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1331640" y="4923827"/>
            <a:ext cx="6352456" cy="830997"/>
            <a:chOff x="1331640" y="4923827"/>
            <a:chExt cx="6352456" cy="830997"/>
          </a:xfrm>
        </p:grpSpPr>
        <p:sp>
          <p:nvSpPr>
            <p:cNvPr id="10" name="TextBox 9"/>
            <p:cNvSpPr txBox="1"/>
            <p:nvPr/>
          </p:nvSpPr>
          <p:spPr>
            <a:xfrm>
              <a:off x="1661836" y="4923827"/>
              <a:ext cx="602226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아이가 잘 사용하는 손의 이름을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먼저 말해줍니다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495068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544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8685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7279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1329287" y="1499208"/>
            <a:ext cx="7260397" cy="1138773"/>
            <a:chOff x="1329287" y="1700808"/>
            <a:chExt cx="7260397" cy="1138773"/>
          </a:xfrm>
        </p:grpSpPr>
        <p:sp>
          <p:nvSpPr>
            <p:cNvPr id="4" name="TextBox 3"/>
            <p:cNvSpPr txBox="1"/>
            <p:nvPr/>
          </p:nvSpPr>
          <p:spPr>
            <a:xfrm>
              <a:off x="1678818" y="1700808"/>
              <a:ext cx="6910866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집안에 있는 물건을 중심으로 위치를 맞추는 수수께끼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텔레비전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오른쪽에 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/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식탁 아래에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.) </a:t>
              </a: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173065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1329287" y="2877278"/>
            <a:ext cx="6818734" cy="830997"/>
            <a:chOff x="1329287" y="2978078"/>
            <a:chExt cx="6818734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1678818" y="2978078"/>
              <a:ext cx="64692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집안에서 놀이가 익숙해지면 놀이터나 공원에 나가서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299695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1329287" y="3947572"/>
            <a:ext cx="6567229" cy="1569660"/>
            <a:chOff x="1329287" y="3947572"/>
            <a:chExt cx="6567229" cy="1569660"/>
          </a:xfrm>
        </p:grpSpPr>
        <p:sp>
          <p:nvSpPr>
            <p:cNvPr id="11" name="TextBox 10"/>
            <p:cNvSpPr txBox="1"/>
            <p:nvPr/>
          </p:nvSpPr>
          <p:spPr>
            <a:xfrm>
              <a:off x="1678818" y="3947572"/>
              <a:ext cx="621769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업고 엄마의 모국어로 “오른쪽으로 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?” 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“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왼쪽으로 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?”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라고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나누며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걸어봅니다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등에 업혀 엄마와 이야기 하며 걷는 것은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행복한 경험이 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398764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6140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3"/>
          <p:cNvGrpSpPr/>
          <p:nvPr/>
        </p:nvGrpSpPr>
        <p:grpSpPr>
          <a:xfrm>
            <a:off x="1403648" y="2204864"/>
            <a:ext cx="3769030" cy="454920"/>
            <a:chOff x="899591" y="1052736"/>
            <a:chExt cx="3769030" cy="454920"/>
          </a:xfrm>
        </p:grpSpPr>
        <p:sp>
          <p:nvSpPr>
            <p:cNvPr id="1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224100" y="3335157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오른쪽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24100" y="3826670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앞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8" name="Picture 1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9694" y="337328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9694" y="386674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24100" y="2843644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1" name="Picture 2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9694" y="287981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227137" y="431818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거실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3" name="Picture 2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9694" y="436021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238318" y="480969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현관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3" name="Picture 3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3912" y="485368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678818" y="1052736"/>
            <a:ext cx="6022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아이를 등에 업으면 엄마는 엄마나라 말로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방향을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지시하여 아빠가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움직이게 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108258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238318" y="530120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느리다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5" name="Picture 4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3912" y="534715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322579" y="3344449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왼쪽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22579" y="3835962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8" name="Picture 4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68173" y="338257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68173" y="387604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5322579" y="285293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아래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1" name="Picture 5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68173" y="288910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25616" y="4327475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베란다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3" name="Picture 5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68173" y="436951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5336797" y="481898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빠르다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5" name="Picture 5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2391" y="486297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80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화면 슬라이드 쇼(4:3)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굴림</vt:lpstr>
      <vt:lpstr>Arial</vt:lpstr>
      <vt:lpstr>서울남산체 M</vt:lpstr>
      <vt:lpstr>서울남산체 EB</vt:lpstr>
      <vt:lpstr>맑은 고딕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2015-06-15T10:28:53Z</dcterms:created>
  <dcterms:modified xsi:type="dcterms:W3CDTF">2015-06-15T11:48:17Z</dcterms:modified>
</cp:coreProperties>
</file>