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B" pitchFamily="18" charset="-127"/>
      <p:regular r:id="rId8"/>
    </p:embeddedFont>
    <p:embeddedFont>
      <p:font typeface="맑은 고딕" pitchFamily="50" charset="-127"/>
      <p:regular r:id="rId9"/>
      <p:bold r:id="rId10"/>
    </p:embeddedFont>
    <p:embeddedFont>
      <p:font typeface="서울남산체 EB" pitchFamily="18" charset="-127"/>
      <p:regular r:id="rId11"/>
    </p:embeddedFont>
    <p:embeddedFont>
      <p:font typeface="서울남산체 M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66D3-B4EE-4377-8E3C-E62442D3139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E5B1-3B24-416D-A7A0-7D7F43BCDD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2891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66D3-B4EE-4377-8E3C-E62442D3139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E5B1-3B24-416D-A7A0-7D7F43BCDD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5512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66D3-B4EE-4377-8E3C-E62442D3139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E5B1-3B24-416D-A7A0-7D7F43BCDD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8715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71" name="그림 17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72" name="그림 171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310" name="직사각형 309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11" name="그룹 310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312" name="그룹 311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05" name="원호 404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6" name="타원 405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7" name="타원 406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8" name="직사각형 407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9" name="직사각형 408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0" name="양쪽 모서리가 둥근 사각형 409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1" name="양쪽 모서리가 둥근 사각형 410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2" name="직사각형 411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13" name="그룹 412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448" name="모서리가 둥근 직사각형 447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9" name="모서리가 둥근 직사각형 448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0" name="모서리가 둥근 직사각형 449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1" name="모서리가 둥근 직사각형 450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2" name="모서리가 둥근 직사각형 451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3" name="양쪽 모서리가 둥근 사각형 452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414" name="직사각형 413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5" name="모서리가 둥근 직사각형 414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6" name="모서리가 둥근 직사각형 415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7" name="모서리가 둥근 직사각형 416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8" name="모서리가 둥근 직사각형 417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9" name="모서리가 둥근 직사각형 418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0" name="양쪽 모서리가 둥근 사각형 419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1" name="현 420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2" name="자유형 421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3" name="자유형 422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4" name="현 423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5" name="타원 424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6" name="타원 425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427" name="직선 연결선 426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직선 연결선 427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직선 연결선 428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직선 연결선 429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직선 연결선 430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직선 연결선 431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3" name="직사각형 432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4" name="사다리꼴 433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5" name="직사각형 434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6" name="타원 435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7" name="타원 436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8" name="타원 437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9" name="직사각형 438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0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1" name="이등변 삼각형 440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2" name="이등변 삼각형 441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3" name="원호 442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4" name="원호 443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45" name="그룹 444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446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447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313" name="그룹 312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365" name="그룹 364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400" name="모서리가 둥근 직사각형 399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1" name="모서리가 둥근 직사각형 400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2" name="모서리가 둥근 직사각형 401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3" name="모서리가 둥근 직사각형 402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4" name="모서리가 둥근 직사각형 403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66" name="직사각형 365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7" name="양쪽 모서리가 둥근 사각형 366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8" name="직사각형 367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69" name="그룹 368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390" name="자유형 389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1" name="자유형 390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2" name="자유형 391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3" name="원호 392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4" name="타원 393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5" name="타원 394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96" name="직선 연결선 395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직선 연결선 396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직선 연결선 397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직선 연결선 398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0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1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2" name="이등변 삼각형 371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3" name="이등변 삼각형 372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74" name="직선 연결선 373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직선 연결선 374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6" name="직사각형 375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7" name="직사각형 376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8" name="직사각형 377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9" name="양쪽 모서리가 둥근 사각형 378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0" name="양쪽 모서리가 둥근 사각형 379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1" name="원호 380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82" name="그룹 381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383" name="양쪽 모서리가 둥근 사각형 382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4" name="사다리꼴 383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5" name="평행 사변형 384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6" name="평행 사변형 385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87" name="직선 연결선 386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8" name="타원 387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9" name="타원 388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314" name="그룹 313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15" name="순서도: 수동 입력 314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6" name="그룹 315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359" name="모서리가 둥근 직사각형 358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0" name="모서리가 둥근 직사각형 359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1" name="모서리가 둥근 직사각형 360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2" name="모서리가 둥근 직사각형 361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3" name="모서리가 둥근 직사각형 362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4" name="양쪽 모서리가 둥근 사각형 363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317" name="그룹 316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354" name="모서리가 둥근 직사각형 353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5" name="모서리가 둥근 직사각형 354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6" name="모서리가 둥근 직사각형 355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7" name="모서리가 둥근 직사각형 356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8" name="모서리가 둥근 직사각형 357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18" name="순서도: 수동 입력 317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9" name="현 318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0" name="타원 319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1" name="현 320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2" name="타원 321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3" name="타원 322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24" name="직선 연결선 323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직선 연결선 324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직선 연결선 325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7" name="직선 연결선 326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8" name="타원 327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타원 328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이등변 삼각형 329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1" name="직사각형 330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2" name="직사각형 331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직사각형 332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양쪽 모서리가 둥근 사각형 333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직사각형 334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6" name="직사각형 335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4" name="양쪽 모서리가 둥근 사각형 343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5" name="양쪽 모서리가 잘린 사각형 344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6" name="직사각형 345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7" name="모서리가 둥근 직사각형 346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8" name="모서리가 둥근 직사각형 347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9" name="모서리가 둥근 직사각형 348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0" name="모서리가 둥근 직사각형 349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1" name="모서리가 둥근 직사각형 350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2" name="양쪽 모서리가 둥근 사각형 351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3" name="양쪽 모서리가 둥근 사각형 352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13523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265544" y="193029"/>
            <a:ext cx="3802400" cy="461665"/>
            <a:chOff x="265544" y="193029"/>
            <a:chExt cx="3683457" cy="461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32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34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ko-KR" altLang="en-US"/>
              </a:p>
            </p:txBody>
          </p:sp>
          <p:sp>
            <p:nvSpPr>
              <p:cNvPr id="135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76250" y="193029"/>
              <a:ext cx="3472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주방에 있는 물건들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3-4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73" name="그룹 72"/>
          <p:cNvGrpSpPr/>
          <p:nvPr userDrawn="1"/>
        </p:nvGrpSpPr>
        <p:grpSpPr>
          <a:xfrm>
            <a:off x="-148856" y="5168896"/>
            <a:ext cx="1245456" cy="1620443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4" name="그룹 73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81" name="직각 삼각형 80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직각 삼각형 81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각 삼각형 82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각 삼각형 83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5" name="타원 74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각 삼각형 75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7" name="직각 삼각형 76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8" name="직각 삼각형 77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직각 삼각형 78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5" name="그룹 64"/>
          <p:cNvGrpSpPr/>
          <p:nvPr userDrawn="1"/>
        </p:nvGrpSpPr>
        <p:grpSpPr>
          <a:xfrm rot="21193429">
            <a:off x="7600143" y="4415136"/>
            <a:ext cx="1397600" cy="195236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순서도: 수동 입력 65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7" name="그룹 66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52" name="모서리가 둥근 직사각형 151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양쪽 모서리가 둥근 사각형 156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8" name="순서도: 수동 입력 67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현 68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타원 69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현 70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타원 71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타원 84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6" name="직선 연결선 85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연결선 88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타원 89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이등변 삼각형 91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직사각형 136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직사각형 137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직사각형 138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" name="양쪽 모서리가 둥근 사각형 139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양쪽 모서리가 둥근 사각형 142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양쪽 모서리가 잘린 사각형 143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직사각형 144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모서리가 둥근 직사각형 145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모서리가 둥근 직사각형 146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" name="모서리가 둥근 직사각형 147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" name="모서리가 둥근 직사각형 148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" name="모서리가 둥근 직사각형 149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" name="양쪽 모서리가 둥근 사각형 150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30489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2" name="그룹 351"/>
          <p:cNvGrpSpPr/>
          <p:nvPr userDrawn="1"/>
        </p:nvGrpSpPr>
        <p:grpSpPr>
          <a:xfrm>
            <a:off x="-148856" y="5168896"/>
            <a:ext cx="1245456" cy="1620443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53" name="그룹 352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360" name="직각 삼각형 359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1" name="직각 삼각형 360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2" name="직각 삼각형 361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3" name="직각 삼각형 362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4" name="타원 353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직각 삼각형 354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6" name="직각 삼각형 355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7" name="직각 삼각형 356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8" name="직각 삼각형 357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9" name="직사각형 358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64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5" name="자유형 8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6" name="그룹 11"/>
          <p:cNvGrpSpPr/>
          <p:nvPr userDrawn="1"/>
        </p:nvGrpSpPr>
        <p:grpSpPr>
          <a:xfrm>
            <a:off x="265544" y="193029"/>
            <a:ext cx="3802400" cy="461665"/>
            <a:chOff x="265544" y="193029"/>
            <a:chExt cx="3683457" cy="461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7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19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ko-KR" altLang="en-US"/>
              </a:p>
            </p:txBody>
          </p:sp>
          <p:sp>
            <p:nvSpPr>
              <p:cNvPr id="120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8" name="TextBox 117"/>
            <p:cNvSpPr txBox="1"/>
            <p:nvPr/>
          </p:nvSpPr>
          <p:spPr>
            <a:xfrm>
              <a:off x="476250" y="193029"/>
              <a:ext cx="3472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주방에 있는 물건들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3-4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21" name="그룹 120"/>
          <p:cNvGrpSpPr/>
          <p:nvPr userDrawn="1"/>
        </p:nvGrpSpPr>
        <p:grpSpPr>
          <a:xfrm>
            <a:off x="7279520" y="4215550"/>
            <a:ext cx="1877058" cy="2255861"/>
            <a:chOff x="7279520" y="4215550"/>
            <a:chExt cx="1877058" cy="2255861"/>
          </a:xfrm>
        </p:grpSpPr>
        <p:grpSp>
          <p:nvGrpSpPr>
            <p:cNvPr id="122" name="그룹 121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0" name="원호 159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타원 160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타원 161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양쪽 모서리가 둥근 사각형 164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양쪽 모서리가 둥근 사각형 165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직사각형 166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8" name="그룹 167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03" name="모서리가 둥근 직사각형 202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모서리가 둥근 직사각형 205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모서리가 둥근 직사각형 206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8" name="양쪽 모서리가 둥근 사각형 207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9" name="직사각형 168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70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71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72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양쪽 모서리가 둥근 사각형 174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현 175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자유형 176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자유형 177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현 178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타원 179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타원 180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82" name="직선 연결선 181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직선 연결선 182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직선 연결선 183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직선 연결선 184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직선 연결선 185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직선 연결선 186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" name="직사각형 187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사다리꼴 188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타원 190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타원 191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타원 192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직사각형 193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이등변 삼각형 195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이등변 삼각형 196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원호 197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원호 198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0" name="그룹 199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0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02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23" name="그룹 122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4" name="순서도: 수동 입력 123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5" name="그룹 124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양쪽 모서리가 둥근 사각형 158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6" name="순서도: 수동 입력 125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현 126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타원 127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현 128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타원 129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타원 130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32" name="직선 연결선 131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직선 연결선 132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직선 연결선 133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직선 연결선 134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타원 135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타원 136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이등변 삼각형 137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직사각형 138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양쪽 모서리가 둥근 사각형 144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양쪽 모서리가 잘린 사각형 145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직사각형 146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양쪽 모서리가 둥근 사각형 152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4720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1" name="그룹 170"/>
          <p:cNvGrpSpPr/>
          <p:nvPr userDrawn="1"/>
        </p:nvGrpSpPr>
        <p:grpSpPr>
          <a:xfrm>
            <a:off x="-148856" y="5168896"/>
            <a:ext cx="1245456" cy="1620443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72" name="그룹 171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179" name="직각 삼각형 178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각 삼각형 179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직각 삼각형 180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직각 삼각형 181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3" name="타원 172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직각 삼각형 173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5" name="직각 삼각형 174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6" name="직각 삼각형 175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7" name="직각 삼각형 176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8" name="직사각형 177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83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" name="자유형 8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3" name="그룹 11"/>
          <p:cNvGrpSpPr/>
          <p:nvPr userDrawn="1"/>
        </p:nvGrpSpPr>
        <p:grpSpPr>
          <a:xfrm>
            <a:off x="265544" y="193029"/>
            <a:ext cx="3802400" cy="461665"/>
            <a:chOff x="265544" y="193029"/>
            <a:chExt cx="3683457" cy="461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4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16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ko-KR" altLang="en-US"/>
              </a:p>
            </p:txBody>
          </p:sp>
          <p:sp>
            <p:nvSpPr>
              <p:cNvPr id="117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5" name="TextBox 114"/>
            <p:cNvSpPr txBox="1"/>
            <p:nvPr/>
          </p:nvSpPr>
          <p:spPr>
            <a:xfrm>
              <a:off x="476250" y="193029"/>
              <a:ext cx="3472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주방에 있는 물건들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3-4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18" name="그룹 117"/>
          <p:cNvGrpSpPr/>
          <p:nvPr userDrawn="1"/>
        </p:nvGrpSpPr>
        <p:grpSpPr>
          <a:xfrm>
            <a:off x="7279520" y="4293096"/>
            <a:ext cx="1887544" cy="2178315"/>
            <a:chOff x="7279520" y="4293096"/>
            <a:chExt cx="1887544" cy="2178315"/>
          </a:xfrm>
        </p:grpSpPr>
        <p:grpSp>
          <p:nvGrpSpPr>
            <p:cNvPr id="119" name="그룹 118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57" name="그룹 156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11" name="모서리가 둥근 직사각형 210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2" name="모서리가 둥근 직사각형 211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3" name="모서리가 둥근 직사각형 212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4" name="모서리가 둥근 직사각형 213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5" name="모서리가 둥근 직사각형 214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58" name="직사각형 157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양쪽 모서리가 둥근 사각형 158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직사각형 159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1" name="그룹 160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201" name="자유형 200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자유형 201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자유형 202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원호 203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타원 204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타원 205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07" name="직선 연결선 206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직선 연결선 207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직선 연결선 208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직선 연결선 209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2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이등변 삼각형 163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이등변 삼각형 164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6" name="직선 연결선 165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직선 연결선 166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직사각형 167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9" name="그룹 168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96" name="모서리가 둥근 직사각형 195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모서리가 둥근 직사각형 196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모서리가 둥근 직사각형 197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모서리가 둥근 직사각형 198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0" name="양쪽 모서리가 둥근 사각형 169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직사각형 183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직사각형 184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양쪽 모서리가 둥근 사각형 185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양쪽 모서리가 둥근 사각형 186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88" name="그룹 187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189" name="양쪽 모서리가 둥근 사각형 188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사다리꼴 189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평행 사변형 190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평행 사변형 191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93" name="직선 연결선 192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4" name="타원 193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20" name="그룹 119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1" name="순서도: 수동 입력 120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2" name="그룹 121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1" name="모서리가 둥근 직사각형 150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모서리가 둥근 직사각형 151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모서리가 둥근 직사각형 152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양쪽 모서리가 둥근 사각형 155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3" name="순서도: 수동 입력 122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현 123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타원 124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현 125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타원 126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타원 127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29" name="직선 연결선 128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직선 연결선 129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직선 연결선 130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직선 연결선 131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타원 132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타원 133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이등변 삼각형 134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직사각형 135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직사각형 136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직사각형 137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양쪽 모서리가 잘린 사각형 142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양쪽 모서리가 둥근 사각형 149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2692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66D3-B4EE-4377-8E3C-E62442D3139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E5B1-3B24-416D-A7A0-7D7F43BCDD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900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66D3-B4EE-4377-8E3C-E62442D3139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E5B1-3B24-416D-A7A0-7D7F43BCDD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7466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66D3-B4EE-4377-8E3C-E62442D3139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E5B1-3B24-416D-A7A0-7D7F43BCDD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4378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66D3-B4EE-4377-8E3C-E62442D3139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E5B1-3B24-416D-A7A0-7D7F43BCDD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0703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66D3-B4EE-4377-8E3C-E62442D3139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E5B1-3B24-416D-A7A0-7D7F43BCDD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158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66D3-B4EE-4377-8E3C-E62442D3139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E5B1-3B24-416D-A7A0-7D7F43BCDD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5715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66D3-B4EE-4377-8E3C-E62442D3139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E5B1-3B24-416D-A7A0-7D7F43BCDD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7490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66D3-B4EE-4377-8E3C-E62442D3139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E5B1-3B24-416D-A7A0-7D7F43BCDD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949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966D3-B4EE-4377-8E3C-E62442D3139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8E5B1-3B24-416D-A7A0-7D7F43BCDD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283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hyperlink" Target="&#48512;&#47784;&#51088;&#45376;%20&#45440;&#51060;&#54876;&#46041;_&#50976;&#50500;&#44592;%2003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93536" cy="1820193"/>
            <a:chOff x="1758570" y="980728"/>
            <a:chExt cx="5693536" cy="1820193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981391" y="1969924"/>
              <a:ext cx="5470715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3. 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주방에 있는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물건들</a:t>
              </a:r>
              <a:endParaRPr lang="ko-KR" altLang="en-US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006C3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26" name="그룹 125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127" name="모서리가 둥근 직사각형 126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695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890211" y="1628800"/>
            <a:ext cx="6183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주방에서 볼 수 있는 물건의 이름을 알아봅니다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90211" y="3645024"/>
            <a:ext cx="6896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마음에 드는 주방용품을 정해지는 수만큼 가져옵니다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1261154" y="2220052"/>
            <a:ext cx="6184612" cy="400110"/>
            <a:chOff x="1087919" y="1912299"/>
            <a:chExt cx="6184612" cy="400110"/>
          </a:xfrm>
        </p:grpSpPr>
        <p:sp>
          <p:nvSpPr>
            <p:cNvPr id="79" name="TextBox 78"/>
            <p:cNvSpPr txBox="1"/>
            <p:nvPr/>
          </p:nvSpPr>
          <p:spPr>
            <a:xfrm>
              <a:off x="1323515" y="1912299"/>
              <a:ext cx="59490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주방 용품을 보며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여기에 있는 물건의 이름을 말해 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8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87919" y="199319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1261154" y="2812866"/>
            <a:ext cx="6414422" cy="400110"/>
            <a:chOff x="1087919" y="2708920"/>
            <a:chExt cx="6414422" cy="400110"/>
          </a:xfrm>
        </p:grpSpPr>
        <p:sp>
          <p:nvSpPr>
            <p:cNvPr id="77" name="TextBox 76"/>
            <p:cNvSpPr txBox="1"/>
            <p:nvPr/>
          </p:nvSpPr>
          <p:spPr>
            <a:xfrm>
              <a:off x="1323515" y="2708920"/>
              <a:ext cx="61788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나라에서는 이 물건을 어떻게 부르는지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알아보자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87919" y="2748990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1261154" y="4267835"/>
            <a:ext cx="4681532" cy="400110"/>
            <a:chOff x="1354762" y="4407495"/>
            <a:chExt cx="4681532" cy="400110"/>
          </a:xfrm>
        </p:grpSpPr>
        <p:sp>
          <p:nvSpPr>
            <p:cNvPr id="75" name="TextBox 74"/>
            <p:cNvSpPr txBox="1"/>
            <p:nvPr/>
          </p:nvSpPr>
          <p:spPr>
            <a:xfrm>
              <a:off x="1589105" y="4407495"/>
              <a:ext cx="44471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 있는 물건 중에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3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가지만 가져가 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7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48839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그룹 3"/>
          <p:cNvGrpSpPr/>
          <p:nvPr/>
        </p:nvGrpSpPr>
        <p:grpSpPr>
          <a:xfrm>
            <a:off x="1261154" y="4829090"/>
            <a:ext cx="2993981" cy="400110"/>
            <a:chOff x="1354762" y="4930132"/>
            <a:chExt cx="2993981" cy="400110"/>
          </a:xfrm>
        </p:grpSpPr>
        <p:sp>
          <p:nvSpPr>
            <p:cNvPr id="73" name="TextBox 72"/>
            <p:cNvSpPr txBox="1"/>
            <p:nvPr/>
          </p:nvSpPr>
          <p:spPr>
            <a:xfrm>
              <a:off x="1589105" y="4930132"/>
              <a:ext cx="27596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엄마도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3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가지를 가져 왔네 </a:t>
              </a:r>
            </a:p>
          </p:txBody>
        </p:sp>
        <p:pic>
          <p:nvPicPr>
            <p:cNvPr id="7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99424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2" name="그룹 61"/>
          <p:cNvGrpSpPr/>
          <p:nvPr/>
        </p:nvGrpSpPr>
        <p:grpSpPr>
          <a:xfrm>
            <a:off x="683567" y="908720"/>
            <a:ext cx="7187813" cy="454920"/>
            <a:chOff x="1164350" y="822257"/>
            <a:chExt cx="7187813" cy="454920"/>
          </a:xfrm>
        </p:grpSpPr>
        <p:sp>
          <p:nvSpPr>
            <p:cNvPr id="69" name="모서리가 둥근 직사각형 68"/>
            <p:cNvSpPr/>
            <p:nvPr/>
          </p:nvSpPr>
          <p:spPr>
            <a:xfrm>
              <a:off x="1164350" y="822257"/>
              <a:ext cx="7187813" cy="454920"/>
            </a:xfrm>
            <a:prstGeom prst="roundRect">
              <a:avLst>
                <a:gd name="adj" fmla="val 50000"/>
              </a:avLst>
            </a:prstGeom>
            <a:solidFill>
              <a:srgbClr val="92D050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42946" y="865051"/>
              <a:ext cx="69126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여러 가지 주방 용품 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주걱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숟가락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젓가락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그릇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접시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국자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...)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6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827584" y="671733"/>
            <a:ext cx="4596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주방용품 이름대기 게임을 합니다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1261154" y="1107865"/>
            <a:ext cx="5737269" cy="707886"/>
            <a:chOff x="1331612" y="1772179"/>
            <a:chExt cx="5737269" cy="707886"/>
          </a:xfrm>
        </p:grpSpPr>
        <p:sp>
          <p:nvSpPr>
            <p:cNvPr id="26" name="TextBox 25"/>
            <p:cNvSpPr txBox="1"/>
            <p:nvPr/>
          </p:nvSpPr>
          <p:spPr>
            <a:xfrm>
              <a:off x="1567208" y="1772179"/>
              <a:ext cx="550167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한국말로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 가져간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물건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이름을 말해 볼게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바르게 말하는지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들어봐 </a:t>
              </a:r>
            </a:p>
          </p:txBody>
        </p:sp>
        <p:pic>
          <p:nvPicPr>
            <p:cNvPr id="2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12" y="185307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그룹 1"/>
          <p:cNvGrpSpPr/>
          <p:nvPr/>
        </p:nvGrpSpPr>
        <p:grpSpPr>
          <a:xfrm>
            <a:off x="1261154" y="1790218"/>
            <a:ext cx="4866992" cy="400110"/>
            <a:chOff x="1331612" y="2179389"/>
            <a:chExt cx="4866992" cy="400110"/>
          </a:xfrm>
        </p:grpSpPr>
        <p:sp>
          <p:nvSpPr>
            <p:cNvPr id="12" name="TextBox 11"/>
            <p:cNvSpPr txBox="1"/>
            <p:nvPr/>
          </p:nvSpPr>
          <p:spPr>
            <a:xfrm>
              <a:off x="1567208" y="2179389"/>
              <a:ext cx="46313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국자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접시는 바르게 말했으니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가져와야지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12" y="226028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그룹 1"/>
          <p:cNvGrpSpPr/>
          <p:nvPr/>
        </p:nvGrpSpPr>
        <p:grpSpPr>
          <a:xfrm>
            <a:off x="1261154" y="2164794"/>
            <a:ext cx="6616736" cy="400110"/>
            <a:chOff x="1331612" y="2179389"/>
            <a:chExt cx="6616736" cy="400110"/>
          </a:xfrm>
        </p:grpSpPr>
        <p:sp>
          <p:nvSpPr>
            <p:cNvPr id="19" name="TextBox 18"/>
            <p:cNvSpPr txBox="1"/>
            <p:nvPr/>
          </p:nvSpPr>
          <p:spPr>
            <a:xfrm>
              <a:off x="1567208" y="2179389"/>
              <a:ext cx="63811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는 엄마가 가져온 물건의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이름을 엄마 나라 말로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말해 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2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12" y="226028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그림 14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6" name="그룹 15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7" name="타원형 설명선 16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834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820998" y="836712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99592" y="879506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22" name="그룹 21"/>
          <p:cNvGrpSpPr/>
          <p:nvPr/>
        </p:nvGrpSpPr>
        <p:grpSpPr>
          <a:xfrm>
            <a:off x="971550" y="1309079"/>
            <a:ext cx="4000721" cy="400110"/>
            <a:chOff x="971550" y="1412776"/>
            <a:chExt cx="4000721" cy="400110"/>
          </a:xfrm>
        </p:grpSpPr>
        <p:sp>
          <p:nvSpPr>
            <p:cNvPr id="7" name="TextBox 6"/>
            <p:cNvSpPr txBox="1"/>
            <p:nvPr/>
          </p:nvSpPr>
          <p:spPr>
            <a:xfrm>
              <a:off x="1323515" y="1412776"/>
              <a:ext cx="36487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주방용품 이름을 알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1453544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그룹 14"/>
          <p:cNvGrpSpPr/>
          <p:nvPr/>
        </p:nvGrpSpPr>
        <p:grpSpPr>
          <a:xfrm>
            <a:off x="971550" y="1760454"/>
            <a:ext cx="4380330" cy="400110"/>
            <a:chOff x="971550" y="1846702"/>
            <a:chExt cx="4380330" cy="400110"/>
          </a:xfrm>
        </p:grpSpPr>
        <p:sp>
          <p:nvSpPr>
            <p:cNvPr id="9" name="TextBox 8"/>
            <p:cNvSpPr txBox="1"/>
            <p:nvPr/>
          </p:nvSpPr>
          <p:spPr>
            <a:xfrm>
              <a:off x="1302373" y="1846702"/>
              <a:ext cx="40495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10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이하의 수 개념을 알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1887470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971550" y="3114579"/>
            <a:ext cx="5676884" cy="707886"/>
            <a:chOff x="971550" y="3148480"/>
            <a:chExt cx="5676884" cy="707886"/>
          </a:xfrm>
        </p:grpSpPr>
        <p:sp>
          <p:nvSpPr>
            <p:cNvPr id="13" name="TextBox 12"/>
            <p:cNvSpPr txBox="1"/>
            <p:nvPr/>
          </p:nvSpPr>
          <p:spPr>
            <a:xfrm>
              <a:off x="1286069" y="3148480"/>
              <a:ext cx="536236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주방 용품을 늘어놓을 때는 주방용품의 가지 수를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작은 수부터 시작하여 점차 늘려갑니다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317081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그룹 11"/>
          <p:cNvGrpSpPr/>
          <p:nvPr/>
        </p:nvGrpSpPr>
        <p:grpSpPr>
          <a:xfrm>
            <a:off x="971550" y="2211829"/>
            <a:ext cx="3528827" cy="400110"/>
            <a:chOff x="971550" y="2278404"/>
            <a:chExt cx="3528827" cy="400110"/>
          </a:xfrm>
        </p:grpSpPr>
        <p:sp>
          <p:nvSpPr>
            <p:cNvPr id="16" name="TextBox 15"/>
            <p:cNvSpPr txBox="1"/>
            <p:nvPr/>
          </p:nvSpPr>
          <p:spPr>
            <a:xfrm>
              <a:off x="1294050" y="2278404"/>
              <a:ext cx="32063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가족과 친밀감이 형성됩니다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231917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그룹 10"/>
          <p:cNvGrpSpPr/>
          <p:nvPr/>
        </p:nvGrpSpPr>
        <p:grpSpPr>
          <a:xfrm>
            <a:off x="971550" y="2663204"/>
            <a:ext cx="2777117" cy="400110"/>
            <a:chOff x="971550" y="2714554"/>
            <a:chExt cx="2777117" cy="400110"/>
          </a:xfrm>
        </p:grpSpPr>
        <p:sp>
          <p:nvSpPr>
            <p:cNvPr id="18" name="TextBox 17"/>
            <p:cNvSpPr txBox="1"/>
            <p:nvPr/>
          </p:nvSpPr>
          <p:spPr>
            <a:xfrm>
              <a:off x="1311781" y="2714554"/>
              <a:ext cx="24368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기억력이 발달됩니다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273877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971550" y="3873730"/>
            <a:ext cx="6705470" cy="707886"/>
            <a:chOff x="971550" y="3951738"/>
            <a:chExt cx="6705470" cy="707886"/>
          </a:xfrm>
        </p:grpSpPr>
        <p:sp>
          <p:nvSpPr>
            <p:cNvPr id="20" name="TextBox 19"/>
            <p:cNvSpPr txBox="1"/>
            <p:nvPr/>
          </p:nvSpPr>
          <p:spPr>
            <a:xfrm>
              <a:off x="1293541" y="3951738"/>
              <a:ext cx="63834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이름을 모를 경우 첫 번째 음절이나 가운데 음절을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제시하여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힌트를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2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3962907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그룹 1"/>
          <p:cNvGrpSpPr/>
          <p:nvPr/>
        </p:nvGrpSpPr>
        <p:grpSpPr>
          <a:xfrm>
            <a:off x="971550" y="4632884"/>
            <a:ext cx="7212669" cy="1015663"/>
            <a:chOff x="971550" y="4925114"/>
            <a:chExt cx="7212669" cy="1015663"/>
          </a:xfrm>
        </p:grpSpPr>
        <p:sp>
          <p:nvSpPr>
            <p:cNvPr id="24" name="TextBox 23"/>
            <p:cNvSpPr txBox="1"/>
            <p:nvPr/>
          </p:nvSpPr>
          <p:spPr>
            <a:xfrm>
              <a:off x="1292589" y="4925114"/>
              <a:ext cx="6891630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주방용품 중 아이가 자주 사용하는 숟가락이나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포크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젓가락부터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들려줍니다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그리고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식사시간마다 숟가락과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포크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젓가락은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모국어로 이야기 해줍니다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2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492575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3471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1081950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1124744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980124" y="1772179"/>
            <a:ext cx="5924848" cy="830997"/>
            <a:chOff x="980124" y="1772179"/>
            <a:chExt cx="5924848" cy="830997"/>
          </a:xfrm>
        </p:grpSpPr>
        <p:sp>
          <p:nvSpPr>
            <p:cNvPr id="4" name="TextBox 3"/>
            <p:cNvSpPr txBox="1"/>
            <p:nvPr/>
          </p:nvSpPr>
          <p:spPr>
            <a:xfrm>
              <a:off x="1329655" y="1772179"/>
              <a:ext cx="557531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주방 용품 이름이 익숙해지면 집안에 있는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다양한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물건으로 바꾸어 놀이 할 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1772816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그룹 7"/>
          <p:cNvGrpSpPr/>
          <p:nvPr/>
        </p:nvGrpSpPr>
        <p:grpSpPr>
          <a:xfrm>
            <a:off x="980124" y="2934327"/>
            <a:ext cx="6462102" cy="830997"/>
            <a:chOff x="980124" y="2636912"/>
            <a:chExt cx="6462102" cy="830997"/>
          </a:xfrm>
        </p:grpSpPr>
        <p:sp>
          <p:nvSpPr>
            <p:cNvPr id="6" name="TextBox 5"/>
            <p:cNvSpPr txBox="1"/>
            <p:nvPr/>
          </p:nvSpPr>
          <p:spPr>
            <a:xfrm>
              <a:off x="1329655" y="2636912"/>
              <a:ext cx="611257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늘어놓은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주방 용품 중에 하나를 감추고 무엇이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없어졌는지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맞추는 놀이를 할 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263754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980124" y="4096475"/>
            <a:ext cx="6624006" cy="1569660"/>
            <a:chOff x="980124" y="4096475"/>
            <a:chExt cx="6624006" cy="1569660"/>
          </a:xfrm>
        </p:grpSpPr>
        <p:sp>
          <p:nvSpPr>
            <p:cNvPr id="12" name="TextBox 11"/>
            <p:cNvSpPr txBox="1"/>
            <p:nvPr/>
          </p:nvSpPr>
          <p:spPr>
            <a:xfrm>
              <a:off x="1329655" y="4096475"/>
              <a:ext cx="6274475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자주 사용하는 칫솔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가방 등 아이 물건의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이름을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들려줍니다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듣다보면 아이가 그 물건의 이름을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모국어로 이야기 하게 될 것입니다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409711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658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24744"/>
            <a:ext cx="67257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주방 용품 이름을 모를 경우 아빠가 도와줍니다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아빠와 유아는 엄마 나라말로 엄마는 한국말로 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여러 주방 용품 이름을 불러 빨리 가져오기 놀이를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할 수 있습니다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3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16494" y="1124744"/>
            <a:ext cx="313892" cy="31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그룹 3"/>
          <p:cNvGrpSpPr/>
          <p:nvPr/>
        </p:nvGrpSpPr>
        <p:grpSpPr>
          <a:xfrm>
            <a:off x="899591" y="3212976"/>
            <a:ext cx="3769030" cy="454920"/>
            <a:chOff x="899591" y="1052736"/>
            <a:chExt cx="3769030" cy="454920"/>
          </a:xfrm>
        </p:grpSpPr>
        <p:sp>
          <p:nvSpPr>
            <p:cNvPr id="5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427811" y="4462837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젓가락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7964" y="3970419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숟가락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27811" y="502923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접시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87964" y="4509492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밥그릇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7" name="Picture 4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51276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508336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2040" y="402875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2040" y="457203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427811" y="3923764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주방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3" name="Picture 5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396948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5187964" y="507589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국자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60" name="Picture 5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2040" y="514264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26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Microsoft Office PowerPoint</Application>
  <PresentationFormat>화면 슬라이드 쇼(4:3)</PresentationFormat>
  <Paragraphs>50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B</vt:lpstr>
      <vt:lpstr>맑은 고딕</vt:lpstr>
      <vt:lpstr>서울남산체 EB</vt:lpstr>
      <vt:lpstr>서울남산체 M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2015-06-15T10:17:21Z</dcterms:created>
  <dcterms:modified xsi:type="dcterms:W3CDTF">2015-06-15T11:24:25Z</dcterms:modified>
</cp:coreProperties>
</file>