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5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맑은 고딕" panose="020B0503020000020004" pitchFamily="50" charset="-127"/>
      <p:regular r:id="rId13"/>
      <p:bold r:id="rId14"/>
    </p:embeddedFont>
    <p:embeddedFont>
      <p:font typeface="08서울한강체 L" panose="02020603020101020101" pitchFamily="18" charset="-127"/>
      <p:regular r:id="rId15"/>
    </p:embeddedFont>
    <p:embeddedFont>
      <p:font typeface="나눔바른고딕" panose="020B0603020101020101" pitchFamily="50" charset="-127"/>
      <p:regular r:id="rId16"/>
      <p:bold r:id="rId17"/>
    </p:embeddedFont>
    <p:embeddedFont>
      <p:font typeface="나눔손글씨 펜" panose="03040600000000000000" pitchFamily="66" charset="-127"/>
      <p:regular r:id="rId18"/>
    </p:embeddedFont>
    <p:embeddedFont>
      <p:font typeface="08서울한강체 M" panose="02020603020101020101" pitchFamily="18" charset="-127"/>
      <p:regular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12" autoAdjust="0"/>
    <p:restoredTop sz="94660"/>
  </p:normalViewPr>
  <p:slideViewPr>
    <p:cSldViewPr snapToGrid="0">
      <p:cViewPr varScale="1">
        <p:scale>
          <a:sx n="93" d="100"/>
          <a:sy n="93" d="100"/>
        </p:scale>
        <p:origin x="84" y="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4008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717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4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emf"/><Relationship Id="rId7" Type="http://schemas.openxmlformats.org/officeDocument/2006/relationships/image" Target="../media/image14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513715" y="3465825"/>
            <a:ext cx="3164571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분유통</a:t>
            </a: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 북을 두드려요</a:t>
            </a:r>
          </a:p>
        </p:txBody>
      </p:sp>
    </p:spTree>
    <p:extLst>
      <p:ext uri="{BB962C8B-B14F-4D97-AF65-F5344CB8AC3E}">
        <p14:creationId xmlns:p14="http://schemas.microsoft.com/office/powerpoint/2010/main" val="285943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분유통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북을 두드려요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악기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곡식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쌀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콩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팥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두드리다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곡식을 넣은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분유통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북마다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어떤 소리가 나는지 비교해보고 아이들이 눈을 감은 후 무엇이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든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북인지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맞추기 놀이를 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.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또 북 속에 든 재료들을 이름을 엄마 나라의 말로 표현해보세요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분유통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북처럼 우리 주변의 소리가 나는 물건이나 악기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장구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소고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핸드벨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딸랑이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탬버린 등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찾기 놀이를 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.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또 찾은 물건에서는 어떤 소리가 나는지 다양한 소리를 탐색해 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13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628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분유통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북을 두드려요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13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★☆☆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쉽게 할 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633178"/>
            <a:ext cx="7075976" cy="7226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우리나라 전통악기인 북의 이름을 익히고 음악에 맞춰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분유통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북을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연주해요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분유통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소리를 듣고 움직임을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표현해요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783925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409912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sp>
        <p:nvSpPr>
          <p:cNvPr id="54" name="직사각형 53"/>
          <p:cNvSpPr/>
          <p:nvPr/>
        </p:nvSpPr>
        <p:spPr>
          <a:xfrm>
            <a:off x="2910431" y="5282335"/>
            <a:ext cx="7079182" cy="4020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북 그림 카드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뚜껑이 있는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분유통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각종 곡식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쌀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콩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팥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수수 등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색종이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풀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435581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grpSp>
        <p:nvGrpSpPr>
          <p:cNvPr id="9" name="그룹 8"/>
          <p:cNvGrpSpPr/>
          <p:nvPr/>
        </p:nvGrpSpPr>
        <p:grpSpPr>
          <a:xfrm>
            <a:off x="1249680" y="2206752"/>
            <a:ext cx="10509504" cy="822960"/>
            <a:chOff x="1249680" y="2206752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2206752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1919045" y="2300424"/>
              <a:ext cx="2780787" cy="635616"/>
              <a:chOff x="1919045" y="2300424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919045" y="2300424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놀이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영역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6" name="그룹 5"/>
              <p:cNvGrpSpPr/>
              <p:nvPr/>
            </p:nvGrpSpPr>
            <p:grpSpPr>
              <a:xfrm>
                <a:off x="2742005" y="2345621"/>
                <a:ext cx="1957827" cy="545223"/>
                <a:chOff x="2742005" y="2345621"/>
                <a:chExt cx="1957827" cy="545223"/>
              </a:xfrm>
            </p:grpSpPr>
            <p:sp>
              <p:nvSpPr>
                <p:cNvPr id="15" name="타원 14"/>
                <p:cNvSpPr/>
                <p:nvPr/>
              </p:nvSpPr>
              <p:spPr>
                <a:xfrm>
                  <a:off x="3786623" y="2419515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7" name="직사각형 16"/>
                <p:cNvSpPr/>
                <p:nvPr/>
              </p:nvSpPr>
              <p:spPr>
                <a:xfrm>
                  <a:off x="2846291" y="2345621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신체</a:t>
                  </a:r>
                  <a:r>
                    <a:rPr kumimoji="0" lang="en-US" altLang="ko-KR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건강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742005" y="2687739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846291" y="2613845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사회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정서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894803" y="2345621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인지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언어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790517" y="2687739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894803" y="2613845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예술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표현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53" name="타원 52"/>
                <p:cNvSpPr/>
                <p:nvPr/>
              </p:nvSpPr>
              <p:spPr>
                <a:xfrm>
                  <a:off x="2742005" y="2413538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</p:grpSp>
        <p:grpSp>
          <p:nvGrpSpPr>
            <p:cNvPr id="3" name="그룹 2"/>
            <p:cNvGrpSpPr/>
            <p:nvPr/>
          </p:nvGrpSpPr>
          <p:grpSpPr>
            <a:xfrm>
              <a:off x="4942661" y="2300424"/>
              <a:ext cx="2580411" cy="635616"/>
              <a:chOff x="4942661" y="2300424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942661" y="2300424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자녀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연령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" name="그룹 1"/>
              <p:cNvGrpSpPr/>
              <p:nvPr/>
            </p:nvGrpSpPr>
            <p:grpSpPr>
              <a:xfrm>
                <a:off x="5765621" y="2345621"/>
                <a:ext cx="1757451" cy="545223"/>
                <a:chOff x="5765621" y="2345621"/>
                <a:chExt cx="1757451" cy="545223"/>
              </a:xfrm>
            </p:grpSpPr>
            <p:sp>
              <p:nvSpPr>
                <p:cNvPr id="29" name="타원 28"/>
                <p:cNvSpPr/>
                <p:nvPr/>
              </p:nvSpPr>
              <p:spPr>
                <a:xfrm>
                  <a:off x="6814133" y="2419515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0" name="직사각형 29"/>
                <p:cNvSpPr/>
                <p:nvPr/>
              </p:nvSpPr>
              <p:spPr>
                <a:xfrm>
                  <a:off x="5869907" y="2345621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0~1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1" name="타원 30"/>
                <p:cNvSpPr/>
                <p:nvPr/>
              </p:nvSpPr>
              <p:spPr>
                <a:xfrm>
                  <a:off x="5765621" y="2687739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5869907" y="2613845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3~5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6918419" y="2345621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2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5" name="타원 34"/>
                <p:cNvSpPr/>
                <p:nvPr/>
              </p:nvSpPr>
              <p:spPr>
                <a:xfrm>
                  <a:off x="6814133" y="2687739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6918419" y="2613845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6~7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55" name="타원 54"/>
                <p:cNvSpPr/>
                <p:nvPr/>
              </p:nvSpPr>
              <p:spPr>
                <a:xfrm>
                  <a:off x="5765621" y="2424298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</p:grpSp>
      </p:grpSp>
      <p:pic>
        <p:nvPicPr>
          <p:cNvPr id="14" name="그림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886" y="2321651"/>
            <a:ext cx="614197" cy="59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99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분유통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북을 두드려요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13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전통이랑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친구들과 함께 악기를 갖고 연주를 하려고 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앞에는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장구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징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꽹과리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가야금 등 전통 악기가 놓여 있어요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근데 처음 보는 악기가 있네요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손으로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두드려 보니 ‘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둥둥둥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’ 재미있는 소리가 나요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이건 무슨 악기인지 전통이는 궁금해졌어요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975" y="2165996"/>
            <a:ext cx="4230048" cy="241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49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분유통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북을 두드려요</a:t>
            </a: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771051" cy="707886"/>
            <a:chOff x="2503027" y="3004468"/>
            <a:chExt cx="7771051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765786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 간단한 율동과 함께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아이가 함께</a:t>
              </a: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할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 있는 ‘</a:t>
              </a:r>
              <a:r>
                <a:rPr kumimoji="0" lang="ko-KR" altLang="en-US" sz="20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인사송’을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부르며 서로 정답게 인사를 나눠요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4206393"/>
            <a:ext cx="7963335" cy="400110"/>
            <a:chOff x="2503027" y="4201603"/>
            <a:chExt cx="7963335" cy="400110"/>
          </a:xfrm>
        </p:grpSpPr>
        <p:sp>
          <p:nvSpPr>
            <p:cNvPr id="44" name="직사각형 43"/>
            <p:cNvSpPr/>
            <p:nvPr/>
          </p:nvSpPr>
          <p:spPr>
            <a:xfrm>
              <a:off x="2616211" y="4201603"/>
              <a:ext cx="785015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지난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 주간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어떻게 지냈는지 이야기를 나누도록 해요</a:t>
              </a: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6" name="모서리가 둥근 직사각형 15"/>
          <p:cNvSpPr/>
          <p:nvPr/>
        </p:nvSpPr>
        <p:spPr>
          <a:xfrm>
            <a:off x="922683" y="511012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2503027" y="5408318"/>
            <a:ext cx="7963335" cy="400110"/>
            <a:chOff x="2503027" y="4201603"/>
            <a:chExt cx="7963335" cy="400110"/>
          </a:xfrm>
        </p:grpSpPr>
        <p:sp>
          <p:nvSpPr>
            <p:cNvPr id="18" name="직사각형 17"/>
            <p:cNvSpPr/>
            <p:nvPr/>
          </p:nvSpPr>
          <p:spPr>
            <a:xfrm>
              <a:off x="2616212" y="4201603"/>
              <a:ext cx="785015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미리 만들어 놓은 </a:t>
              </a:r>
              <a:r>
                <a:rPr kumimoji="0" lang="ko-KR" altLang="en-US" sz="20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분유통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북을 나눠주며 간단히 탐색할 수 있는 시간을 주세요</a:t>
              </a:r>
            </a:p>
          </p:txBody>
        </p:sp>
        <p:sp>
          <p:nvSpPr>
            <p:cNvPr id="19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13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162" y="4089966"/>
            <a:ext cx="539386" cy="63296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685" y="2856392"/>
            <a:ext cx="486341" cy="696262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911" y="5225429"/>
            <a:ext cx="765888" cy="76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97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분유통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북을 두드려요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33" name="직사각형 32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13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40" name="그룹 39"/>
          <p:cNvGrpSpPr/>
          <p:nvPr/>
        </p:nvGrpSpPr>
        <p:grpSpPr>
          <a:xfrm>
            <a:off x="1335136" y="2624346"/>
            <a:ext cx="8668732" cy="400110"/>
            <a:chOff x="2673648" y="3554755"/>
            <a:chExt cx="8668732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55554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우리나라 전통악기인 북을 아이들이 쉽게 이해할 수 있도록 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분유통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북으로 준비해요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6" name="자유형 4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48" name="양쪽 모서리가 둥근 사각형 4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9" name="그림 4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50" name="그룹 49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1" name="모서리가 둥근 직사각형 50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63" name="그룹 62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68" name="타원 67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69" name="원형 68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70" name="그림 69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6" name="그룹 5"/>
          <p:cNvGrpSpPr/>
          <p:nvPr/>
        </p:nvGrpSpPr>
        <p:grpSpPr>
          <a:xfrm>
            <a:off x="7696597" y="5928113"/>
            <a:ext cx="2239355" cy="338554"/>
            <a:chOff x="6514114" y="5928113"/>
            <a:chExt cx="2239355" cy="338554"/>
          </a:xfrm>
        </p:grpSpPr>
        <p:sp>
          <p:nvSpPr>
            <p:cNvPr id="73" name="모서리가 둥근 직사각형 72"/>
            <p:cNvSpPr/>
            <p:nvPr/>
          </p:nvSpPr>
          <p:spPr>
            <a:xfrm>
              <a:off x="6514114" y="5939997"/>
              <a:ext cx="21853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6770234" y="5928113"/>
              <a:ext cx="19832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 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보우랑꾸</a:t>
              </a: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우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75" name="직사각형 74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76" name="그룹 75"/>
          <p:cNvGrpSpPr/>
          <p:nvPr/>
        </p:nvGrpSpPr>
        <p:grpSpPr>
          <a:xfrm>
            <a:off x="1314034" y="3409590"/>
            <a:ext cx="6907660" cy="1162160"/>
            <a:chOff x="1314034" y="5163565"/>
            <a:chExt cx="6907660" cy="1162160"/>
          </a:xfrm>
        </p:grpSpPr>
        <p:sp>
          <p:nvSpPr>
            <p:cNvPr id="77" name="직사각형 76"/>
            <p:cNvSpPr/>
            <p:nvPr/>
          </p:nvSpPr>
          <p:spPr>
            <a:xfrm>
              <a:off x="1314034" y="5515247"/>
              <a:ext cx="6907660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분유통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북을 소개하며 이름에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알려주세요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·(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분유통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북을 두드리며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북은 손으로 두드리면서 소리를 내는 악기임을 알려주세요</a:t>
              </a:r>
            </a:p>
          </p:txBody>
        </p:sp>
        <p:grpSp>
          <p:nvGrpSpPr>
            <p:cNvPr id="78" name="그룹 77"/>
            <p:cNvGrpSpPr/>
            <p:nvPr/>
          </p:nvGrpSpPr>
          <p:grpSpPr>
            <a:xfrm>
              <a:off x="1335136" y="5163565"/>
              <a:ext cx="5974085" cy="400110"/>
              <a:chOff x="2673648" y="3554755"/>
              <a:chExt cx="5974085" cy="400110"/>
            </a:xfrm>
          </p:grpSpPr>
          <p:sp>
            <p:nvSpPr>
              <p:cNvPr id="79" name="직사각형 78"/>
              <p:cNvSpPr/>
              <p:nvPr/>
            </p:nvSpPr>
            <p:spPr>
              <a:xfrm>
                <a:off x="2786833" y="3554755"/>
                <a:ext cx="586090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미리 준비해 놓은 </a:t>
                </a:r>
                <a:r>
                  <a:rPr kumimoji="0" lang="ko-KR" altLang="en-US" sz="2000" b="1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분유통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북을 소개하며 이야기를 나눠요</a:t>
                </a:r>
              </a:p>
            </p:txBody>
          </p:sp>
          <p:sp>
            <p:nvSpPr>
              <p:cNvPr id="80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694" y="5506955"/>
            <a:ext cx="764633" cy="926725"/>
          </a:xfrm>
          <a:prstGeom prst="rect">
            <a:avLst/>
          </a:prstGeom>
        </p:spPr>
      </p:pic>
      <p:cxnSp>
        <p:nvCxnSpPr>
          <p:cNvPr id="34" name="직선 연결선 33"/>
          <p:cNvCxnSpPr/>
          <p:nvPr/>
        </p:nvCxnSpPr>
        <p:spPr>
          <a:xfrm>
            <a:off x="1252025" y="321702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140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분유통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북을 두드려요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41" name="직사각형 40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13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37" name="그림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40" name="그룹 39"/>
          <p:cNvGrpSpPr/>
          <p:nvPr/>
        </p:nvGrpSpPr>
        <p:grpSpPr>
          <a:xfrm>
            <a:off x="6514114" y="5928113"/>
            <a:ext cx="3362754" cy="338554"/>
            <a:chOff x="1097280" y="6043365"/>
            <a:chExt cx="3362754" cy="338554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1097280" y="6055249"/>
              <a:ext cx="3362754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1353400" y="6043365"/>
              <a:ext cx="263886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 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보우랑꾸우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콰이반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46" name="그룹 45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50" name="그림 4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51" name="그룹 50"/>
          <p:cNvGrpSpPr/>
          <p:nvPr/>
        </p:nvGrpSpPr>
        <p:grpSpPr>
          <a:xfrm>
            <a:off x="10128868" y="2624346"/>
            <a:ext cx="1301719" cy="627330"/>
            <a:chOff x="10124151" y="2497013"/>
            <a:chExt cx="1301719" cy="627330"/>
          </a:xfrm>
        </p:grpSpPr>
        <p:sp>
          <p:nvSpPr>
            <p:cNvPr id="54" name="모서리가 둥근 직사각형 53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59" name="그룹 58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60" name="타원 59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8" name="원형 77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82" name="그림 81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83" name="그룹 82"/>
          <p:cNvGrpSpPr/>
          <p:nvPr/>
        </p:nvGrpSpPr>
        <p:grpSpPr>
          <a:xfrm>
            <a:off x="1314034" y="2624346"/>
            <a:ext cx="7215437" cy="774875"/>
            <a:chOff x="1314034" y="5163565"/>
            <a:chExt cx="7215437" cy="774875"/>
          </a:xfrm>
        </p:grpSpPr>
        <p:sp>
          <p:nvSpPr>
            <p:cNvPr id="84" name="직사각형 83"/>
            <p:cNvSpPr/>
            <p:nvPr/>
          </p:nvSpPr>
          <p:spPr>
            <a:xfrm>
              <a:off x="1314034" y="5515247"/>
              <a:ext cx="7215437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분유통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북마다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다른 곡식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(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쌀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콩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팥 등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을 넣고 무슨 소리가 들리는지 이야기를 나눠요</a:t>
              </a:r>
            </a:p>
          </p:txBody>
        </p:sp>
        <p:grpSp>
          <p:nvGrpSpPr>
            <p:cNvPr id="85" name="그룹 84"/>
            <p:cNvGrpSpPr/>
            <p:nvPr/>
          </p:nvGrpSpPr>
          <p:grpSpPr>
            <a:xfrm>
              <a:off x="1335136" y="5163565"/>
              <a:ext cx="6145606" cy="400110"/>
              <a:chOff x="2673648" y="3554755"/>
              <a:chExt cx="6145606" cy="400110"/>
            </a:xfrm>
          </p:grpSpPr>
          <p:sp>
            <p:nvSpPr>
              <p:cNvPr id="86" name="직사각형 85"/>
              <p:cNvSpPr/>
              <p:nvPr/>
            </p:nvSpPr>
            <p:spPr>
              <a:xfrm>
                <a:off x="2786833" y="3554755"/>
                <a:ext cx="603242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분유통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북을 자유롭게 탐색하며 소리를 비교해보도록 해요</a:t>
                </a:r>
              </a:p>
            </p:txBody>
          </p:sp>
          <p:sp>
            <p:nvSpPr>
              <p:cNvPr id="87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88" name="그룹 87"/>
          <p:cNvGrpSpPr/>
          <p:nvPr/>
        </p:nvGrpSpPr>
        <p:grpSpPr>
          <a:xfrm>
            <a:off x="1314034" y="4732122"/>
            <a:ext cx="8289084" cy="774875"/>
            <a:chOff x="1314034" y="5163565"/>
            <a:chExt cx="8289084" cy="774875"/>
          </a:xfrm>
        </p:grpSpPr>
        <p:sp>
          <p:nvSpPr>
            <p:cNvPr id="89" name="직사각형 88"/>
            <p:cNvSpPr/>
            <p:nvPr/>
          </p:nvSpPr>
          <p:spPr>
            <a:xfrm>
              <a:off x="1314034" y="5515247"/>
              <a:ext cx="7199407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곡식마다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소리가 어떻게 다른지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분유통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북을 두드려 보세요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.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소리가 어떻게 다른가요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</a:t>
              </a:r>
            </a:p>
          </p:txBody>
        </p:sp>
        <p:grpSp>
          <p:nvGrpSpPr>
            <p:cNvPr id="90" name="그룹 89"/>
            <p:cNvGrpSpPr/>
            <p:nvPr/>
          </p:nvGrpSpPr>
          <p:grpSpPr>
            <a:xfrm>
              <a:off x="1335136" y="5163565"/>
              <a:ext cx="8267982" cy="400110"/>
              <a:chOff x="2673648" y="3554755"/>
              <a:chExt cx="8267982" cy="400110"/>
            </a:xfrm>
          </p:grpSpPr>
          <p:sp>
            <p:nvSpPr>
              <p:cNvPr id="91" name="직사각형 90"/>
              <p:cNvSpPr/>
              <p:nvPr/>
            </p:nvSpPr>
            <p:spPr>
              <a:xfrm>
                <a:off x="2786833" y="3554755"/>
                <a:ext cx="815479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분유통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북을 두드려 보고 각 각의 </a:t>
                </a:r>
                <a:r>
                  <a:rPr kumimoji="0" lang="ko-KR" altLang="en-US" sz="2000" b="1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곡식마다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무슨 소리가 나는지 이야기를 나눠요</a:t>
                </a:r>
              </a:p>
            </p:txBody>
          </p:sp>
          <p:sp>
            <p:nvSpPr>
              <p:cNvPr id="92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93" name="직선 연결선 92"/>
          <p:cNvCxnSpPr/>
          <p:nvPr/>
        </p:nvCxnSpPr>
        <p:spPr>
          <a:xfrm>
            <a:off x="1252025" y="3538727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그룹 94"/>
          <p:cNvGrpSpPr/>
          <p:nvPr/>
        </p:nvGrpSpPr>
        <p:grpSpPr>
          <a:xfrm>
            <a:off x="1314034" y="3678233"/>
            <a:ext cx="7720383" cy="774875"/>
            <a:chOff x="1314034" y="5163565"/>
            <a:chExt cx="7720383" cy="774875"/>
          </a:xfrm>
        </p:grpSpPr>
        <p:sp>
          <p:nvSpPr>
            <p:cNvPr id="96" name="직사각형 95"/>
            <p:cNvSpPr/>
            <p:nvPr/>
          </p:nvSpPr>
          <p:spPr>
            <a:xfrm>
              <a:off x="1314034" y="5515247"/>
              <a:ext cx="7720383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분유통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북안에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든 쌀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콩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팥 등 곡식의 이름을 엄마 나라의 말로 알려주고 함께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발음해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주세요</a:t>
              </a:r>
            </a:p>
          </p:txBody>
        </p:sp>
        <p:grpSp>
          <p:nvGrpSpPr>
            <p:cNvPr id="97" name="그룹 96"/>
            <p:cNvGrpSpPr/>
            <p:nvPr/>
          </p:nvGrpSpPr>
          <p:grpSpPr>
            <a:xfrm>
              <a:off x="1335136" y="5163565"/>
              <a:ext cx="6490252" cy="400110"/>
              <a:chOff x="2673648" y="3554755"/>
              <a:chExt cx="6490252" cy="400110"/>
            </a:xfrm>
          </p:grpSpPr>
          <p:sp>
            <p:nvSpPr>
              <p:cNvPr id="98" name="직사각형 97"/>
              <p:cNvSpPr/>
              <p:nvPr/>
            </p:nvSpPr>
            <p:spPr>
              <a:xfrm>
                <a:off x="2786833" y="3554755"/>
                <a:ext cx="637706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분유통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북 속에 들어있는 곡식을 엄마 나라의 말로 알려주세요</a:t>
                </a:r>
              </a:p>
            </p:txBody>
          </p:sp>
          <p:sp>
            <p:nvSpPr>
              <p:cNvPr id="99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100" name="직선 연결선 99"/>
          <p:cNvCxnSpPr/>
          <p:nvPr/>
        </p:nvCxnSpPr>
        <p:spPr>
          <a:xfrm>
            <a:off x="1252025" y="4592614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그림 1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9355" y="5442691"/>
            <a:ext cx="1320744" cy="1083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75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분유통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북을 두드려요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44" name="직사각형 43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13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45" name="그림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46" name="그림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grpSp>
        <p:nvGrpSpPr>
          <p:cNvPr id="53" name="그룹 52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54" name="직사각형 53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엄마가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 활동에 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궁금한 점이 있다면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 코치에게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질문해도 좋아요</a:t>
              </a:r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7" name="그룹 5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59" name="자유형 58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61" name="양쪽 모서리가 둥근 사각형 60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65" name="그림 6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66" name="직사각형 65"/>
          <p:cNvSpPr/>
          <p:nvPr/>
        </p:nvSpPr>
        <p:spPr>
          <a:xfrm>
            <a:off x="1314034" y="4523475"/>
            <a:ext cx="4211409" cy="4231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 같이 음악에 맞춰 </a:t>
            </a:r>
            <a:r>
              <a:rPr kumimoji="0" lang="ko-KR" altLang="en-US" sz="16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분유통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북을 연주해볼까요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?</a:t>
            </a:r>
          </a:p>
        </p:txBody>
      </p:sp>
      <p:grpSp>
        <p:nvGrpSpPr>
          <p:cNvPr id="72" name="그룹 71"/>
          <p:cNvGrpSpPr/>
          <p:nvPr/>
        </p:nvGrpSpPr>
        <p:grpSpPr>
          <a:xfrm>
            <a:off x="1335136" y="4178827"/>
            <a:ext cx="5057167" cy="400110"/>
            <a:chOff x="2673648" y="3554755"/>
            <a:chExt cx="5057167" cy="400110"/>
          </a:xfrm>
        </p:grpSpPr>
        <p:sp>
          <p:nvSpPr>
            <p:cNvPr id="73" name="직사각형 72"/>
            <p:cNvSpPr/>
            <p:nvPr/>
          </p:nvSpPr>
          <p:spPr>
            <a:xfrm>
              <a:off x="2786833" y="3554755"/>
              <a:ext cx="494398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음악에 맞춰 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분유통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북을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다 함께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연주해 주세요</a:t>
              </a:r>
            </a:p>
          </p:txBody>
        </p:sp>
        <p:sp>
          <p:nvSpPr>
            <p:cNvPr id="7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81" name="그룹 80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82" name="자유형 81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84" name="양쪽 모서리가 둥근 사각형 83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85" name="그림 8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86" name="그룹 85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87" name="모서리가 둥근 직사각형 86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8" name="직사각형 8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9" name="그룹 88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90" name="타원 89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91" name="원형 90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92" name="그림 91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93" name="그룹 92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94" name="모서리가 둥근 직사각형 93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95" name="직사각형 94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96" name="그룹 9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97" name="타원 9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03" name="원형 102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04" name="그림 103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116" name="그룹 115"/>
          <p:cNvGrpSpPr/>
          <p:nvPr/>
        </p:nvGrpSpPr>
        <p:grpSpPr>
          <a:xfrm>
            <a:off x="6514114" y="5928113"/>
            <a:ext cx="3362754" cy="338554"/>
            <a:chOff x="1097280" y="6043365"/>
            <a:chExt cx="3362754" cy="338554"/>
          </a:xfrm>
        </p:grpSpPr>
        <p:sp>
          <p:nvSpPr>
            <p:cNvPr id="117" name="모서리가 둥근 직사각형 116"/>
            <p:cNvSpPr/>
            <p:nvPr/>
          </p:nvSpPr>
          <p:spPr>
            <a:xfrm>
              <a:off x="1097280" y="6055249"/>
              <a:ext cx="3362754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18" name="직사각형 117"/>
            <p:cNvSpPr/>
            <p:nvPr/>
          </p:nvSpPr>
          <p:spPr>
            <a:xfrm>
              <a:off x="1353400" y="6043365"/>
              <a:ext cx="263886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 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lang="ko-KR" altLang="en-US" sz="160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보우랑꾸우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콰이반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19" name="직사각형 118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pic>
        <p:nvPicPr>
          <p:cNvPr id="121" name="그림 1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8973" y="5466413"/>
            <a:ext cx="972077" cy="1063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88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분유통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북을 두드려요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106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616212" y="2855370"/>
            <a:ext cx="70278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분유통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북 연주하기 놀이를 하면서 재미있었던 점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어려웠던 점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등을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이야기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나눠 보세요</a:t>
            </a:r>
          </a:p>
        </p:txBody>
      </p:sp>
      <p:sp>
        <p:nvSpPr>
          <p:cNvPr id="31" name="Freeform 58"/>
          <p:cNvSpPr>
            <a:spLocks noEditPoints="1"/>
          </p:cNvSpPr>
          <p:nvPr/>
        </p:nvSpPr>
        <p:spPr bwMode="auto">
          <a:xfrm>
            <a:off x="2503027" y="3004106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616212" y="4052505"/>
            <a:ext cx="74286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다음 활동 및 과제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나라말로 곡식 이름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배우기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말로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된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동요에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맞춰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분유통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북 연주하기 등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를 안내하며 활동을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마무리해요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32" name="Freeform 58"/>
          <p:cNvSpPr>
            <a:spLocks noEditPoints="1"/>
          </p:cNvSpPr>
          <p:nvPr/>
        </p:nvSpPr>
        <p:spPr bwMode="auto">
          <a:xfrm>
            <a:off x="2503027" y="4201241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13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263" y="4089966"/>
            <a:ext cx="594390" cy="63296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625" y="2871421"/>
            <a:ext cx="702461" cy="675785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0849" y="5338261"/>
            <a:ext cx="1198152" cy="793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17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분유통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북을 두드려요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620060"/>
            <a:ext cx="6298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분유통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북을 두드리며 각각의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곡식마다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어떤 소리가 나는지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이야기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나누기를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하고 소리를 몸으로 표현해요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001185"/>
            <a:ext cx="70679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분유통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북 속에 들어 있는 곡식의 이름을 엄마 나라의 말로 어떻게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부르는지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소개하고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이름을 익힐 수 있도록 해요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13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047" y="5304732"/>
            <a:ext cx="847791" cy="1166165"/>
          </a:xfrm>
          <a:prstGeom prst="rect">
            <a:avLst/>
          </a:prstGeom>
        </p:spPr>
      </p:pic>
      <p:sp>
        <p:nvSpPr>
          <p:cNvPr id="25" name="모서리가 둥근 직사각형 24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33" name="그림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4" name="그림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5" name="직사각형 34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69751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2779</TotalTime>
  <Words>478</Words>
  <Application>Microsoft Office PowerPoint</Application>
  <PresentationFormat>와이드스크린</PresentationFormat>
  <Paragraphs>91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맑은 고딕</vt:lpstr>
      <vt:lpstr>Arial</vt:lpstr>
      <vt:lpstr>08서울한강체 L</vt:lpstr>
      <vt:lpstr>나눔바른고딕</vt:lpstr>
      <vt:lpstr>나눔손글씨 펜</vt:lpstr>
      <vt:lpstr>08서울한강체 M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58</cp:revision>
  <dcterms:created xsi:type="dcterms:W3CDTF">2016-09-08T09:50:17Z</dcterms:created>
  <dcterms:modified xsi:type="dcterms:W3CDTF">2016-11-21T07:59:28Z</dcterms:modified>
</cp:coreProperties>
</file>