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나눔바른고딕" panose="020B0603020101020101" pitchFamily="50" charset="-127"/>
      <p:regular r:id="rId13"/>
      <p:bold r:id="rId14"/>
    </p:embeddedFont>
    <p:embeddedFont>
      <p:font typeface="나눔손글씨 펜" panose="03040600000000000000" pitchFamily="66" charset="-127"/>
      <p:regular r:id="rId15"/>
    </p:embeddedFont>
    <p:embeddedFont>
      <p:font typeface="08서울한강체 M" panose="02020603020101020101" pitchFamily="18" charset="-127"/>
      <p:regular r:id="rId16"/>
    </p:embeddedFont>
    <p:embeddedFont>
      <p:font typeface="맑은 고딕" panose="020B0503020000020004" pitchFamily="50" charset="-127"/>
      <p:regular r:id="rId17"/>
      <p:bold r:id="rId18"/>
    </p:embeddedFont>
    <p:embeddedFont>
      <p:font typeface="08서울한강체 L" panose="02020603020101020101" pitchFamily="18" charset="-127"/>
      <p:regular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D8BF"/>
    <a:srgbClr val="C3D830"/>
    <a:srgbClr val="4A5DAA"/>
    <a:srgbClr val="DEE9C7"/>
    <a:srgbClr val="88AB43"/>
    <a:srgbClr val="9BAC20"/>
    <a:srgbClr val="8CA2D3"/>
    <a:srgbClr val="C77EB6"/>
    <a:srgbClr val="A3DAD8"/>
    <a:srgbClr val="97D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895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116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346485" y="3465825"/>
            <a:ext cx="5499030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러시아 전통놀이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, </a:t>
            </a:r>
            <a:r>
              <a:rPr kumimoji="0" lang="ko-KR" altLang="en-US" sz="4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골드문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 놀이를 아세요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4565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기차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손을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잡다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대문 </a:t>
            </a: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987572" y="3618882"/>
            <a:ext cx="10626782" cy="1404969"/>
            <a:chOff x="987572" y="3573431"/>
            <a:chExt cx="10626782" cy="1404969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987572" y="3573431"/>
              <a:ext cx="10563224" cy="1404969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401593" y="3648626"/>
              <a:ext cx="11015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확장놀이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401593" y="4033007"/>
              <a:ext cx="921276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marR="0" lvl="0" indent="-16200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‘</a:t>
              </a:r>
              <a:r>
                <a:rPr kumimoji="0" lang="ko-KR" altLang="en-US" sz="1800" b="0" i="0" u="none" strike="noStrike" kern="1200" cap="none" spc="0" normalizeH="0" baseline="0" noProof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골드문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’놀이의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규칙을 바꾸어 새로운 놀이를 만들어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진행해보세요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대한민국의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문화재 중 하나인 ‘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동대문’에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부모님과 함께 직접 견학하여 어떤 모양이고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문은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어디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있는지 등을 살펴본 후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이를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그려보는 시간을 가져보세요</a:t>
              </a:r>
              <a:endPara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pic>
          <p:nvPicPr>
            <p:cNvPr id="22" name="그림 21"/>
            <p:cNvPicPr>
              <a:picLocks noChangeAspect="1"/>
            </p:cNvPicPr>
            <p:nvPr/>
          </p:nvPicPr>
          <p:blipFill rotWithShape="1">
            <a:blip r:embed="rId3"/>
            <a:srcRect r="16181" b="32582"/>
            <a:stretch/>
          </p:blipFill>
          <p:spPr>
            <a:xfrm>
              <a:off x="1421633" y="3950935"/>
              <a:ext cx="740734" cy="740862"/>
            </a:xfrm>
            <a:prstGeom prst="rect">
              <a:avLst/>
            </a:prstGeom>
          </p:spPr>
        </p:pic>
      </p:grpSp>
      <p:grpSp>
        <p:nvGrpSpPr>
          <p:cNvPr id="7" name="그룹 6"/>
          <p:cNvGrpSpPr/>
          <p:nvPr/>
        </p:nvGrpSpPr>
        <p:grpSpPr>
          <a:xfrm>
            <a:off x="987572" y="5108958"/>
            <a:ext cx="10563224" cy="1436986"/>
            <a:chOff x="987572" y="5108958"/>
            <a:chExt cx="10563224" cy="1436986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987572" y="5108958"/>
              <a:ext cx="10563224" cy="1436986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401593" y="5184152"/>
              <a:ext cx="16177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아빠 함께해요</a:t>
              </a: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401593" y="5568533"/>
              <a:ext cx="878892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marR="0" lvl="0" indent="-16200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날씨 좋은 날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야외로 나가 러시아 전통 동요에 맞추어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골드문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놀이를 하고 춤을 춰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보세요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아버지도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활동에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적극적으로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참여해주시고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게임 규칙을 아이와 함께 새롭게 만들어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다양한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게임으로</a:t>
              </a:r>
              <a:r>
                <a:rPr lang="en-US" altLang="ko-KR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확장할 수도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있어요</a:t>
              </a:r>
              <a:endPara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94790" y="5482644"/>
              <a:ext cx="605794" cy="729874"/>
            </a:xfrm>
            <a:prstGeom prst="rect">
              <a:avLst/>
            </a:prstGeom>
          </p:spPr>
        </p:pic>
      </p:grpSp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러시아 전통놀이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,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골드문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놀이를 아세요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37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140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66" name="타원 65"/>
                <p:cNvSpPr/>
                <p:nvPr/>
              </p:nvSpPr>
              <p:spPr>
                <a:xfrm>
                  <a:off x="3510101" y="2363323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러시아 전통놀이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,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골드문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놀이를 아세요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852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★☆☆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쉽게 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116584"/>
            <a:ext cx="7963585" cy="733534"/>
            <a:chOff x="2776986" y="5154447"/>
            <a:chExt cx="7963585" cy="733534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7830140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긴 줄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CD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플레이어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러시아 전통 동요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CD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혹은 테이프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8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절 흰 도화지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크레파스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</a:t>
              </a:r>
            </a:p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사인펜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매직 등의 꾸미기 재료 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타원 52"/>
          <p:cNvSpPr/>
          <p:nvPr/>
        </p:nvSpPr>
        <p:spPr>
          <a:xfrm>
            <a:off x="3800041" y="2686147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806610" y="3612418"/>
            <a:ext cx="8688704" cy="733534"/>
            <a:chOff x="2776987" y="3477367"/>
            <a:chExt cx="8688704" cy="733534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8555259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러시아의 전통 놀이에 관심을 가지고 느끼는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감정들을 다양한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움직임과 춤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그리기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놀이를</a:t>
              </a:r>
              <a:endPara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통해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자유롭게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표현할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있어요</a:t>
              </a:r>
              <a:endPara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37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3799029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0" name="타원 59"/>
          <p:cNvSpPr/>
          <p:nvPr/>
        </p:nvSpPr>
        <p:spPr>
          <a:xfrm>
            <a:off x="5764539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0022" y="2300297"/>
            <a:ext cx="376041" cy="63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56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3933371"/>
            <a:ext cx="9777413" cy="22401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스승의 날을 맞이하여 어린이집에서 원장 선생님께 드릴 편지를 적는 놀이를 했어요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그런데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이번 시간에는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어린이집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반 친구들이 다 같이 한 종이에 원장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선생님께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감사의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편지를 쓰기로 하였답니다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선생님은 이런 놀이를 ‘롤링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페이퍼’라고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부른대요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한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종이에 모든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친구가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돌아가면서 편지를 쓰는데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신기했어요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롤링 페이퍼처럼 큰 종이에 모든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친구가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돌아가면서 다 같이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조금씩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그림을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그린다면 마지막에는 어떤 작품으로 완성이 될지 궁금해졌어요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러시아 전통놀이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,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골드문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놀이를 아세요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37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963" y="1932701"/>
            <a:ext cx="3418074" cy="192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러시아 전통놀이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,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골드문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놀이를 아세요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37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922683" y="4711273"/>
            <a:ext cx="10346635" cy="991135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2503027" y="4852897"/>
            <a:ext cx="7828759" cy="707886"/>
            <a:chOff x="2503027" y="4201603"/>
            <a:chExt cx="7828759" cy="707886"/>
          </a:xfrm>
        </p:grpSpPr>
        <p:sp>
          <p:nvSpPr>
            <p:cNvPr id="26" name="직사각형 25"/>
            <p:cNvSpPr/>
            <p:nvPr/>
          </p:nvSpPr>
          <p:spPr>
            <a:xfrm>
              <a:off x="2616212" y="4201603"/>
              <a:ext cx="7715574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‘동대문 </a:t>
              </a:r>
              <a:r>
                <a:rPr kumimoji="0" lang="ko-KR" altLang="en-US" sz="20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놀이’와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유사한 ‘</a:t>
              </a:r>
              <a:r>
                <a:rPr kumimoji="0" lang="ko-KR" altLang="en-US" sz="20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골드문</a:t>
              </a:r>
              <a:r>
                <a:rPr kumimoji="0" lang="ko-KR" altLang="en-US" sz="20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’놀이할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것이므로 “동동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동대문을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열어라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~”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놀이를 유아들과 함께 활동해 보아요</a:t>
              </a:r>
              <a:endPara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27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544" y="4865884"/>
            <a:ext cx="1055940" cy="676545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2503027" y="2705440"/>
            <a:ext cx="8402634" cy="1015663"/>
            <a:chOff x="2503027" y="3004468"/>
            <a:chExt cx="8402634" cy="1015663"/>
          </a:xfrm>
        </p:grpSpPr>
        <p:sp>
          <p:nvSpPr>
            <p:cNvPr id="34" name="직사각형 33"/>
            <p:cNvSpPr/>
            <p:nvPr/>
          </p:nvSpPr>
          <p:spPr>
            <a:xfrm>
              <a:off x="2616212" y="3004468"/>
              <a:ext cx="828944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어머님들 간 그리고 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함께할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있는 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간단한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율동과 함께 “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Hello Song”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과 “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I am ground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자기소개하기” 노래를 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서로 정답게 인사를 나누어요</a:t>
              </a:r>
              <a:endPara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36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1362130" y="3768693"/>
            <a:ext cx="7584922" cy="338554"/>
            <a:chOff x="1097279" y="6043365"/>
            <a:chExt cx="7584922" cy="338554"/>
          </a:xfrm>
        </p:grpSpPr>
        <p:sp>
          <p:nvSpPr>
            <p:cNvPr id="38" name="모서리가 둥근 직사각형 37"/>
            <p:cNvSpPr/>
            <p:nvPr/>
          </p:nvSpPr>
          <p:spPr>
            <a:xfrm>
              <a:off x="1097279" y="6055249"/>
              <a:ext cx="751517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1353400" y="6043365"/>
              <a:ext cx="73288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Hello, Hello, Hello, How are you~ I’m fine, I’m fine, I hope that you are too~♪</a:t>
              </a: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1362130" y="4147902"/>
            <a:ext cx="4575765" cy="338554"/>
            <a:chOff x="1097279" y="6043365"/>
            <a:chExt cx="4575765" cy="338554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97279" y="6055249"/>
              <a:ext cx="453052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353400" y="6043365"/>
              <a:ext cx="4319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I am ground </a:t>
              </a:r>
              <a:r>
                <a:rPr kumimoji="0" lang="ko-KR" altLang="en-US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자기소개하기</a:t>
              </a: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~ (</a:t>
              </a:r>
              <a:r>
                <a:rPr kumimoji="0" lang="ko-KR" altLang="en-US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손뼉 짝짝</a:t>
              </a: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 OOO ~ </a:t>
              </a:r>
              <a:endParaRPr kumimoji="0" lang="ko-KR" altLang="en-US" sz="1600" b="0" i="0" u="none" strike="noStrike" kern="1200" cap="none" spc="0" normalizeH="0" baseline="0" noProof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306" y="2841529"/>
            <a:ext cx="627099" cy="725989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362130" y="5767246"/>
            <a:ext cx="6859211" cy="338554"/>
            <a:chOff x="1362130" y="5767246"/>
            <a:chExt cx="6859211" cy="338554"/>
          </a:xfrm>
        </p:grpSpPr>
        <p:sp>
          <p:nvSpPr>
            <p:cNvPr id="57" name="모서리가 둥근 직사각형 56"/>
            <p:cNvSpPr/>
            <p:nvPr/>
          </p:nvSpPr>
          <p:spPr>
            <a:xfrm>
              <a:off x="1362130" y="5779130"/>
              <a:ext cx="661347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618251" y="5767246"/>
              <a:ext cx="660309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동동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동대문을 열어라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~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남남 남대문을 열어라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~ 12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시가 되면은 문을 닫는다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! </a:t>
              </a:r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1429275" y="5798024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05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러시아 전통놀이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,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골드문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놀이를 아세요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37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93" name="그룹 92"/>
          <p:cNvGrpSpPr/>
          <p:nvPr/>
        </p:nvGrpSpPr>
        <p:grpSpPr>
          <a:xfrm>
            <a:off x="1335136" y="2624346"/>
            <a:ext cx="3967125" cy="400110"/>
            <a:chOff x="2673648" y="3554755"/>
            <a:chExt cx="3967125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385394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친구들과 함께 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기차놀이를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해 보아요</a:t>
              </a: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3" name="그룹 2"/>
          <p:cNvGrpSpPr/>
          <p:nvPr/>
        </p:nvGrpSpPr>
        <p:grpSpPr>
          <a:xfrm>
            <a:off x="6617824" y="5928113"/>
            <a:ext cx="3148047" cy="338554"/>
            <a:chOff x="6514113" y="5928113"/>
            <a:chExt cx="3148047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6514113" y="5939997"/>
              <a:ext cx="3148047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6770234" y="5928113"/>
              <a:ext cx="282160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동동동대문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대문놀이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314034" y="3409590"/>
            <a:ext cx="8901431" cy="1133947"/>
            <a:chOff x="1314034" y="5163565"/>
            <a:chExt cx="8901431" cy="1133947"/>
          </a:xfrm>
        </p:grpSpPr>
        <p:sp>
          <p:nvSpPr>
            <p:cNvPr id="33" name="직사각형 32"/>
            <p:cNvSpPr/>
            <p:nvPr/>
          </p:nvSpPr>
          <p:spPr>
            <a:xfrm>
              <a:off x="1314034" y="5515247"/>
              <a:ext cx="5891356" cy="7822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전통놀이 중 하나인 ‘동대문을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열어라’를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해본 경험이 있나요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이와 비슷한 러시아 전통놀이인 ‘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골드문’을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해본 경험이 있나요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 </a:t>
              </a:r>
            </a:p>
          </p:txBody>
        </p:sp>
        <p:grpSp>
          <p:nvGrpSpPr>
            <p:cNvPr id="35" name="그룹 34"/>
            <p:cNvGrpSpPr/>
            <p:nvPr/>
          </p:nvGrpSpPr>
          <p:grpSpPr>
            <a:xfrm>
              <a:off x="1335136" y="5163565"/>
              <a:ext cx="8880329" cy="400110"/>
              <a:chOff x="2673648" y="3554755"/>
              <a:chExt cx="8880329" cy="400110"/>
            </a:xfrm>
          </p:grpSpPr>
          <p:sp>
            <p:nvSpPr>
              <p:cNvPr id="36" name="직사각형 35"/>
              <p:cNvSpPr/>
              <p:nvPr/>
            </p:nvSpPr>
            <p:spPr>
              <a:xfrm>
                <a:off x="2786833" y="3554755"/>
                <a:ext cx="876714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어머님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중 두 분이 손으로 터널을 만들어 동대문을 만들고 ‘동대문 </a:t>
                </a:r>
                <a:r>
                  <a:rPr kumimoji="0" lang="ko-KR" altLang="en-US" sz="2000" b="1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놀이’를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진행해요</a:t>
                </a:r>
              </a:p>
            </p:txBody>
          </p:sp>
          <p:sp>
            <p:nvSpPr>
              <p:cNvPr id="37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44" name="직선 연결선 43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그림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747" y="5629275"/>
            <a:ext cx="1441382" cy="81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48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러시아 전통놀이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,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골드문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놀이를 아세요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37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8324087" cy="1015663"/>
            <a:chOff x="2673648" y="3554755"/>
            <a:chExt cx="8324087" cy="1015663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8210902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골드문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놀이를 하다가 음악이 멈추면 멈춘 자리에서 각자 유아들 앞에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놓인</a:t>
              </a:r>
              <a:endPara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흰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도화지에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음악이 다시 틀어지기 전까지 미술도구들을 이용해 그림을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자유롭게</a:t>
              </a:r>
              <a:endPara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그리도록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해요</a:t>
              </a: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1314034" y="3864410"/>
            <a:ext cx="9167529" cy="1574448"/>
            <a:chOff x="1314034" y="5163565"/>
            <a:chExt cx="9167529" cy="1574448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927535"/>
              <a:ext cx="4897495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러시아 전통 동요를 들어보니 어떤가요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 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골드문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놀이와 그림 그리기 놀이를 함께 진행해 볼 거예요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9146427" cy="707886"/>
              <a:chOff x="2673648" y="3554755"/>
              <a:chExt cx="9146427" cy="707886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9033242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음악이 다시 틀어지면 사용 중이던 미술도구들을 내려놓고 다시 </a:t>
                </a:r>
                <a:r>
                  <a:rPr kumimoji="0" lang="ko-KR" altLang="en-US" sz="2000" b="1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골드문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놀이를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해요</a:t>
                </a:r>
                <a:endPara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(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이때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,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음악이 다시 멈추면 바뀐 자리 앞에 이전의 친구가 그린 종이에 또 그림을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그려요</a:t>
                </a:r>
                <a:r>
                  <a:rPr kumimoji="0" lang="en-US" altLang="ko-KR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)</a:t>
                </a:r>
                <a:endPara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3752209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그림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824" y="5472151"/>
            <a:ext cx="1397228" cy="100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27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러시아 전통놀이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,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골드문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놀이를 아세요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37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엄마가 </a:t>
              </a:r>
              <a:r>
                <a:rPr kumimoji="0" lang="ko-KR" altLang="en-US" sz="2000" b="1" i="0" u="none" strike="noStrike" kern="1200" cap="none" spc="0" normalizeH="0" baseline="0" noProof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궁금한 점이 있다면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 코치에게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6910866" cy="810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러시아 전통 동요 및 놀이가 한국의 놀이와 어떠한 점이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비슷한지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이야기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나누어요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endParaRPr kumimoji="0" lang="en-US" altLang="ko-KR" sz="16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친구들과 다 함께 그린 작품을 감상해보아요</a:t>
            </a:r>
            <a:endParaRPr kumimoji="0" lang="en-US" altLang="ko-KR" sz="16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했던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613" y="5491773"/>
            <a:ext cx="732797" cy="102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39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585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2860160"/>
            <a:ext cx="7981044" cy="707886"/>
            <a:chOff x="2503027" y="3004468"/>
            <a:chExt cx="7981044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786785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친구들과 함께 협동하여 </a:t>
              </a:r>
              <a:r>
                <a:rPr kumimoji="0" lang="ko-KR" altLang="en-US" sz="20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골드문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놀이를 하고 동시에 함께 그려진 그림이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어떤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모습인지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구체적으로 이야기를 나누어 보아요</a:t>
              </a: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922683" y="391298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러시아 전통놀이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,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골드문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놀이를 아세요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37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939" y="2868196"/>
            <a:ext cx="447832" cy="691814"/>
          </a:xfrm>
          <a:prstGeom prst="rect">
            <a:avLst/>
          </a:prstGeom>
        </p:spPr>
      </p:pic>
      <p:grpSp>
        <p:nvGrpSpPr>
          <p:cNvPr id="20" name="그룹 19"/>
          <p:cNvGrpSpPr/>
          <p:nvPr/>
        </p:nvGrpSpPr>
        <p:grpSpPr>
          <a:xfrm>
            <a:off x="2503027" y="4057295"/>
            <a:ext cx="8668732" cy="707886"/>
            <a:chOff x="2503027" y="3004468"/>
            <a:chExt cx="8668732" cy="707886"/>
          </a:xfrm>
        </p:grpSpPr>
        <p:sp>
          <p:nvSpPr>
            <p:cNvPr id="21" name="직사각형 20"/>
            <p:cNvSpPr/>
            <p:nvPr/>
          </p:nvSpPr>
          <p:spPr>
            <a:xfrm>
              <a:off x="2616212" y="3004468"/>
              <a:ext cx="855554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그림의 형상이 완벽하지 않아도 춤을 추며 동시에 그려낸 작품이므로 친구들과 함께</a:t>
              </a:r>
              <a:endPara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그린 것에 초점을 맞추어 칭찬해주세요</a:t>
              </a:r>
            </a:p>
          </p:txBody>
        </p:sp>
        <p:sp>
          <p:nvSpPr>
            <p:cNvPr id="2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245" y="4015721"/>
            <a:ext cx="447220" cy="791035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971" y="5382075"/>
            <a:ext cx="1459068" cy="73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85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5349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아이들끼리만 ‘동대문’ 혹은 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골드문’놀이를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진행하세요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4241998" y="4139684"/>
            <a:ext cx="7175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대한민국 문화재 중 하나인 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동대문’을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직접 견학한 후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동대문을 그려보세요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러시아 전통놀이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,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골드문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놀이를 아세요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37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469" y="5508437"/>
            <a:ext cx="1062921" cy="103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81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5268</TotalTime>
  <Words>584</Words>
  <Application>Microsoft Office PowerPoint</Application>
  <PresentationFormat>와이드스크린</PresentationFormat>
  <Paragraphs>100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나눔바른고딕</vt:lpstr>
      <vt:lpstr>나눔손글씨 펜</vt:lpstr>
      <vt:lpstr>08서울한강체 M</vt:lpstr>
      <vt:lpstr>Arial</vt:lpstr>
      <vt:lpstr>맑은 고딕</vt:lpstr>
      <vt:lpstr>08서울한강체 L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120</cp:revision>
  <dcterms:created xsi:type="dcterms:W3CDTF">2016-09-08T09:50:17Z</dcterms:created>
  <dcterms:modified xsi:type="dcterms:W3CDTF">2016-11-17T07:54:26Z</dcterms:modified>
</cp:coreProperties>
</file>