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8" r:id="rId7"/>
    <p:sldId id="300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DAA"/>
    <a:srgbClr val="A3DAD8"/>
    <a:srgbClr val="8CA2D3"/>
    <a:srgbClr val="97D5D2"/>
    <a:srgbClr val="A7D8BF"/>
    <a:srgbClr val="F7ACC1"/>
    <a:srgbClr val="C77EB6"/>
    <a:srgbClr val="FBB173"/>
    <a:srgbClr val="F58221"/>
    <a:srgbClr val="FFF6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8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7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0.emf"/><Relationship Id="rId7" Type="http://schemas.openxmlformats.org/officeDocument/2006/relationships/image" Target="../media/image22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360676" y="3334633"/>
            <a:ext cx="7470648" cy="707886"/>
            <a:chOff x="2514600" y="3352622"/>
            <a:chExt cx="7470648" cy="707886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2683764" y="3465825"/>
              <a:ext cx="7132320" cy="481481"/>
            </a:xfrm>
            <a:prstGeom prst="roundRect">
              <a:avLst>
                <a:gd name="adj" fmla="val 50000"/>
              </a:avLst>
            </a:prstGeom>
            <a:solidFill>
              <a:srgbClr val="8CA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2514600" y="3352622"/>
              <a:ext cx="7470648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내 얼굴을 알아요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! - </a:t>
              </a:r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코코코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! </a:t>
              </a:r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코는 어디에 있을까요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2" y="2812250"/>
            <a:ext cx="7402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눈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코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입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귀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이마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볼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손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발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배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할머니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약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9212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손이 가리키는 신체 부위와 입이 말하는 신체 부위를 다르게 하고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한국어와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나라말로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다양하게 진행할 수 있어요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9656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아빠는 아이가 걷기를 시작할 때 걸음마 놀이를 함께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해주세요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걷기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어려워하는 아이들은 아빠의 발등 위에 아이의 발을 올려놓고 손을 잡고 함께 걸어보세요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얼굴을 알아요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코코코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코는 어디에 있을까요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565875" y="2028629"/>
                <a:ext cx="1853541" cy="545223"/>
                <a:chOff x="2565875" y="2022798"/>
                <a:chExt cx="1853541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얼굴을 알아요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코코코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코는 어디에 있을까요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282335"/>
            <a:ext cx="9011746" cy="412934"/>
            <a:chOff x="2776986" y="5154447"/>
            <a:chExt cx="9011746" cy="412934"/>
          </a:xfrm>
        </p:grpSpPr>
        <p:sp>
          <p:nvSpPr>
            <p:cNvPr id="54" name="직사각형 53"/>
            <p:cNvSpPr/>
            <p:nvPr/>
          </p:nvSpPr>
          <p:spPr>
            <a:xfrm>
              <a:off x="2910430" y="5154447"/>
              <a:ext cx="8878302" cy="4129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매트 또는 이불</a:t>
              </a:r>
              <a:r>
                <a:rPr lang="en-US" altLang="ko-KR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‘</a:t>
              </a:r>
              <a:r>
                <a:rPr lang="ko-KR" altLang="en-US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어디 있나</a:t>
              </a:r>
              <a:r>
                <a:rPr lang="ko-KR" altLang="en-US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’ 악보와 </a:t>
              </a:r>
              <a:r>
                <a:rPr lang="ko-KR" altLang="en-US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음원</a:t>
              </a:r>
              <a:r>
                <a:rPr lang="en-US" altLang="ko-KR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색연필</a:t>
              </a:r>
              <a:r>
                <a:rPr lang="en-US" altLang="ko-KR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볼펜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2742004" y="2686147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3790517" y="240783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타원 69"/>
          <p:cNvSpPr/>
          <p:nvPr/>
        </p:nvSpPr>
        <p:spPr>
          <a:xfrm>
            <a:off x="6814132" y="2689706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52"/>
          <p:cNvSpPr/>
          <p:nvPr/>
        </p:nvSpPr>
        <p:spPr>
          <a:xfrm>
            <a:off x="5765620" y="269178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타원 57"/>
          <p:cNvSpPr/>
          <p:nvPr/>
        </p:nvSpPr>
        <p:spPr>
          <a:xfrm>
            <a:off x="5762708" y="2414783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2806610" y="3621549"/>
            <a:ext cx="5550313" cy="745892"/>
            <a:chOff x="2806610" y="3788028"/>
            <a:chExt cx="5550313" cy="745892"/>
          </a:xfrm>
        </p:grpSpPr>
        <p:grpSp>
          <p:nvGrpSpPr>
            <p:cNvPr id="3" name="그룹 2"/>
            <p:cNvGrpSpPr/>
            <p:nvPr/>
          </p:nvGrpSpPr>
          <p:grpSpPr>
            <a:xfrm>
              <a:off x="2806610" y="3788028"/>
              <a:ext cx="5550313" cy="402033"/>
              <a:chOff x="2776987" y="3477367"/>
              <a:chExt cx="5550313" cy="402033"/>
            </a:xfrm>
          </p:grpSpPr>
          <p:sp>
            <p:nvSpPr>
              <p:cNvPr id="51" name="직사각형 50"/>
              <p:cNvSpPr/>
              <p:nvPr/>
            </p:nvSpPr>
            <p:spPr>
              <a:xfrm>
                <a:off x="2910432" y="3477367"/>
                <a:ext cx="5416868" cy="402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ts val="2500"/>
                  </a:lnSpc>
                  <a:defRPr/>
                </a:pPr>
                <a:r>
                  <a:rPr lang="ko-KR" altLang="en-US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자신을 분리된 존재로서 인식하고 자신의 신체를 인식해요</a:t>
                </a:r>
                <a:endPara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71" name="Freeform 58"/>
              <p:cNvSpPr>
                <a:spLocks noEditPoints="1"/>
              </p:cNvSpPr>
              <p:nvPr/>
            </p:nvSpPr>
            <p:spPr bwMode="auto">
              <a:xfrm>
                <a:off x="2776987" y="3628114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63" name="그룹 62"/>
            <p:cNvGrpSpPr/>
            <p:nvPr/>
          </p:nvGrpSpPr>
          <p:grpSpPr>
            <a:xfrm>
              <a:off x="2806610" y="4131887"/>
              <a:ext cx="4593320" cy="402033"/>
              <a:chOff x="2776987" y="3477367"/>
              <a:chExt cx="4593320" cy="402033"/>
            </a:xfrm>
          </p:grpSpPr>
          <p:sp>
            <p:nvSpPr>
              <p:cNvPr id="64" name="직사각형 63"/>
              <p:cNvSpPr/>
              <p:nvPr/>
            </p:nvSpPr>
            <p:spPr>
              <a:xfrm>
                <a:off x="2910432" y="3477367"/>
                <a:ext cx="4459875" cy="402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ts val="2500"/>
                  </a:lnSpc>
                  <a:defRPr/>
                </a:pPr>
                <a:r>
                  <a:rPr lang="ko-KR" altLang="en-US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다른 사람의 말과 표정</a:t>
                </a:r>
                <a:r>
                  <a:rPr lang="en-US" altLang="ko-KR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몸짓에 주의를 기울여요</a:t>
                </a:r>
                <a:endPara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72" name="Freeform 58"/>
              <p:cNvSpPr>
                <a:spLocks noEditPoints="1"/>
              </p:cNvSpPr>
              <p:nvPr/>
            </p:nvSpPr>
            <p:spPr bwMode="auto">
              <a:xfrm>
                <a:off x="2776987" y="3628114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43" b="49722"/>
          <a:stretch/>
        </p:blipFill>
        <p:spPr>
          <a:xfrm>
            <a:off x="10917061" y="2331720"/>
            <a:ext cx="629132" cy="589340"/>
          </a:xfrm>
          <a:prstGeom prst="rect">
            <a:avLst/>
          </a:prstGeom>
        </p:spPr>
      </p:pic>
      <p:sp>
        <p:nvSpPr>
          <p:cNvPr id="57" name="직사각형 56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8911811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★☆☆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쉽게 할 수 있어요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</a:p>
        </p:txBody>
      </p:sp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828580"/>
            <a:ext cx="9777413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엄마 얼굴을 만져보는 걸 좋아해요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엄마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품에 안겨있을 때면 엄마 얼굴을 보며 찬찬히 하나하나 만져봅니다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머리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이마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눈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입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귀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...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아얏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!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손가락에 눈이 찔리지 않도록 엄마가 조심하셔야 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8" y="1969465"/>
            <a:ext cx="1828802" cy="2578706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얼굴을 알아요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코코코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코는 어디에 있을까요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809523" cy="707886"/>
            <a:chOff x="2503027" y="3004468"/>
            <a:chExt cx="7809523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7696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이중언어코치가 영아들의 머리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옷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양말 등의 색깔이나 모양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종류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등 영아의 특징 몇 가지를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이야기하면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 영아가 누구일지 맞춰보세요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922683" y="3908197"/>
            <a:ext cx="10346635" cy="996502"/>
            <a:chOff x="922683" y="3908197"/>
            <a:chExt cx="10346635" cy="996502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922683" y="390819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2503027" y="4206393"/>
              <a:ext cx="8381795" cy="400110"/>
              <a:chOff x="2503027" y="4201603"/>
              <a:chExt cx="8381795" cy="400110"/>
            </a:xfrm>
          </p:grpSpPr>
          <p:sp>
            <p:nvSpPr>
              <p:cNvPr id="44" name="직사각형 43"/>
              <p:cNvSpPr/>
              <p:nvPr/>
            </p:nvSpPr>
            <p:spPr>
              <a:xfrm>
                <a:off x="2616212" y="4201603"/>
                <a:ext cx="82686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영아가 누군지 맞추면 해당 영아의 엄마가 영아의 이름과 장점을 이야기해주세요</a:t>
                </a:r>
                <a:endPara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45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22" name="모서리가 둥근 직사각형 21"/>
          <p:cNvSpPr/>
          <p:nvPr/>
        </p:nvSpPr>
        <p:spPr>
          <a:xfrm>
            <a:off x="922682" y="511491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그룹 22"/>
          <p:cNvGrpSpPr/>
          <p:nvPr/>
        </p:nvGrpSpPr>
        <p:grpSpPr>
          <a:xfrm>
            <a:off x="2503026" y="5259220"/>
            <a:ext cx="5209452" cy="707886"/>
            <a:chOff x="2503027" y="4201603"/>
            <a:chExt cx="5209452" cy="707886"/>
          </a:xfrm>
        </p:grpSpPr>
        <p:sp>
          <p:nvSpPr>
            <p:cNvPr id="24" name="직사각형 23"/>
            <p:cNvSpPr/>
            <p:nvPr/>
          </p:nvSpPr>
          <p:spPr>
            <a:xfrm>
              <a:off x="2616212" y="4201603"/>
              <a:ext cx="509626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이중언어코치가 영아의 이름을 한 명씩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넣어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○○이는 어디 있나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여기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~’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노래를 불러주세요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7" name="직사각형 26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817" y="4066373"/>
            <a:ext cx="759096" cy="671196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953" y="5296159"/>
            <a:ext cx="690824" cy="63400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7996" y="2880383"/>
            <a:ext cx="489718" cy="704896"/>
          </a:xfrm>
          <a:prstGeom prst="rect">
            <a:avLst/>
          </a:prstGeom>
        </p:spPr>
      </p:pic>
      <p:sp>
        <p:nvSpPr>
          <p:cNvPr id="28" name="직사각형 2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얼굴을 알아요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코코코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코는 어디에 있을까요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15" name="그룹 14"/>
          <p:cNvGrpSpPr/>
          <p:nvPr/>
        </p:nvGrpSpPr>
        <p:grpSpPr>
          <a:xfrm>
            <a:off x="1314034" y="2624346"/>
            <a:ext cx="7485980" cy="1162160"/>
            <a:chOff x="1314034" y="5163565"/>
            <a:chExt cx="7485980" cy="1162160"/>
          </a:xfrm>
        </p:grpSpPr>
        <p:sp>
          <p:nvSpPr>
            <p:cNvPr id="91" name="직사각형 90"/>
            <p:cNvSpPr/>
            <p:nvPr/>
          </p:nvSpPr>
          <p:spPr>
            <a:xfrm>
              <a:off x="1314034" y="5515247"/>
              <a:ext cx="6534161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이렇게 양손을 주먹을 쥐었다 폈다 하며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‘죔죔’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죔죔’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하고 이야기하는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거예요</a:t>
              </a:r>
              <a:endPara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아이랑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눈을 맞추며 해 보세요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93" name="그룹 92"/>
            <p:cNvGrpSpPr/>
            <p:nvPr/>
          </p:nvGrpSpPr>
          <p:grpSpPr>
            <a:xfrm>
              <a:off x="1335136" y="5163565"/>
              <a:ext cx="7464878" cy="400110"/>
              <a:chOff x="2673648" y="3554755"/>
              <a:chExt cx="7464878" cy="400110"/>
            </a:xfrm>
          </p:grpSpPr>
          <p:sp>
            <p:nvSpPr>
              <p:cNvPr id="94" name="직사각형 93"/>
              <p:cNvSpPr/>
              <p:nvPr/>
            </p:nvSpPr>
            <p:spPr>
              <a:xfrm>
                <a:off x="2786833" y="3554755"/>
                <a:ext cx="735169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죔죔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놀이를 해보고 각국에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죔죔과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비슷한 놀이가 있는지 이야기 나눠요</a:t>
                </a:r>
                <a:endParaRPr lang="ko-KR" altLang="en-US" sz="2000" b="1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7248174" y="5928113"/>
            <a:ext cx="2540986" cy="338554"/>
            <a:chOff x="1097280" y="6043365"/>
            <a:chExt cx="2540986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25409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227337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죔죔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곤지곤지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얼굴을 알아요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코코코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코는 어디에 있을까요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grpSp>
        <p:nvGrpSpPr>
          <p:cNvPr id="35" name="그룹 34"/>
          <p:cNvGrpSpPr/>
          <p:nvPr/>
        </p:nvGrpSpPr>
        <p:grpSpPr>
          <a:xfrm>
            <a:off x="1335136" y="3993252"/>
            <a:ext cx="9193542" cy="1168848"/>
            <a:chOff x="1314034" y="5163565"/>
            <a:chExt cx="9193542" cy="1168848"/>
          </a:xfrm>
        </p:grpSpPr>
        <p:sp>
          <p:nvSpPr>
            <p:cNvPr id="36" name="직사각형 35"/>
            <p:cNvSpPr/>
            <p:nvPr/>
          </p:nvSpPr>
          <p:spPr>
            <a:xfrm>
              <a:off x="1314034" y="5881007"/>
              <a:ext cx="9193542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베트남에서는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죔죔과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비슷한 놀이를 지지잔잔이라고 하고 필리핀에도 클로즈오픈이라는 비슷한 놀이가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있어요</a:t>
              </a:r>
              <a:endPara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7" name="그룹 36"/>
            <p:cNvGrpSpPr/>
            <p:nvPr/>
          </p:nvGrpSpPr>
          <p:grpSpPr>
            <a:xfrm>
              <a:off x="1335136" y="5163565"/>
              <a:ext cx="8171801" cy="707886"/>
              <a:chOff x="2673648" y="3554755"/>
              <a:chExt cx="8171801" cy="707886"/>
            </a:xfrm>
          </p:grpSpPr>
          <p:sp>
            <p:nvSpPr>
              <p:cNvPr id="38" name="직사각형 37"/>
              <p:cNvSpPr/>
              <p:nvPr/>
            </p:nvSpPr>
            <p:spPr>
              <a:xfrm>
                <a:off x="2786833" y="3554755"/>
                <a:ext cx="805861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베트남의 지지잔잔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필리핀의 클로즈오픈을 놀이해보고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한국의 죔죔과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어떻게 </a:t>
                </a:r>
                <a:endParaRPr lang="en-US" altLang="ko-KR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pPr>
                  <a:buSzPct val="80000"/>
                  <a:defRPr/>
                </a:pP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다른지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이야기해보세요</a:t>
                </a:r>
              </a:p>
            </p:txBody>
          </p:sp>
          <p:sp>
            <p:nvSpPr>
              <p:cNvPr id="3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1" name="직선 연결선 40"/>
          <p:cNvCxnSpPr/>
          <p:nvPr/>
        </p:nvCxnSpPr>
        <p:spPr>
          <a:xfrm>
            <a:off x="1252025" y="379007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그림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870" y="5419853"/>
            <a:ext cx="1155136" cy="101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54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30" name="그룹 29"/>
          <p:cNvGrpSpPr/>
          <p:nvPr/>
        </p:nvGrpSpPr>
        <p:grpSpPr>
          <a:xfrm>
            <a:off x="6811294" y="5928113"/>
            <a:ext cx="3217187" cy="338554"/>
            <a:chOff x="1097280" y="6043365"/>
            <a:chExt cx="3217187" cy="338554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1097280" y="6055249"/>
              <a:ext cx="3177672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353400" y="6043365"/>
              <a:ext cx="296106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코코코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손은 약손 </a:t>
              </a: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48" name="그룹 47"/>
          <p:cNvGrpSpPr/>
          <p:nvPr/>
        </p:nvGrpSpPr>
        <p:grpSpPr>
          <a:xfrm>
            <a:off x="1314034" y="2624346"/>
            <a:ext cx="7657500" cy="803088"/>
            <a:chOff x="1314034" y="5163565"/>
            <a:chExt cx="7657500" cy="803088"/>
          </a:xfrm>
        </p:grpSpPr>
        <p:sp>
          <p:nvSpPr>
            <p:cNvPr id="49" name="직사각형 48"/>
            <p:cNvSpPr/>
            <p:nvPr/>
          </p:nvSpPr>
          <p:spPr>
            <a:xfrm>
              <a:off x="1314034" y="5515247"/>
              <a:ext cx="4576894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신체 부위를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가리키며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 부위를 뭐라고 부를까요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1335136" y="5163565"/>
              <a:ext cx="7636398" cy="400110"/>
              <a:chOff x="2673648" y="3554755"/>
              <a:chExt cx="7636398" cy="40011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786833" y="3554755"/>
                <a:ext cx="752321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엄마와 아이가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신체 부위 명칭에 관해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아는지 확인하는 시간을 가져보세요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5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56" name="그룹 55"/>
          <p:cNvGrpSpPr/>
          <p:nvPr/>
        </p:nvGrpSpPr>
        <p:grpSpPr>
          <a:xfrm>
            <a:off x="1314034" y="4691404"/>
            <a:ext cx="7123701" cy="1162160"/>
            <a:chOff x="1314034" y="5163565"/>
            <a:chExt cx="7123701" cy="1162160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515247"/>
              <a:ext cx="6681637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아이들이 배가 아플 때 엄마가 아이의 배를 살살 만져주며 위안해 주던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놀이에요</a:t>
              </a:r>
              <a:endPara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lnSpc>
                  <a:spcPts val="2800"/>
                </a:lnSpc>
                <a:defRPr/>
              </a:pP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 그래서 마치 약을 먹는 것처럼 배가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편안해지라고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약손이라고 하는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거예요</a:t>
              </a:r>
              <a:endPara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7102599" cy="400110"/>
              <a:chOff x="2673648" y="3554755"/>
              <a:chExt cx="7102599" cy="400110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698941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‘엄마 손은 약손’은 언제 하는 놀이일지 얘기해보고 아이와 해보세요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4522318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얼굴을 알아요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코코코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코는 어디에 있을까요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grpSp>
        <p:nvGrpSpPr>
          <p:cNvPr id="52" name="그룹 51"/>
          <p:cNvGrpSpPr/>
          <p:nvPr/>
        </p:nvGrpSpPr>
        <p:grpSpPr>
          <a:xfrm>
            <a:off x="1335136" y="3622752"/>
            <a:ext cx="7657500" cy="803088"/>
            <a:chOff x="1314034" y="5163565"/>
            <a:chExt cx="7657500" cy="803088"/>
          </a:xfrm>
        </p:grpSpPr>
        <p:sp>
          <p:nvSpPr>
            <p:cNvPr id="58" name="직사각형 57"/>
            <p:cNvSpPr/>
            <p:nvPr/>
          </p:nvSpPr>
          <p:spPr>
            <a:xfrm>
              <a:off x="1314034" y="5515247"/>
              <a:ext cx="4302781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우리는 코로 냄새를 맡기도 하고 숨을 쉬기도 해요</a:t>
              </a: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1335136" y="5163565"/>
              <a:ext cx="7636398" cy="400110"/>
              <a:chOff x="2673648" y="3554755"/>
              <a:chExt cx="7636398" cy="400110"/>
            </a:xfrm>
          </p:grpSpPr>
          <p:sp>
            <p:nvSpPr>
              <p:cNvPr id="67" name="직사각형 66"/>
              <p:cNvSpPr/>
              <p:nvPr/>
            </p:nvSpPr>
            <p:spPr>
              <a:xfrm>
                <a:off x="2786833" y="3554755"/>
                <a:ext cx="752321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신체 부위의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역할과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이름에 관해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알아본 후 아이와 코코코 게임을 하세요</a:t>
                </a:r>
              </a:p>
            </p:txBody>
          </p:sp>
          <p:sp>
            <p:nvSpPr>
              <p:cNvPr id="6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9" name="직선 연결선 68"/>
          <p:cNvCxnSpPr/>
          <p:nvPr/>
        </p:nvCxnSpPr>
        <p:spPr>
          <a:xfrm>
            <a:off x="1252025" y="3464215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그림 6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6215" y="5477353"/>
            <a:ext cx="694446" cy="97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9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6269665" cy="782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오늘 했던 코코코 놀이는 한국어와 엄마 나라의 말로 번갈아가며 해 보세요</a:t>
            </a:r>
          </a:p>
          <a:p>
            <a:pPr>
              <a:lnSpc>
                <a:spcPts val="2800"/>
              </a:lnSpc>
              <a:defRPr/>
            </a:pP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그리고 아이가 익숙해지면 더 많은 신체 부위를 넣어서 해 보세요</a:t>
            </a:r>
            <a:endParaRPr lang="ko-KR" altLang="en-US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얼굴을 알아요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코코코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코는 어디에 있을까요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3565" y="5646644"/>
            <a:ext cx="1039746" cy="81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35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585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2860160"/>
            <a:ext cx="5687147" cy="707886"/>
            <a:chOff x="2503027" y="3004468"/>
            <a:chExt cx="5687147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557396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활동에 관해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이야기하고 눈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코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입을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나라말로는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뭐라고 하는지 서로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 나누어요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922683" y="391298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2503027" y="4211183"/>
            <a:ext cx="6948711" cy="400110"/>
            <a:chOff x="2503027" y="4201603"/>
            <a:chExt cx="6948711" cy="400110"/>
          </a:xfrm>
        </p:grpSpPr>
        <p:sp>
          <p:nvSpPr>
            <p:cNvPr id="27" name="직사각형 26"/>
            <p:cNvSpPr/>
            <p:nvPr/>
          </p:nvSpPr>
          <p:spPr>
            <a:xfrm>
              <a:off x="2616212" y="4201603"/>
              <a:ext cx="68355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아이가 엄마 나라의 말을 놀이를 통해 재미있게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배우는 방법이예요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571" y="2791345"/>
            <a:ext cx="834466" cy="811236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577" y="4025900"/>
            <a:ext cx="916454" cy="746138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9384" y="5146599"/>
            <a:ext cx="668656" cy="1071954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얼굴을 알아요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코코코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코는 어디에 있을까요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61446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엄마가 가리키고 아이가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따라 하게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하면서 다른 부위를 짚지 않고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말하는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부위를 짚어가며 진행해주세요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1185"/>
            <a:ext cx="46233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아이가 가리키고 엄마가 따라가는 활동을 하고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나라의 말로도 진행해주세요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9605" y="5227320"/>
            <a:ext cx="1114948" cy="1193522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얼굴을 알아요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코코코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코는 어디에 있을까요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5870</TotalTime>
  <Words>603</Words>
  <Application>Microsoft Office PowerPoint</Application>
  <PresentationFormat>와이드스크린</PresentationFormat>
  <Paragraphs>100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122</cp:revision>
  <dcterms:created xsi:type="dcterms:W3CDTF">2016-09-08T09:50:17Z</dcterms:created>
  <dcterms:modified xsi:type="dcterms:W3CDTF">2016-10-13T01:27:55Z</dcterms:modified>
</cp:coreProperties>
</file>