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embeddedFontLst>
    <p:embeddedFont>
      <p:font typeface="서울남산체 EB" pitchFamily="18" charset="-127"/>
      <p:regular r:id="rId8"/>
    </p:embeddedFont>
    <p:embeddedFont>
      <p:font typeface="서울남산체 M" pitchFamily="18" charset="-127"/>
      <p:regular r:id="rId9"/>
    </p:embeddedFont>
    <p:embeddedFont>
      <p:font typeface="맑은 고딕" pitchFamily="50" charset="-127"/>
      <p:regular r:id="rId10"/>
      <p:bold r:id="rId11"/>
    </p:embeddedFont>
    <p:embeddedFont>
      <p:font typeface="서울남산체 B" pitchFamily="18" charset="-127"/>
      <p:regular r:id="rId1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8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44FB-A75B-424C-866E-D533C4DF998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3C32-3388-4975-B7AC-B8EB52BFA9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9530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44FB-A75B-424C-866E-D533C4DF998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3C32-3388-4975-B7AC-B8EB52BFA9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3394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44FB-A75B-424C-866E-D533C4DF998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3C32-3388-4975-B7AC-B8EB52BFA9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561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25952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/>
          <a:stretch/>
        </p:blipFill>
        <p:spPr bwMode="auto">
          <a:xfrm flipH="1">
            <a:off x="4970219" y="1925952"/>
            <a:ext cx="4173781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9" name="이등변 삼각형 338"/>
          <p:cNvSpPr/>
          <p:nvPr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0" name="이등변 삼각형 339"/>
          <p:cNvSpPr/>
          <p:nvPr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1" name="직사각형 340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2" name="그룹 341"/>
          <p:cNvGrpSpPr/>
          <p:nvPr/>
        </p:nvGrpSpPr>
        <p:grpSpPr>
          <a:xfrm>
            <a:off x="0" y="0"/>
            <a:ext cx="9144000" cy="260648"/>
            <a:chOff x="0" y="0"/>
            <a:chExt cx="9144000" cy="260648"/>
          </a:xfrm>
        </p:grpSpPr>
        <p:sp>
          <p:nvSpPr>
            <p:cNvPr id="485" name="직사각형 484"/>
            <p:cNvSpPr/>
            <p:nvPr/>
          </p:nvSpPr>
          <p:spPr>
            <a:xfrm>
              <a:off x="45720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7" name="직사각형 486"/>
            <p:cNvSpPr/>
            <p:nvPr/>
          </p:nvSpPr>
          <p:spPr>
            <a:xfrm>
              <a:off x="457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8" name="직사각형 487"/>
            <p:cNvSpPr/>
            <p:nvPr/>
          </p:nvSpPr>
          <p:spPr>
            <a:xfrm>
              <a:off x="914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1371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0" name="직사각형 489"/>
            <p:cNvSpPr/>
            <p:nvPr/>
          </p:nvSpPr>
          <p:spPr>
            <a:xfrm>
              <a:off x="1828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1" name="직사각형 490"/>
            <p:cNvSpPr/>
            <p:nvPr/>
          </p:nvSpPr>
          <p:spPr>
            <a:xfrm>
              <a:off x="2286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743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3" name="직사각형 492"/>
            <p:cNvSpPr/>
            <p:nvPr/>
          </p:nvSpPr>
          <p:spPr>
            <a:xfrm>
              <a:off x="3200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4" name="직사각형 493"/>
            <p:cNvSpPr/>
            <p:nvPr/>
          </p:nvSpPr>
          <p:spPr>
            <a:xfrm>
              <a:off x="3657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4114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6" name="직사각형 495"/>
            <p:cNvSpPr/>
            <p:nvPr/>
          </p:nvSpPr>
          <p:spPr>
            <a:xfrm>
              <a:off x="5029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7" name="직사각형 496"/>
            <p:cNvSpPr/>
            <p:nvPr/>
          </p:nvSpPr>
          <p:spPr>
            <a:xfrm>
              <a:off x="5486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5943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9" name="직사각형 498"/>
            <p:cNvSpPr/>
            <p:nvPr/>
          </p:nvSpPr>
          <p:spPr>
            <a:xfrm>
              <a:off x="6400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0" name="직사각형 499"/>
            <p:cNvSpPr/>
            <p:nvPr/>
          </p:nvSpPr>
          <p:spPr>
            <a:xfrm>
              <a:off x="6858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7315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2" name="직사각형 501"/>
            <p:cNvSpPr/>
            <p:nvPr/>
          </p:nvSpPr>
          <p:spPr>
            <a:xfrm>
              <a:off x="7772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3" name="직사각형 502"/>
            <p:cNvSpPr/>
            <p:nvPr/>
          </p:nvSpPr>
          <p:spPr>
            <a:xfrm>
              <a:off x="8229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8686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3" name="직사각형 34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0" name="그룹 169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309" name="그림 308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310" name="그림 309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  <p:grpSp>
        <p:nvGrpSpPr>
          <p:cNvPr id="169" name="그룹 168"/>
          <p:cNvGrpSpPr/>
          <p:nvPr userDrawn="1"/>
        </p:nvGrpSpPr>
        <p:grpSpPr>
          <a:xfrm>
            <a:off x="2537687" y="3010001"/>
            <a:ext cx="4070117" cy="3278100"/>
            <a:chOff x="2537687" y="3010001"/>
            <a:chExt cx="4070117" cy="3278100"/>
          </a:xfrm>
        </p:grpSpPr>
        <p:sp>
          <p:nvSpPr>
            <p:cNvPr id="171" name="직사각형 170"/>
            <p:cNvSpPr/>
            <p:nvPr/>
          </p:nvSpPr>
          <p:spPr>
            <a:xfrm>
              <a:off x="3088640" y="3686924"/>
              <a:ext cx="2966720" cy="1356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72" name="그룹 171"/>
            <p:cNvGrpSpPr/>
            <p:nvPr userDrawn="1"/>
          </p:nvGrpSpPr>
          <p:grpSpPr>
            <a:xfrm>
              <a:off x="2537687" y="3010001"/>
              <a:ext cx="4070117" cy="3278100"/>
              <a:chOff x="2537687" y="3010001"/>
              <a:chExt cx="4070117" cy="3278100"/>
            </a:xfrm>
          </p:grpSpPr>
          <p:grpSp>
            <p:nvGrpSpPr>
              <p:cNvPr id="173" name="그룹 172"/>
              <p:cNvGrpSpPr/>
              <p:nvPr/>
            </p:nvGrpSpPr>
            <p:grpSpPr>
              <a:xfrm>
                <a:off x="5071259" y="3010001"/>
                <a:ext cx="1536545" cy="3278100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59" name="원호 258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0" name="타원 259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1" name="타원 260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2" name="직사각형 261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3" name="직사각형 262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4" name="양쪽 모서리가 둥근 사각형 263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5" name="양쪽 모서리가 둥근 사각형 264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6" name="직사각형 265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67" name="그룹 266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302" name="모서리가 둥근 직사각형 301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3" name="모서리가 둥근 직사각형 302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4" name="모서리가 둥근 직사각형 303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5" name="모서리가 둥근 직사각형 304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6" name="모서리가 둥근 직사각형 305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7" name="양쪽 모서리가 둥근 사각형 306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68" name="직사각형 267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9" name="모서리가 둥근 직사각형 268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0" name="모서리가 둥근 직사각형 269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1" name="모서리가 둥근 직사각형 270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2" name="모서리가 둥근 직사각형 271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3" name="모서리가 둥근 직사각형 272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4" name="양쪽 모서리가 둥근 사각형 273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5" name="현 274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6" name="자유형 275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7" name="자유형 276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8" name="현 277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9" name="타원 278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0" name="타원 279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81" name="직선 연결선 280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직선 연결선 281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직선 연결선 282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직선 연결선 283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직선 연결선 284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직선 연결선 285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7" name="직사각형 286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8" name="사다리꼴 287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9" name="직사각형 288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0" name="타원 289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1" name="타원 290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2" name="타원 291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3" name="직사각형 292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4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5" name="이등변 삼각형 294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6" name="이등변 삼각형 295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7" name="원호 296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8" name="원호 297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99" name="그룹 298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300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301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174" name="그룹 173"/>
              <p:cNvGrpSpPr/>
              <p:nvPr userDrawn="1"/>
            </p:nvGrpSpPr>
            <p:grpSpPr>
              <a:xfrm>
                <a:off x="2537687" y="3018591"/>
                <a:ext cx="1519211" cy="3244691"/>
                <a:chOff x="2537687" y="3018591"/>
                <a:chExt cx="1519211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219" name="그룹 218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254" name="모서리가 둥근 직사각형 253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5" name="모서리가 둥근 직사각형 254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6" name="모서리가 둥근 직사각형 255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7" name="모서리가 둥근 직사각형 256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8" name="모서리가 둥근 직사각형 257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20" name="직사각형 219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1" name="양쪽 모서리가 둥근 사각형 220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2" name="직사각형 221"/>
                <p:cNvSpPr/>
                <p:nvPr/>
              </p:nvSpPr>
              <p:spPr>
                <a:xfrm rot="18794199">
                  <a:off x="355344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23" name="그룹 222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244" name="자유형 243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5" name="자유형 244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6" name="자유형 245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7" name="원호 246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8" name="타원 247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9" name="타원 248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50" name="직선 연결선 249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1" name="직선 연결선 250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직선 연결선 251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" name="직선 연결선 252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24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5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6" name="이등변 삼각형 225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7" name="이등변 삼각형 226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28" name="직선 연결선 227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직선 연결선 228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0" name="직사각형 229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1" name="직사각형 230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직사각형 231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양쪽 모서리가 둥근 사각형 232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양쪽 모서리가 둥근 사각형 233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원호 234"/>
                <p:cNvSpPr/>
                <p:nvPr/>
              </p:nvSpPr>
              <p:spPr>
                <a:xfrm rot="9000000">
                  <a:off x="2606532" y="3087091"/>
                  <a:ext cx="866051" cy="269216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36" name="그룹 235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237" name="양쪽 모서리가 둥근 사각형 236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8" name="사다리꼴 237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9" name="평행 사변형 238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0" name="평행 사변형 239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41" name="직선 연결선 240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2" name="타원 241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3" name="타원 242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75" name="그룹 174"/>
              <p:cNvGrpSpPr/>
              <p:nvPr/>
            </p:nvGrpSpPr>
            <p:grpSpPr>
              <a:xfrm>
                <a:off x="3791653" y="4329240"/>
                <a:ext cx="1455767" cy="1952367"/>
                <a:chOff x="3791653" y="4329240"/>
                <a:chExt cx="1455767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76" name="순서도: 수동 입력 175"/>
                <p:cNvSpPr/>
                <p:nvPr/>
              </p:nvSpPr>
              <p:spPr>
                <a:xfrm rot="1800000" flipH="1">
                  <a:off x="3916877" y="5143901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77" name="그룹 176"/>
                <p:cNvGrpSpPr/>
                <p:nvPr userDrawn="1"/>
              </p:nvGrpSpPr>
              <p:grpSpPr>
                <a:xfrm rot="3600000">
                  <a:off x="3854361" y="4954604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213" name="모서리가 둥근 직사각형 212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4" name="모서리가 둥근 직사각형 213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5" name="모서리가 둥근 직사각형 214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6" name="모서리가 둥근 직사각형 215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7" name="모서리가 둥근 직사각형 216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8" name="양쪽 모서리가 둥근 사각형 217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78" name="그룹 177"/>
                <p:cNvGrpSpPr/>
                <p:nvPr/>
              </p:nvGrpSpPr>
              <p:grpSpPr>
                <a:xfrm>
                  <a:off x="3843892" y="4960086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208" name="모서리가 둥근 직사각형 207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09" name="모서리가 둥근 직사각형 208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0" name="모서리가 둥근 직사각형 209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1" name="모서리가 둥근 직사각형 210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2" name="모서리가 둥근 직사각형 211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179" name="순서도: 수동 입력 178"/>
                <p:cNvSpPr/>
                <p:nvPr/>
              </p:nvSpPr>
              <p:spPr>
                <a:xfrm rot="9159122">
                  <a:off x="4565267" y="5180965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0" name="현 179"/>
                <p:cNvSpPr/>
                <p:nvPr/>
              </p:nvSpPr>
              <p:spPr>
                <a:xfrm>
                  <a:off x="3920514" y="4520448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1" name="타원 180"/>
                <p:cNvSpPr/>
                <p:nvPr/>
              </p:nvSpPr>
              <p:spPr>
                <a:xfrm>
                  <a:off x="4111144" y="4359298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2" name="현 181"/>
                <p:cNvSpPr/>
                <p:nvPr/>
              </p:nvSpPr>
              <p:spPr>
                <a:xfrm rot="7200000">
                  <a:off x="4137202" y="4320372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3" name="타원 182"/>
                <p:cNvSpPr/>
                <p:nvPr/>
              </p:nvSpPr>
              <p:spPr>
                <a:xfrm rot="21190137">
                  <a:off x="4249700" y="4680599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4" name="타원 183"/>
                <p:cNvSpPr/>
                <p:nvPr/>
              </p:nvSpPr>
              <p:spPr>
                <a:xfrm rot="21190137">
                  <a:off x="4815864" y="466192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85" name="직선 연결선 184"/>
                <p:cNvCxnSpPr/>
                <p:nvPr/>
              </p:nvCxnSpPr>
              <p:spPr>
                <a:xfrm rot="21190137" flipH="1">
                  <a:off x="4241891" y="4627650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직선 연결선 185"/>
                <p:cNvCxnSpPr/>
                <p:nvPr/>
              </p:nvCxnSpPr>
              <p:spPr>
                <a:xfrm rot="21190137" flipH="1">
                  <a:off x="4287384" y="461786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직선 연결선 186"/>
                <p:cNvCxnSpPr/>
                <p:nvPr/>
              </p:nvCxnSpPr>
              <p:spPr>
                <a:xfrm rot="21190137" flipH="1">
                  <a:off x="4801004" y="4609821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직선 연결선 187"/>
                <p:cNvCxnSpPr/>
                <p:nvPr/>
              </p:nvCxnSpPr>
              <p:spPr>
                <a:xfrm rot="21190137" flipH="1">
                  <a:off x="4846498" y="4600033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9" name="타원 188"/>
                <p:cNvSpPr/>
                <p:nvPr/>
              </p:nvSpPr>
              <p:spPr>
                <a:xfrm>
                  <a:off x="4177368" y="4837761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0" name="타원 189"/>
                <p:cNvSpPr/>
                <p:nvPr/>
              </p:nvSpPr>
              <p:spPr>
                <a:xfrm>
                  <a:off x="4877434" y="477109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이등변 삼각형 190"/>
                <p:cNvSpPr/>
                <p:nvPr/>
              </p:nvSpPr>
              <p:spPr>
                <a:xfrm rot="10800000">
                  <a:off x="4422235" y="4932384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직사각형 191"/>
                <p:cNvSpPr/>
                <p:nvPr/>
              </p:nvSpPr>
              <p:spPr>
                <a:xfrm>
                  <a:off x="4447037" y="5114173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3" name="직사각형 192"/>
                <p:cNvSpPr/>
                <p:nvPr/>
              </p:nvSpPr>
              <p:spPr>
                <a:xfrm>
                  <a:off x="4331793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4" name="직사각형 193"/>
                <p:cNvSpPr/>
                <p:nvPr/>
              </p:nvSpPr>
              <p:spPr>
                <a:xfrm>
                  <a:off x="4353805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5" name="양쪽 모서리가 둥근 사각형 194"/>
                <p:cNvSpPr/>
                <p:nvPr/>
              </p:nvSpPr>
              <p:spPr>
                <a:xfrm rot="10800000">
                  <a:off x="4345729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6" name="직사각형 195"/>
                <p:cNvSpPr/>
                <p:nvPr/>
              </p:nvSpPr>
              <p:spPr>
                <a:xfrm>
                  <a:off x="4592808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7" name="직사각형 196"/>
                <p:cNvSpPr/>
                <p:nvPr/>
              </p:nvSpPr>
              <p:spPr>
                <a:xfrm>
                  <a:off x="4614820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양쪽 모서리가 둥근 사각형 197"/>
                <p:cNvSpPr/>
                <p:nvPr/>
              </p:nvSpPr>
              <p:spPr>
                <a:xfrm rot="10800000">
                  <a:off x="4606744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9" name="양쪽 모서리가 잘린 사각형 198"/>
                <p:cNvSpPr/>
                <p:nvPr/>
              </p:nvSpPr>
              <p:spPr>
                <a:xfrm>
                  <a:off x="4276581" y="5231087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직사각형 199"/>
                <p:cNvSpPr/>
                <p:nvPr/>
              </p:nvSpPr>
              <p:spPr>
                <a:xfrm>
                  <a:off x="4275961" y="5409536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모서리가 둥근 직사각형 200"/>
                <p:cNvSpPr/>
                <p:nvPr/>
              </p:nvSpPr>
              <p:spPr>
                <a:xfrm rot="4915566" flipH="1">
                  <a:off x="5158042" y="5080903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모서리가 둥근 직사각형 201"/>
                <p:cNvSpPr/>
                <p:nvPr/>
              </p:nvSpPr>
              <p:spPr>
                <a:xfrm rot="3620786" flipH="1">
                  <a:off x="5168765" y="504874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모서리가 둥근 직사각형 202"/>
                <p:cNvSpPr/>
                <p:nvPr/>
              </p:nvSpPr>
              <p:spPr>
                <a:xfrm rot="3122987" flipH="1">
                  <a:off x="5149284" y="5018038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모서리가 둥근 직사각형 203"/>
                <p:cNvSpPr/>
                <p:nvPr/>
              </p:nvSpPr>
              <p:spPr>
                <a:xfrm rot="2390053" flipH="1">
                  <a:off x="5124804" y="4993097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모서리가 둥근 직사각형 204"/>
                <p:cNvSpPr/>
                <p:nvPr/>
              </p:nvSpPr>
              <p:spPr>
                <a:xfrm rot="1394069" flipH="1">
                  <a:off x="5103582" y="5001134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양쪽 모서리가 둥근 사각형 205"/>
                <p:cNvSpPr/>
                <p:nvPr/>
              </p:nvSpPr>
              <p:spPr>
                <a:xfrm rot="4009863" flipH="1">
                  <a:off x="5025629" y="5079173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7" name="양쪽 모서리가 둥근 사각형 206"/>
                <p:cNvSpPr/>
                <p:nvPr/>
              </p:nvSpPr>
              <p:spPr>
                <a:xfrm rot="8303533">
                  <a:off x="3791653" y="4933444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800846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" name="그룹 7"/>
          <p:cNvGrpSpPr/>
          <p:nvPr userDrawn="1"/>
        </p:nvGrpSpPr>
        <p:grpSpPr>
          <a:xfrm rot="21409743">
            <a:off x="353769" y="132405"/>
            <a:ext cx="3645055" cy="461665"/>
            <a:chOff x="265545" y="192665"/>
            <a:chExt cx="2905444" cy="461665"/>
          </a:xfrm>
        </p:grpSpPr>
        <p:grpSp>
          <p:nvGrpSpPr>
            <p:cNvPr id="9" name="그룹 8"/>
            <p:cNvGrpSpPr/>
            <p:nvPr/>
          </p:nvGrpSpPr>
          <p:grpSpPr>
            <a:xfrm>
              <a:off x="265545" y="207195"/>
              <a:ext cx="2790825" cy="430980"/>
              <a:chOff x="360795" y="235770"/>
              <a:chExt cx="2790825" cy="430980"/>
            </a:xfrm>
          </p:grpSpPr>
          <p:sp>
            <p:nvSpPr>
              <p:cNvPr id="11" name="오각형 10"/>
              <p:cNvSpPr/>
              <p:nvPr/>
            </p:nvSpPr>
            <p:spPr>
              <a:xfrm flipH="1">
                <a:off x="360795" y="235770"/>
                <a:ext cx="2790825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타원 11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533817" y="192665"/>
              <a:ext cx="26371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19.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이어서 말해요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4-5</a:t>
              </a:r>
              <a:r>
                <a:rPr lang="ko-KR" altLang="en-US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세</a:t>
              </a:r>
              <a:endParaRPr lang="ko-KR" altLang="en-US" sz="1600" kern="12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endParaRPr>
            </a:p>
          </p:txBody>
        </p:sp>
      </p:grpSp>
      <p:sp>
        <p:nvSpPr>
          <p:cNvPr id="13" name="자유형 12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그룹 14"/>
          <p:cNvGrpSpPr/>
          <p:nvPr userDrawn="1"/>
        </p:nvGrpSpPr>
        <p:grpSpPr>
          <a:xfrm rot="706453">
            <a:off x="8356363" y="89969"/>
            <a:ext cx="839203" cy="11280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6" name="직선 연결선 15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타원 17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달 18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0" name="달 19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타원 20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막힌 원호 21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C000"/>
            </a:solidFill>
            <a:ln cap="rnd">
              <a:solidFill>
                <a:schemeClr val="accent1">
                  <a:lumMod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막힌 원호 22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24" name="그룹 23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25" name="순서도: 저장 데이터 24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타원 25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순서도: 저장 데이터 26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86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4" name="그룹 63"/>
          <p:cNvGrpSpPr/>
          <p:nvPr userDrawn="1"/>
        </p:nvGrpSpPr>
        <p:grpSpPr>
          <a:xfrm rot="21193429">
            <a:off x="55711" y="5197382"/>
            <a:ext cx="1082656" cy="1512408"/>
            <a:chOff x="9823762" y="3690398"/>
            <a:chExt cx="1397600" cy="19523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5" name="순서도: 수동 입력 64"/>
            <p:cNvSpPr/>
            <p:nvPr/>
          </p:nvSpPr>
          <p:spPr>
            <a:xfrm rot="1800000" flipH="1">
              <a:off x="9890819" y="4505059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6" name="그룹 65"/>
            <p:cNvGrpSpPr/>
            <p:nvPr userDrawn="1"/>
          </p:nvGrpSpPr>
          <p:grpSpPr>
            <a:xfrm rot="3600000">
              <a:off x="9828303" y="4315762"/>
              <a:ext cx="186730" cy="195812"/>
              <a:chOff x="3812460" y="5500394"/>
              <a:chExt cx="186730" cy="195812"/>
            </a:xfrm>
          </p:grpSpPr>
          <p:sp>
            <p:nvSpPr>
              <p:cNvPr id="136" name="모서리가 둥근 직사각형 135"/>
              <p:cNvSpPr/>
              <p:nvPr/>
            </p:nvSpPr>
            <p:spPr>
              <a:xfrm rot="12883472">
                <a:off x="3915974" y="5577606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모서리가 둥근 직사각형 136"/>
              <p:cNvSpPr/>
              <p:nvPr/>
            </p:nvSpPr>
            <p:spPr>
              <a:xfrm rot="14178252">
                <a:off x="3882419" y="557276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모서리가 둥근 직사각형 137"/>
              <p:cNvSpPr/>
              <p:nvPr/>
            </p:nvSpPr>
            <p:spPr>
              <a:xfrm rot="14676051">
                <a:off x="3863715" y="5541582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모서리가 둥근 직사각형 138"/>
              <p:cNvSpPr/>
              <p:nvPr/>
            </p:nvSpPr>
            <p:spPr>
              <a:xfrm rot="15408985">
                <a:off x="3852405" y="550851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모서리가 둥근 직사각형 139"/>
              <p:cNvSpPr/>
              <p:nvPr/>
            </p:nvSpPr>
            <p:spPr>
              <a:xfrm rot="16404969">
                <a:off x="3878189" y="5487549"/>
                <a:ext cx="2616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양쪽 모서리가 둥근 사각형 140"/>
              <p:cNvSpPr/>
              <p:nvPr/>
            </p:nvSpPr>
            <p:spPr>
              <a:xfrm rot="14890137">
                <a:off x="3879168" y="5533468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7" name="순서도: 수동 입력 66"/>
            <p:cNvSpPr/>
            <p:nvPr/>
          </p:nvSpPr>
          <p:spPr>
            <a:xfrm rot="9159122">
              <a:off x="10539209" y="4542123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현 67"/>
            <p:cNvSpPr/>
            <p:nvPr/>
          </p:nvSpPr>
          <p:spPr>
            <a:xfrm>
              <a:off x="9894456" y="3881606"/>
              <a:ext cx="611112" cy="224703"/>
            </a:xfrm>
            <a:prstGeom prst="chord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타원 68"/>
            <p:cNvSpPr/>
            <p:nvPr/>
          </p:nvSpPr>
          <p:spPr>
            <a:xfrm>
              <a:off x="10085086" y="3720456"/>
              <a:ext cx="900768" cy="834614"/>
            </a:xfrm>
            <a:prstGeom prst="ellipse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현 69"/>
            <p:cNvSpPr/>
            <p:nvPr/>
          </p:nvSpPr>
          <p:spPr>
            <a:xfrm rot="7200000">
              <a:off x="10111144" y="3681530"/>
              <a:ext cx="855573" cy="873310"/>
            </a:xfrm>
            <a:prstGeom prst="chord">
              <a:avLst>
                <a:gd name="adj1" fmla="val 5333527"/>
                <a:gd name="adj2" fmla="val 12974292"/>
              </a:avLst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타원 70"/>
            <p:cNvSpPr/>
            <p:nvPr/>
          </p:nvSpPr>
          <p:spPr>
            <a:xfrm rot="21190137">
              <a:off x="10223642" y="4041757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타원 71"/>
            <p:cNvSpPr/>
            <p:nvPr/>
          </p:nvSpPr>
          <p:spPr>
            <a:xfrm rot="21190137">
              <a:off x="10789806" y="4023085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3" name="직선 연결선 72"/>
            <p:cNvCxnSpPr/>
            <p:nvPr/>
          </p:nvCxnSpPr>
          <p:spPr>
            <a:xfrm rot="21190137" flipH="1">
              <a:off x="10215833" y="3988808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직선 연결선 73"/>
            <p:cNvCxnSpPr/>
            <p:nvPr/>
          </p:nvCxnSpPr>
          <p:spPr>
            <a:xfrm rot="21190137" flipH="1">
              <a:off x="10261326" y="3979019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직선 연결선 74"/>
            <p:cNvCxnSpPr/>
            <p:nvPr/>
          </p:nvCxnSpPr>
          <p:spPr>
            <a:xfrm rot="21190137" flipH="1">
              <a:off x="10774946" y="3970979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직선 연결선 75"/>
            <p:cNvCxnSpPr/>
            <p:nvPr/>
          </p:nvCxnSpPr>
          <p:spPr>
            <a:xfrm rot="21190137" flipH="1">
              <a:off x="10820440" y="3961191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타원 76"/>
            <p:cNvSpPr/>
            <p:nvPr/>
          </p:nvSpPr>
          <p:spPr>
            <a:xfrm>
              <a:off x="10151310" y="4198919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타원 77"/>
            <p:cNvSpPr/>
            <p:nvPr/>
          </p:nvSpPr>
          <p:spPr>
            <a:xfrm>
              <a:off x="10851376" y="4132257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이등변 삼각형 78"/>
            <p:cNvSpPr/>
            <p:nvPr/>
          </p:nvSpPr>
          <p:spPr>
            <a:xfrm rot="10800000">
              <a:off x="10396177" y="4293542"/>
              <a:ext cx="278586" cy="173679"/>
            </a:xfrm>
            <a:prstGeom prst="triangle">
              <a:avLst>
                <a:gd name="adj" fmla="val 475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직사각형 79"/>
            <p:cNvSpPr/>
            <p:nvPr/>
          </p:nvSpPr>
          <p:spPr>
            <a:xfrm>
              <a:off x="10420979" y="4475331"/>
              <a:ext cx="228982" cy="116914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305735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10327747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양쪽 모서리가 둥근 사각형 82"/>
            <p:cNvSpPr/>
            <p:nvPr/>
          </p:nvSpPr>
          <p:spPr>
            <a:xfrm rot="10800000">
              <a:off x="10319671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10566750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직사각형 84"/>
            <p:cNvSpPr/>
            <p:nvPr/>
          </p:nvSpPr>
          <p:spPr>
            <a:xfrm>
              <a:off x="10588762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양쪽 모서리가 둥근 사각형 86"/>
            <p:cNvSpPr/>
            <p:nvPr/>
          </p:nvSpPr>
          <p:spPr>
            <a:xfrm rot="10800000">
              <a:off x="10580686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양쪽 모서리가 잘린 사각형 87"/>
            <p:cNvSpPr/>
            <p:nvPr/>
          </p:nvSpPr>
          <p:spPr>
            <a:xfrm>
              <a:off x="10250523" y="4592245"/>
              <a:ext cx="579622" cy="611582"/>
            </a:xfrm>
            <a:prstGeom prst="snip2SameRect">
              <a:avLst>
                <a:gd name="adj1" fmla="val 21863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" name="직사각형 128"/>
            <p:cNvSpPr/>
            <p:nvPr/>
          </p:nvSpPr>
          <p:spPr>
            <a:xfrm>
              <a:off x="10249903" y="4770694"/>
              <a:ext cx="580860" cy="12959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" name="모서리가 둥근 직사각형 129"/>
            <p:cNvSpPr/>
            <p:nvPr/>
          </p:nvSpPr>
          <p:spPr>
            <a:xfrm rot="4915566" flipH="1">
              <a:off x="11131984" y="4442061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1" name="모서리가 둥근 직사각형 130"/>
            <p:cNvSpPr/>
            <p:nvPr/>
          </p:nvSpPr>
          <p:spPr>
            <a:xfrm rot="3620786" flipH="1">
              <a:off x="11142707" y="4409899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" name="모서리가 둥근 직사각형 131"/>
            <p:cNvSpPr/>
            <p:nvPr/>
          </p:nvSpPr>
          <p:spPr>
            <a:xfrm rot="3122987" flipH="1">
              <a:off x="11123226" y="4379196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3" name="모서리가 둥근 직사각형 132"/>
            <p:cNvSpPr/>
            <p:nvPr/>
          </p:nvSpPr>
          <p:spPr>
            <a:xfrm rot="2390053" flipH="1">
              <a:off x="11098746" y="4354255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4" name="모서리가 둥근 직사각형 133"/>
            <p:cNvSpPr/>
            <p:nvPr/>
          </p:nvSpPr>
          <p:spPr>
            <a:xfrm rot="1394069" flipH="1">
              <a:off x="11077524" y="4362292"/>
              <a:ext cx="2616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5" name="양쪽 모서리가 둥근 사각형 134"/>
            <p:cNvSpPr/>
            <p:nvPr/>
          </p:nvSpPr>
          <p:spPr>
            <a:xfrm rot="4009863" flipH="1">
              <a:off x="10999571" y="4440331"/>
              <a:ext cx="153095" cy="86948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31889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그룹 14"/>
          <p:cNvGrpSpPr/>
          <p:nvPr userDrawn="1"/>
        </p:nvGrpSpPr>
        <p:grpSpPr>
          <a:xfrm rot="706453">
            <a:off x="8356363" y="89969"/>
            <a:ext cx="839203" cy="11280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6" name="직선 연결선 15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타원 17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달 18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0" name="달 19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타원 20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막힌 원호 21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C000"/>
            </a:solidFill>
            <a:ln cap="rnd">
              <a:solidFill>
                <a:schemeClr val="accent1">
                  <a:lumMod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막힌 원호 22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24" name="그룹 23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25" name="순서도: 저장 데이터 24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타원 25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순서도: 저장 데이터 26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86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6" name="그룹 7"/>
          <p:cNvGrpSpPr/>
          <p:nvPr userDrawn="1"/>
        </p:nvGrpSpPr>
        <p:grpSpPr>
          <a:xfrm rot="21409743">
            <a:off x="353769" y="132405"/>
            <a:ext cx="3645055" cy="461665"/>
            <a:chOff x="265545" y="192665"/>
            <a:chExt cx="2905444" cy="461665"/>
          </a:xfrm>
        </p:grpSpPr>
        <p:grpSp>
          <p:nvGrpSpPr>
            <p:cNvPr id="127" name="그룹 8"/>
            <p:cNvGrpSpPr/>
            <p:nvPr/>
          </p:nvGrpSpPr>
          <p:grpSpPr>
            <a:xfrm>
              <a:off x="265545" y="207195"/>
              <a:ext cx="2790825" cy="430980"/>
              <a:chOff x="360795" y="235770"/>
              <a:chExt cx="2790825" cy="430980"/>
            </a:xfrm>
          </p:grpSpPr>
          <p:sp>
            <p:nvSpPr>
              <p:cNvPr id="129" name="오각형 10"/>
              <p:cNvSpPr/>
              <p:nvPr/>
            </p:nvSpPr>
            <p:spPr>
              <a:xfrm flipH="1">
                <a:off x="360795" y="235770"/>
                <a:ext cx="2790825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타원 11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8" name="TextBox 127"/>
            <p:cNvSpPr txBox="1"/>
            <p:nvPr/>
          </p:nvSpPr>
          <p:spPr>
            <a:xfrm>
              <a:off x="533817" y="192665"/>
              <a:ext cx="26371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19.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이어서 말해요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4-5</a:t>
              </a:r>
              <a:r>
                <a:rPr lang="ko-KR" altLang="en-US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세</a:t>
              </a:r>
              <a:endParaRPr lang="ko-KR" altLang="en-US" sz="1600" kern="12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endParaRPr>
            </a:p>
          </p:txBody>
        </p:sp>
      </p:grpSp>
      <p:sp>
        <p:nvSpPr>
          <p:cNvPr id="131" name="자유형 12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0" name="그룹 119"/>
          <p:cNvGrpSpPr/>
          <p:nvPr userDrawn="1"/>
        </p:nvGrpSpPr>
        <p:grpSpPr>
          <a:xfrm flipH="1">
            <a:off x="84001" y="4660802"/>
            <a:ext cx="1622309" cy="1949702"/>
            <a:chOff x="7279520" y="4215550"/>
            <a:chExt cx="1877058" cy="2255861"/>
          </a:xfrm>
        </p:grpSpPr>
        <p:grpSp>
          <p:nvGrpSpPr>
            <p:cNvPr id="121" name="그룹 120"/>
            <p:cNvGrpSpPr/>
            <p:nvPr/>
          </p:nvGrpSpPr>
          <p:grpSpPr>
            <a:xfrm>
              <a:off x="8107660" y="4215550"/>
              <a:ext cx="1048918" cy="2237786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5" name="원호 164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타원 165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타원 166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직사각형 167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직사각형 168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양쪽 모서리가 둥근 사각형 169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양쪽 모서리가 둥근 사각형 170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직사각형 171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73" name="그룹 172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08" name="모서리가 둥근 직사각형 207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9" name="모서리가 둥근 직사각형 208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0" name="모서리가 둥근 직사각형 209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1" name="모서리가 둥근 직사각형 210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2" name="모서리가 둥근 직사각형 211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3" name="양쪽 모서리가 둥근 사각형 212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74" name="직사각형 173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양쪽 모서리가 둥근 사각형 179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현 180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자유형 181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자유형 182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현 183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타원 184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타원 185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87" name="직선 연결선 186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직선 연결선 187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직선 연결선 188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직선 연결선 189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직선 연결선 190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직선 연결선 191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3" name="직사각형 192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사다리꼴 193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직사각형 194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타원 195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타원 196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타원 197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직사각형 198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이등변 삼각형 200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이등변 삼각형 201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원호 202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원호 203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05" name="그룹 204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06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07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122" name="그룹 121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3" name="순서도: 수동 입력 122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4" name="그룹 123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59" name="모서리가 둥근 직사각형 158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0" name="모서리가 둥근 직사각형 159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1" name="모서리가 둥근 직사각형 160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2" name="모서리가 둥근 직사각형 161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" name="모서리가 둥근 직사각형 162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" name="양쪽 모서리가 둥근 사각형 163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5" name="순서도: 수동 입력 124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현 131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타원 132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현 133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타원 134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6" name="타원 135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37" name="직선 연결선 136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직선 연결선 137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직선 연결선 138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직선 연결선 139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타원 140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타원 141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이등변 삼각형 142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직사각형 144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직사각형 145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양쪽 모서리가 둥근 사각형 146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직사각형 147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직사각형 148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양쪽 모서리가 둥근 사각형 149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양쪽 모서리가 잘린 사각형 150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직사각형 151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모서리가 둥근 직사각형 154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모서리가 둥근 직사각형 155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모서리가 둥근 직사각형 156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양쪽 모서리가 둥근 사각형 157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962973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그룹 14"/>
          <p:cNvGrpSpPr/>
          <p:nvPr userDrawn="1"/>
        </p:nvGrpSpPr>
        <p:grpSpPr>
          <a:xfrm rot="706453">
            <a:off x="8356363" y="89969"/>
            <a:ext cx="839203" cy="11280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6" name="직선 연결선 15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타원 17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달 18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0" name="달 19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타원 20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막힌 원호 21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C000"/>
            </a:solidFill>
            <a:ln cap="rnd">
              <a:solidFill>
                <a:schemeClr val="accent1">
                  <a:lumMod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막힌 원호 22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24" name="그룹 23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25" name="순서도: 저장 데이터 24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타원 25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순서도: 저장 데이터 26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86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3" name="그룹 7"/>
          <p:cNvGrpSpPr/>
          <p:nvPr userDrawn="1"/>
        </p:nvGrpSpPr>
        <p:grpSpPr>
          <a:xfrm rot="21409743">
            <a:off x="353769" y="132405"/>
            <a:ext cx="3645055" cy="461665"/>
            <a:chOff x="265545" y="192665"/>
            <a:chExt cx="2905444" cy="461665"/>
          </a:xfrm>
        </p:grpSpPr>
        <p:grpSp>
          <p:nvGrpSpPr>
            <p:cNvPr id="124" name="그룹 8"/>
            <p:cNvGrpSpPr/>
            <p:nvPr/>
          </p:nvGrpSpPr>
          <p:grpSpPr>
            <a:xfrm>
              <a:off x="265545" y="207195"/>
              <a:ext cx="2790825" cy="430980"/>
              <a:chOff x="360795" y="235770"/>
              <a:chExt cx="2790825" cy="430980"/>
            </a:xfrm>
          </p:grpSpPr>
          <p:sp>
            <p:nvSpPr>
              <p:cNvPr id="126" name="오각형 10"/>
              <p:cNvSpPr/>
              <p:nvPr/>
            </p:nvSpPr>
            <p:spPr>
              <a:xfrm flipH="1">
                <a:off x="360795" y="235770"/>
                <a:ext cx="2790825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타원 11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5" name="TextBox 124"/>
            <p:cNvSpPr txBox="1"/>
            <p:nvPr/>
          </p:nvSpPr>
          <p:spPr>
            <a:xfrm>
              <a:off x="533817" y="192665"/>
              <a:ext cx="26371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19.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이어서 말해요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4-5</a:t>
              </a:r>
              <a:r>
                <a:rPr lang="ko-KR" altLang="en-US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세</a:t>
              </a:r>
              <a:endParaRPr lang="ko-KR" altLang="en-US" sz="1600" kern="12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endParaRPr>
            </a:p>
          </p:txBody>
        </p:sp>
      </p:grpSp>
      <p:sp>
        <p:nvSpPr>
          <p:cNvPr id="128" name="자유형 12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7" name="그룹 116"/>
          <p:cNvGrpSpPr/>
          <p:nvPr userDrawn="1"/>
        </p:nvGrpSpPr>
        <p:grpSpPr>
          <a:xfrm flipH="1">
            <a:off x="-1290" y="4461584"/>
            <a:ext cx="1887544" cy="2178315"/>
            <a:chOff x="7279520" y="4293096"/>
            <a:chExt cx="1887544" cy="2178315"/>
          </a:xfrm>
        </p:grpSpPr>
        <p:grpSp>
          <p:nvGrpSpPr>
            <p:cNvPr id="118" name="그룹 117"/>
            <p:cNvGrpSpPr/>
            <p:nvPr/>
          </p:nvGrpSpPr>
          <p:grpSpPr>
            <a:xfrm flipH="1">
              <a:off x="8080489" y="4293096"/>
              <a:ext cx="1086575" cy="2157089"/>
              <a:chOff x="2537687" y="3018591"/>
              <a:chExt cx="1634425" cy="32446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62" name="그룹 161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203" name="모서리가 둥근 직사각형 202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모서리가 둥근 직사각형 203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모서리가 둥근 직사각형 204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모서리가 둥근 직사각형 205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7" name="모서리가 둥근 직사각형 206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3" name="직사각형 162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양쪽 모서리가 둥근 사각형 163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직사각형 164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6" name="그룹 165"/>
              <p:cNvGrpSpPr/>
              <p:nvPr/>
            </p:nvGrpSpPr>
            <p:grpSpPr>
              <a:xfrm>
                <a:off x="2613136" y="3246150"/>
                <a:ext cx="985968" cy="1088844"/>
                <a:chOff x="5431174" y="1249197"/>
                <a:chExt cx="1316088" cy="1456184"/>
              </a:xfrm>
            </p:grpSpPr>
            <p:sp>
              <p:nvSpPr>
                <p:cNvPr id="193" name="자유형 192"/>
                <p:cNvSpPr/>
                <p:nvPr/>
              </p:nvSpPr>
              <p:spPr>
                <a:xfrm rot="691166">
                  <a:off x="5461771" y="1249197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4" name="자유형 193"/>
                <p:cNvSpPr/>
                <p:nvPr/>
              </p:nvSpPr>
              <p:spPr>
                <a:xfrm rot="691166">
                  <a:off x="5431174" y="2129731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5" name="자유형 194"/>
                <p:cNvSpPr/>
                <p:nvPr/>
              </p:nvSpPr>
              <p:spPr>
                <a:xfrm rot="691166">
                  <a:off x="6436405" y="1902453"/>
                  <a:ext cx="310008" cy="515733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6" name="원호 195"/>
                <p:cNvSpPr/>
                <p:nvPr/>
              </p:nvSpPr>
              <p:spPr>
                <a:xfrm rot="9333936">
                  <a:off x="5831350" y="1879170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7" name="타원 196"/>
                <p:cNvSpPr/>
                <p:nvPr/>
              </p:nvSpPr>
              <p:spPr>
                <a:xfrm rot="21190137">
                  <a:off x="5672798" y="1923768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타원 197"/>
                <p:cNvSpPr/>
                <p:nvPr/>
              </p:nvSpPr>
              <p:spPr>
                <a:xfrm rot="21190137">
                  <a:off x="6515452" y="1822825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99" name="직선 연결선 198"/>
                <p:cNvCxnSpPr/>
                <p:nvPr/>
              </p:nvCxnSpPr>
              <p:spPr>
                <a:xfrm rot="21190137" flipH="1">
                  <a:off x="5661175" y="1844960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직선 연결선 199"/>
                <p:cNvCxnSpPr/>
                <p:nvPr/>
              </p:nvCxnSpPr>
              <p:spPr>
                <a:xfrm rot="21190137" flipH="1">
                  <a:off x="5728886" y="1830391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직선 연결선 200"/>
                <p:cNvCxnSpPr/>
                <p:nvPr/>
              </p:nvCxnSpPr>
              <p:spPr>
                <a:xfrm rot="21190137" flipH="1">
                  <a:off x="6493336" y="1745273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직선 연결선 201"/>
                <p:cNvCxnSpPr/>
                <p:nvPr/>
              </p:nvCxnSpPr>
              <p:spPr>
                <a:xfrm rot="21190137" flipH="1">
                  <a:off x="6561047" y="1730704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7" name="타원 62"/>
              <p:cNvSpPr/>
              <p:nvPr/>
            </p:nvSpPr>
            <p:spPr>
              <a:xfrm>
                <a:off x="2626222" y="318668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타원 62"/>
              <p:cNvSpPr/>
              <p:nvPr/>
            </p:nvSpPr>
            <p:spPr>
              <a:xfrm>
                <a:off x="2611550" y="312019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이등변 삼각형 168"/>
              <p:cNvSpPr/>
              <p:nvPr/>
            </p:nvSpPr>
            <p:spPr>
              <a:xfrm rot="1444413" flipV="1">
                <a:off x="3159746" y="306272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이등변 삼각형 169"/>
              <p:cNvSpPr/>
              <p:nvPr/>
            </p:nvSpPr>
            <p:spPr>
              <a:xfrm rot="20191666" flipV="1">
                <a:off x="3133159" y="301859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71" name="직선 연결선 170"/>
              <p:cNvCxnSpPr/>
              <p:nvPr/>
            </p:nvCxnSpPr>
            <p:spPr>
              <a:xfrm flipH="1">
                <a:off x="3122698" y="3843340"/>
                <a:ext cx="2990" cy="165207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직선 연결선 171"/>
              <p:cNvCxnSpPr/>
              <p:nvPr/>
            </p:nvCxnSpPr>
            <p:spPr>
              <a:xfrm>
                <a:off x="3124261" y="4008072"/>
                <a:ext cx="5293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3" name="직사각형 172"/>
              <p:cNvSpPr/>
              <p:nvPr/>
            </p:nvSpPr>
            <p:spPr>
              <a:xfrm>
                <a:off x="3032471" y="4266704"/>
                <a:ext cx="255321" cy="1301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74" name="그룹 173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188" name="모서리가 둥근 직사각형 187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9" name="모서리가 둥근 직사각형 188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0" name="모서리가 둥근 직사각형 189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모서리가 둥근 직사각형 190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모서리가 둥근 직사각형 191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75" name="양쪽 모서리가 둥근 사각형 174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직사각형 175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직사각형 176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양쪽 모서리가 둥근 사각형 177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양쪽 모서리가 둥근 사각형 178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80" name="그룹 179"/>
              <p:cNvGrpSpPr/>
              <p:nvPr/>
            </p:nvGrpSpPr>
            <p:grpSpPr>
              <a:xfrm>
                <a:off x="2759889" y="4387964"/>
                <a:ext cx="831452" cy="1097622"/>
                <a:chOff x="10469794" y="3610663"/>
                <a:chExt cx="1029782" cy="1359442"/>
              </a:xfrm>
            </p:grpSpPr>
            <p:sp>
              <p:nvSpPr>
                <p:cNvPr id="181" name="양쪽 모서리가 둥근 사각형 180"/>
                <p:cNvSpPr/>
                <p:nvPr/>
              </p:nvSpPr>
              <p:spPr>
                <a:xfrm flipV="1">
                  <a:off x="10469794" y="3636871"/>
                  <a:ext cx="1029782" cy="1333234"/>
                </a:xfrm>
                <a:prstGeom prst="round2Same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2" name="사다리꼴 181"/>
                <p:cNvSpPr/>
                <p:nvPr/>
              </p:nvSpPr>
              <p:spPr>
                <a:xfrm rot="10800000">
                  <a:off x="10750422" y="3610663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3" name="평행 사변형 182"/>
                <p:cNvSpPr/>
                <p:nvPr/>
              </p:nvSpPr>
              <p:spPr>
                <a:xfrm>
                  <a:off x="10944846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4" name="평행 사변형 183"/>
                <p:cNvSpPr/>
                <p:nvPr/>
              </p:nvSpPr>
              <p:spPr>
                <a:xfrm flipH="1">
                  <a:off x="10761441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85" name="직선 연결선 184"/>
                <p:cNvCxnSpPr/>
                <p:nvPr/>
              </p:nvCxnSpPr>
              <p:spPr>
                <a:xfrm>
                  <a:off x="10964109" y="3834950"/>
                  <a:ext cx="0" cy="1117431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6" name="타원 185"/>
                <p:cNvSpPr/>
                <p:nvPr/>
              </p:nvSpPr>
              <p:spPr>
                <a:xfrm>
                  <a:off x="10922372" y="3856971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7" name="타원 186"/>
                <p:cNvSpPr/>
                <p:nvPr/>
              </p:nvSpPr>
              <p:spPr>
                <a:xfrm>
                  <a:off x="10922372" y="4050722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19" name="그룹 118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0" name="순서도: 수동 입력 119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1" name="그룹 120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56" name="모서리가 둥근 직사각형 155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모서리가 둥근 직사각형 156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8" name="모서리가 둥근 직사각형 157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9" name="모서리가 둥근 직사각형 158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0" name="모서리가 둥근 직사각형 159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1" name="양쪽 모서리가 둥근 사각형 160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2" name="순서도: 수동 입력 121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현 128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타원 129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현 130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타원 131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타원 132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34" name="직선 연결선 133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직선 연결선 134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직선 연결선 135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직선 연결선 136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타원 137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타원 138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이등변 삼각형 139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직사각형 140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직사각형 141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직사각형 142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양쪽 모서리가 둥근 사각형 143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직사각형 144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직사각형 145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양쪽 모서리가 둥근 사각형 146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양쪽 모서리가 잘린 사각형 147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직사각형 148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양쪽 모서리가 둥근 사각형 154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53862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44FB-A75B-424C-866E-D533C4DF998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3C32-3388-4975-B7AC-B8EB52BFA9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3556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44FB-A75B-424C-866E-D533C4DF998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3C32-3388-4975-B7AC-B8EB52BFA9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1328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44FB-A75B-424C-866E-D533C4DF998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3C32-3388-4975-B7AC-B8EB52BFA9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0088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44FB-A75B-424C-866E-D533C4DF998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3C32-3388-4975-B7AC-B8EB52BFA9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9592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44FB-A75B-424C-866E-D533C4DF998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3C32-3388-4975-B7AC-B8EB52BFA9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1465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44FB-A75B-424C-866E-D533C4DF998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3C32-3388-4975-B7AC-B8EB52BFA9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9428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44FB-A75B-424C-866E-D533C4DF998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3C32-3388-4975-B7AC-B8EB52BFA9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45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644FB-A75B-424C-866E-D533C4DF998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73C32-3388-4975-B7AC-B8EB52BFA9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6696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644FB-A75B-424C-866E-D533C4DF9986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73C32-3388-4975-B7AC-B8EB52BFA9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5829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png"/><Relationship Id="rId4" Type="http://schemas.openxmlformats.org/officeDocument/2006/relationships/hyperlink" Target="&#48512;&#47784;&#51088;&#45376;%20&#45440;&#51060;&#54876;&#46041;_&#50976;&#50500;&#44592;%2019_master(0606)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58570" y="980728"/>
            <a:ext cx="5626861" cy="1820193"/>
            <a:chOff x="1758570" y="980728"/>
            <a:chExt cx="5626861" cy="1820193"/>
          </a:xfrm>
        </p:grpSpPr>
        <p:sp>
          <p:nvSpPr>
            <p:cNvPr id="5" name="TextBox 4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83448" y="1969924"/>
              <a:ext cx="4577130" cy="83099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19.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이어서 말해요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006C3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957980" y="733336"/>
            <a:ext cx="912429" cy="276999"/>
            <a:chOff x="2729879" y="2416294"/>
            <a:chExt cx="912429" cy="276999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2729879" y="2416295"/>
              <a:ext cx="906017" cy="276998"/>
            </a:xfrm>
            <a:prstGeom prst="roundRect">
              <a:avLst/>
            </a:prstGeom>
            <a:noFill/>
            <a:ln w="19050">
              <a:solidFill>
                <a:srgbClr val="008E4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29879" y="2416294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유아기 </a:t>
              </a:r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1748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899593" y="762334"/>
            <a:ext cx="273630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978187" y="805128"/>
            <a:ext cx="256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준비해 주세요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: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잡지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신문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22310" y="1484784"/>
            <a:ext cx="68788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 err="1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일상생활속에서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아이가 주로 접하는 상황이나 일에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대해 이야기를 나누어 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84857" y="2400273"/>
            <a:ext cx="5129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○○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야 밖에 나갔다 집에 돌아오면 왜 손을 씻을까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27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247060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2284857" y="2884874"/>
            <a:ext cx="43045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손이 더러운데 씻지 않으면 어떻게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될까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29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293459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1322310" y="3608206"/>
            <a:ext cx="5299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상황에 따라 문장을 이어서 말해 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284857" y="4157615"/>
            <a:ext cx="5937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○○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야 엄마가 하는 말을 이어서 말을 완성해 볼 수 있겠니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32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4198798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2284857" y="4645469"/>
            <a:ext cx="43160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손을 깨끗이 씻어야 해요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왜냐하면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------- </a:t>
            </a:r>
          </a:p>
        </p:txBody>
      </p:sp>
      <p:pic>
        <p:nvPicPr>
          <p:cNvPr id="34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4675173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2330422" y="5133323"/>
            <a:ext cx="3681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음식을 골고루 먹었어요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그래서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--- </a:t>
            </a:r>
          </a:p>
        </p:txBody>
      </p:sp>
      <p:pic>
        <p:nvPicPr>
          <p:cNvPr id="40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5151548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2330422" y="5621178"/>
            <a:ext cx="2478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넘어졌기 때문에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------- </a:t>
            </a:r>
          </a:p>
        </p:txBody>
      </p:sp>
      <p:pic>
        <p:nvPicPr>
          <p:cNvPr id="42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562792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091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22310" y="868650"/>
            <a:ext cx="5831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상황을 예측하여 다양한 결과를 말해 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4857" y="1413743"/>
            <a:ext cx="3962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선풍기를 켜면 </a:t>
            </a:r>
            <a:r>
              <a:rPr lang="ko-KR" altLang="en-US" sz="2000" u="sng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         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고 </a:t>
            </a:r>
            <a:r>
              <a:rPr lang="ko-KR" altLang="en-US" sz="2000" u="sng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        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해요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en-US" altLang="ko-KR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6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146249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84857" y="1897281"/>
            <a:ext cx="3447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일찍 자면 </a:t>
            </a:r>
            <a:r>
              <a:rPr lang="ko-KR" altLang="en-US" sz="2000" u="sng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        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고 </a:t>
            </a:r>
            <a:r>
              <a:rPr lang="ko-KR" altLang="en-US" sz="2000" u="sng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        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해요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194651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284857" y="2380818"/>
            <a:ext cx="5050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엄마는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3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가지로 말해 볼게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○○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문제를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내볼까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10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243053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그림 11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920" y="3392124"/>
            <a:ext cx="4637872" cy="260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16" name="그룹 15"/>
          <p:cNvGrpSpPr/>
          <p:nvPr/>
        </p:nvGrpSpPr>
        <p:grpSpPr>
          <a:xfrm flipH="1">
            <a:off x="997872" y="3392124"/>
            <a:ext cx="2232248" cy="1594463"/>
            <a:chOff x="6012160" y="3284984"/>
            <a:chExt cx="2232248" cy="1594463"/>
          </a:xfrm>
        </p:grpSpPr>
        <p:sp>
          <p:nvSpPr>
            <p:cNvPr id="17" name="타원형 설명선 16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012160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1179922" y="980728"/>
            <a:ext cx="1368152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258516" y="1023522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61297" y="1628800"/>
            <a:ext cx="57958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‘이어서 말해요’ 놀이를 통해서 문제해결 능력이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길러집니다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5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0474" y="1670265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61297" y="2627040"/>
            <a:ext cx="56151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 ‘이어서 말해요’ 놀이를 통해서 언어 논리력이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형성됩니다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7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101" y="2636912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661836" y="3625280"/>
            <a:ext cx="6554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처음에는 결과를 예측하기 쉬운 상황으로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놀이합니다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9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3645024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61836" y="4254187"/>
            <a:ext cx="60222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원인과 결과를 나타내는 용어를 충분하게 익힌 후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엄마나라의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언어로 바꾸어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놀이합니다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1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1640" y="4281045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15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1178685" y="980728"/>
            <a:ext cx="223883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257279" y="1023522"/>
            <a:ext cx="204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78818" y="1700808"/>
            <a:ext cx="7258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잡지나 신문에서 상황 그림을 모아 이야기를 나누어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봅니다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5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29287" y="1730659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78818" y="2396885"/>
            <a:ext cx="39021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동화의 뒷이야기를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지어봅니다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7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29287" y="2420888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678818" y="3092962"/>
            <a:ext cx="6827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엄마의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모국에서 들었던 전래동화가 있으면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들려줍니다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9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29287" y="3110425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678818" y="3789040"/>
            <a:ext cx="708716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아빠가 접속어를 생략하고 한국말로 문장을 이야기 하면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엄마와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유아는 문장에 어울리는 접속어를 엄마나라 말이나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한국말로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이야기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합니다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: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여름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비가옵니다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→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여름이기 때문에 비가 옵니다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  <a:endParaRPr lang="en-US" altLang="ko-KR" sz="20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    또는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여름이니까 비가 옵니다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.) </a:t>
            </a:r>
          </a:p>
        </p:txBody>
      </p:sp>
      <p:pic>
        <p:nvPicPr>
          <p:cNvPr id="12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29287" y="3829109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265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3"/>
          <p:cNvGrpSpPr/>
          <p:nvPr/>
        </p:nvGrpSpPr>
        <p:grpSpPr>
          <a:xfrm>
            <a:off x="1403648" y="1387460"/>
            <a:ext cx="3769030" cy="454920"/>
            <a:chOff x="899591" y="1052736"/>
            <a:chExt cx="3769030" cy="454920"/>
          </a:xfrm>
        </p:grpSpPr>
        <p:sp>
          <p:nvSpPr>
            <p:cNvPr id="14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ABDB77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931868" y="2798972"/>
            <a:ext cx="91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그래서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31868" y="3389926"/>
            <a:ext cx="783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그러면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18" name="Picture 17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77462" y="280809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77462" y="341132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931868" y="2208018"/>
            <a:ext cx="1046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~</a:t>
            </a:r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때문에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1" name="Picture 20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77462" y="220486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934905" y="3980880"/>
            <a:ext cx="1046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~</a:t>
            </a:r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하니까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3" name="Picture 2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77462" y="401455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1946086" y="4571836"/>
            <a:ext cx="1111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왜냐하면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3" name="Picture 3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91680" y="4617783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59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223</Words>
  <Application>Microsoft Office PowerPoint</Application>
  <PresentationFormat>화면 슬라이드 쇼(4:3)</PresentationFormat>
  <Paragraphs>43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굴림</vt:lpstr>
      <vt:lpstr>Arial</vt:lpstr>
      <vt:lpstr>서울남산체 EB</vt:lpstr>
      <vt:lpstr>서울남산체 M</vt:lpstr>
      <vt:lpstr>맑은 고딕</vt:lpstr>
      <vt:lpstr>서울남산체 B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2</cp:revision>
  <dcterms:created xsi:type="dcterms:W3CDTF">2015-06-15T10:28:09Z</dcterms:created>
  <dcterms:modified xsi:type="dcterms:W3CDTF">2015-06-15T11:47:57Z</dcterms:modified>
</cp:coreProperties>
</file>