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>
            <a:off x="7353478" y="4495867"/>
            <a:ext cx="1768315" cy="2174970"/>
            <a:chOff x="3942612" y="3010001"/>
            <a:chExt cx="2665192" cy="3278100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8" name="그룹 297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2" name="모서리가 둥근 직사각형 331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모서리가 둥근 직사각형 335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9" name="그룹 298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7" name="모서리가 둥근 직사각형 326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모서리가 둥근 직사각형 330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0" name="자유형 299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양쪽 모서리가 둥근 사각형 303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타원 305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모서리가 둥근 직사각형 307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9" name="그룹 308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1" name="자유형 310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2" name="그룹 311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자유형 313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원호 314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7" name="타원 316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8" name="그룹 317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6" name="직선 연결선 32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직선 연결선 320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2" name="그룹 321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10" name="타원 309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7" name="원호 136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타원 137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둥근 사각형 142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양쪽 모서리가 둥근 사각형 29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6" name="직사각형 145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양쪽 모서리가 둥근 사각형 151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현 152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자유형 153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자유형 154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현 155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타원 156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타원 157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59" name="직선 연결선 158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직선 연결선 159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직선 연결선 160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직선 연결선 161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직선 연결선 162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직선 연결선 163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직사각형 164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사다리꼴 25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직사각형 25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타원 26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타원 26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타원 26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직사각형 26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이등변 삼각형 26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5" name="이등변 삼각형 28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6" name="원호 28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7" name="원호 28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9" name="그룹 28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9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32" name="그룹 131"/>
          <p:cNvGrpSpPr/>
          <p:nvPr userDrawn="1"/>
        </p:nvGrpSpPr>
        <p:grpSpPr>
          <a:xfrm>
            <a:off x="304800" y="-63500"/>
            <a:ext cx="3835152" cy="660400"/>
            <a:chOff x="304800" y="-63500"/>
            <a:chExt cx="3835152" cy="660400"/>
          </a:xfrm>
        </p:grpSpPr>
        <p:sp>
          <p:nvSpPr>
            <p:cNvPr id="133" name="양쪽 모서리가 둥근 사각형 132"/>
            <p:cNvSpPr/>
            <p:nvPr userDrawn="1"/>
          </p:nvSpPr>
          <p:spPr>
            <a:xfrm flipV="1">
              <a:off x="304800" y="38100"/>
              <a:ext cx="383515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166" name="TextBox 165"/>
            <p:cNvSpPr txBox="1"/>
            <p:nvPr userDrawn="1"/>
          </p:nvSpPr>
          <p:spPr>
            <a:xfrm>
              <a:off x="490540" y="59035"/>
              <a:ext cx="34740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아기인형놀이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67" name="양쪽 모서리가 둥근 사각형 166"/>
            <p:cNvSpPr/>
            <p:nvPr userDrawn="1"/>
          </p:nvSpPr>
          <p:spPr>
            <a:xfrm flipV="1">
              <a:off x="368300" y="-63500"/>
              <a:ext cx="3699644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33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>
            <a:off x="7354937" y="4487192"/>
            <a:ext cx="1732734" cy="2178392"/>
            <a:chOff x="7515109" y="4286258"/>
            <a:chExt cx="1572562" cy="1977024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7" name="그룹 296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1" name="모서리가 둥근 직사각형 330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모서리가 둥근 직사각형 331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8" name="그룹 297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6" name="모서리가 둥근 직사각형 325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7" name="모서리가 둥근 직사각형 326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9" name="자유형 298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양쪽 모서리가 둥근 사각형 299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타원 303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모서리가 둥근 직사각형 305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8" name="그룹 307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0" name="자유형 309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1" name="그룹 310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2" name="자유형 311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원호 313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타원 314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7" name="그룹 316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8" name="직선 연결선 317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1" name="그룹 320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2" name="직선 연결선 32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09" name="타원 308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7" name="그룹 13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1" name="그룹 140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57" name="그룹 156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263" name="자유형 262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4" name="자유형 263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5" name="자유형 264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6" name="원호 265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6" name="타원 28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직선 연결선 289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직선 연결선 290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이등변 삼각형 159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이등변 삼각형 160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62" name="직선 연결선 161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직선 연결선 162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직사각형 163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사다리꼴 258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사다리꼴 259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사다리꼴 260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사다리꼴 261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52" name="모서리가 둥근 직사각형 15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3" name="양쪽 모서리가 둥근 사각형 142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둥근 사각형 14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원호 149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원호 150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1" name="그룹 130"/>
          <p:cNvGrpSpPr/>
          <p:nvPr userDrawn="1"/>
        </p:nvGrpSpPr>
        <p:grpSpPr>
          <a:xfrm>
            <a:off x="304800" y="-63500"/>
            <a:ext cx="3835152" cy="660400"/>
            <a:chOff x="304800" y="-63500"/>
            <a:chExt cx="3835152" cy="660400"/>
          </a:xfrm>
        </p:grpSpPr>
        <p:sp>
          <p:nvSpPr>
            <p:cNvPr id="132" name="양쪽 모서리가 둥근 사각형 131"/>
            <p:cNvSpPr/>
            <p:nvPr userDrawn="1"/>
          </p:nvSpPr>
          <p:spPr>
            <a:xfrm flipV="1">
              <a:off x="304800" y="38100"/>
              <a:ext cx="383515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133" name="TextBox 132"/>
            <p:cNvSpPr txBox="1"/>
            <p:nvPr userDrawn="1"/>
          </p:nvSpPr>
          <p:spPr>
            <a:xfrm>
              <a:off x="490540" y="59035"/>
              <a:ext cx="34740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아기인형놀이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66" name="양쪽 모서리가 둥근 사각형 165"/>
            <p:cNvSpPr/>
            <p:nvPr userDrawn="1"/>
          </p:nvSpPr>
          <p:spPr>
            <a:xfrm flipV="1">
              <a:off x="368300" y="-63500"/>
              <a:ext cx="3699644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77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  <a:effectLst/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135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 userDrawn="1"/>
        </p:nvGrpSpPr>
        <p:grpSpPr>
          <a:xfrm>
            <a:off x="304800" y="-63500"/>
            <a:ext cx="3835152" cy="660400"/>
            <a:chOff x="304800" y="-63500"/>
            <a:chExt cx="3835152" cy="660400"/>
          </a:xfrm>
        </p:grpSpPr>
        <p:sp>
          <p:nvSpPr>
            <p:cNvPr id="79" name="양쪽 모서리가 둥근 사각형 78"/>
            <p:cNvSpPr/>
            <p:nvPr userDrawn="1"/>
          </p:nvSpPr>
          <p:spPr>
            <a:xfrm flipV="1">
              <a:off x="304800" y="38100"/>
              <a:ext cx="383515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80" name="TextBox 79"/>
            <p:cNvSpPr txBox="1"/>
            <p:nvPr userDrawn="1"/>
          </p:nvSpPr>
          <p:spPr>
            <a:xfrm>
              <a:off x="490540" y="59035"/>
              <a:ext cx="34740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아기인형놀이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88" name="양쪽 모서리가 둥근 사각형 287"/>
            <p:cNvSpPr/>
            <p:nvPr userDrawn="1"/>
          </p:nvSpPr>
          <p:spPr>
            <a:xfrm flipV="1">
              <a:off x="368300" y="-63500"/>
              <a:ext cx="3699644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 rot="21190137">
            <a:off x="7849680" y="49468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5" name="그룹 13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262" name="모서리가 둥근 직사각형 261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모서리가 둥근 직사각형 264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모서리가 둥근 직사각형 265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64" name="모서리가 둥근 직사각형 16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7" name="자유형 13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양쪽 모서리가 둥근 사각형 13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양쪽 모서리가 둥근 사각형 13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양쪽 모서리가 둥근 사각형 14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타원 14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타원 14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모서리가 둥근 직사각형 14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모서리가 둥근 직사각형 14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6" name="그룹 14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48" name="자유형 14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9" name="그룹 14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50" name="자유형 14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자유형 15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원호 15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타원 15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타원 15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55" name="그룹 15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2" name="직선 연결선 16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직선 연결선 16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6" name="직선 연결선 15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직선 연결선 15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직선 연결선 15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9" name="그룹 15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0" name="직선 연결선 15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직선 연결선 16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47" name="타원 14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11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378144" y="1969924"/>
              <a:ext cx="43877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아기인형놀이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611560" y="813840"/>
            <a:ext cx="3407907" cy="454920"/>
            <a:chOff x="899592" y="908720"/>
            <a:chExt cx="3407907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2" y="908720"/>
              <a:ext cx="3407907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3268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아기인형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보자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611560" y="1412776"/>
            <a:ext cx="767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아기인형을 아이 앞에 놓고 아기 인형과 인사를 해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849525" y="2018778"/>
            <a:ext cx="2659863" cy="400110"/>
            <a:chOff x="1326474" y="1856936"/>
            <a:chExt cx="2659863" cy="400110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190" name="눈물 방울 1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눈물 방울 1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눈물 방울 1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눈물 방울 1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1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567085" y="1856936"/>
              <a:ext cx="2419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아기인형이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49525" y="2530699"/>
            <a:ext cx="5170166" cy="400110"/>
            <a:chOff x="1326474" y="2508824"/>
            <a:chExt cx="5170166" cy="400110"/>
          </a:xfrm>
        </p:grpSpPr>
        <p:grpSp>
          <p:nvGrpSpPr>
            <p:cNvPr id="176" name="그룹 175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8" name="눈물 방울 1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눈물 방울 1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눈물 방울 1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눈물 방울 1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>
              <a:off x="1567085" y="2508824"/>
              <a:ext cx="49295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아기 인형에게 반갑게 인사해볼까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안녕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849525" y="3042619"/>
            <a:ext cx="6051817" cy="400110"/>
            <a:chOff x="1326474" y="3042619"/>
            <a:chExt cx="6051817" cy="400110"/>
          </a:xfrm>
        </p:grpSpPr>
        <p:grpSp>
          <p:nvGrpSpPr>
            <p:cNvPr id="68" name="그룹 67"/>
            <p:cNvGrpSpPr/>
            <p:nvPr/>
          </p:nvGrpSpPr>
          <p:grpSpPr>
            <a:xfrm>
              <a:off x="1326474" y="3121165"/>
              <a:ext cx="240611" cy="24301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1567085" y="3042619"/>
              <a:ext cx="58112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아기가 잠이 오는 것 같네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아기 인형을 재워줄까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611560" y="3789040"/>
            <a:ext cx="6293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아기 인형을 업고 자장가를 부르며 재워봅니다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848272" y="4421922"/>
            <a:ext cx="4254851" cy="400110"/>
            <a:chOff x="1325221" y="4174985"/>
            <a:chExt cx="4254851" cy="400110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325221" y="4253531"/>
              <a:ext cx="240611" cy="243018"/>
              <a:chOff x="1385888" y="2641354"/>
              <a:chExt cx="712015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565832" y="4174985"/>
              <a:ext cx="40142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이번에는 아기 인형을 등에 업어볼까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848272" y="4967379"/>
            <a:ext cx="6305092" cy="400110"/>
            <a:chOff x="1325221" y="4720442"/>
            <a:chExt cx="6305092" cy="400110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325221" y="4798988"/>
              <a:ext cx="240611" cy="243018"/>
              <a:chOff x="1385888" y="2641354"/>
              <a:chExt cx="712015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565832" y="4720442"/>
              <a:ext cx="6064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 인형이 잘 잠들 수 있게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자장자장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노래도 불러주자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848272" y="5512837"/>
            <a:ext cx="4804681" cy="400110"/>
            <a:chOff x="1325221" y="5265900"/>
            <a:chExt cx="4804681" cy="400110"/>
          </a:xfrm>
        </p:grpSpPr>
        <p:grpSp>
          <p:nvGrpSpPr>
            <p:cNvPr id="76" name="그룹 75"/>
            <p:cNvGrpSpPr/>
            <p:nvPr/>
          </p:nvGrpSpPr>
          <p:grpSpPr>
            <a:xfrm>
              <a:off x="1325221" y="5344446"/>
              <a:ext cx="240611" cy="243018"/>
              <a:chOff x="1385888" y="2641354"/>
              <a:chExt cx="712015" cy="719138"/>
            </a:xfrm>
          </p:grpSpPr>
          <p:sp>
            <p:nvSpPr>
              <p:cNvPr id="78" name="눈물 방울 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눈물 방울 7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565832" y="5265900"/>
              <a:ext cx="45640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자장자장 우리 아기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아기 잘도 잔다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908720"/>
            <a:ext cx="73164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잠든 아기인형을 이불 위에 눕히고 아이도 인형과 함께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이불 위에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누워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토닥토닥해 줍니다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849525" y="1822483"/>
            <a:ext cx="7270099" cy="707886"/>
            <a:chOff x="1326474" y="1908628"/>
            <a:chExt cx="7270099" cy="707886"/>
          </a:xfrm>
        </p:grpSpPr>
        <p:grpSp>
          <p:nvGrpSpPr>
            <p:cNvPr id="23" name="그룹 22"/>
            <p:cNvGrpSpPr/>
            <p:nvPr/>
          </p:nvGrpSpPr>
          <p:grpSpPr>
            <a:xfrm>
              <a:off x="1326474" y="1987174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567085" y="1908628"/>
              <a:ext cx="7029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ㅇㅇ를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엄마가 재워줄 때처럼 인형을 이불 위에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높혀서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아기가 편히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잠 잘 수 있도록 재워주자</a:t>
              </a:r>
              <a:r>
                <a:rPr lang="en-US" altLang="ko-KR" sz="20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itchFamily="18" charset="-127"/>
                  <a:ea typeface="나눔명조" pitchFamily="18" charset="-127"/>
                </a:rPr>
                <a:t>.</a:t>
              </a: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849525" y="2579575"/>
            <a:ext cx="4112184" cy="400110"/>
            <a:chOff x="1326474" y="2874987"/>
            <a:chExt cx="4112184" cy="400110"/>
          </a:xfrm>
        </p:grpSpPr>
        <p:grpSp>
          <p:nvGrpSpPr>
            <p:cNvPr id="16" name="그룹 15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8" name="눈물 방울 1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타원 2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567085" y="2874987"/>
              <a:ext cx="38715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아기인형이 쌔근쌔근 잠을 잘 자네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849525" y="3028890"/>
            <a:ext cx="4960173" cy="400110"/>
            <a:chOff x="1326474" y="3645024"/>
            <a:chExt cx="4960173" cy="400110"/>
          </a:xfrm>
        </p:grpSpPr>
        <p:grpSp>
          <p:nvGrpSpPr>
            <p:cNvPr id="9" name="그룹 8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567085" y="3645024"/>
              <a:ext cx="4719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인형이 토닥토닥 해 주면 잠을 더 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잔단다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0" name="그림 2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556751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1" name="그룹 30"/>
          <p:cNvGrpSpPr/>
          <p:nvPr/>
        </p:nvGrpSpPr>
        <p:grpSpPr>
          <a:xfrm>
            <a:off x="6012160" y="3556751"/>
            <a:ext cx="2232248" cy="1594463"/>
            <a:chOff x="6012160" y="3284984"/>
            <a:chExt cx="2232248" cy="1594463"/>
          </a:xfrm>
        </p:grpSpPr>
        <p:sp>
          <p:nvSpPr>
            <p:cNvPr id="32" name="타원형 설명선 31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773389" y="1700099"/>
            <a:ext cx="7478907" cy="1323439"/>
            <a:chOff x="1271083" y="1700099"/>
            <a:chExt cx="7478907" cy="1323439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1700099"/>
              <a:ext cx="709200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아기를 재우거나 어를 때 자장가를 들려주면서 토닥토닥 해줍니다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그러면 아이는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부르는 자장가 노래 소리와 신체적 접촉에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편안한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마음을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가지며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쌔근쌔근 잠을 잘 자고 나중에는 노랫말도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2" name="그룹 11"/>
          <p:cNvGrpSpPr/>
          <p:nvPr/>
        </p:nvGrpSpPr>
        <p:grpSpPr>
          <a:xfrm>
            <a:off x="773389" y="4501569"/>
            <a:ext cx="6603667" cy="1015663"/>
            <a:chOff x="1271083" y="4767870"/>
            <a:chExt cx="6603667" cy="1015663"/>
          </a:xfrm>
        </p:grpSpPr>
        <p:sp>
          <p:nvSpPr>
            <p:cNvPr id="46" name="TextBox 45"/>
            <p:cNvSpPr txBox="1"/>
            <p:nvPr/>
          </p:nvSpPr>
          <p:spPr>
            <a:xfrm>
              <a:off x="1657984" y="4767870"/>
              <a:ext cx="6216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자장가를 자주 들려주면 엄마의 모국어를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일상생활에서 경험하게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되어 엄마의 모국어에 익숙해지고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편안해집니다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7" name="그룹 46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4" name="그룹 13"/>
          <p:cNvGrpSpPr/>
          <p:nvPr/>
        </p:nvGrpSpPr>
        <p:grpSpPr>
          <a:xfrm>
            <a:off x="773389" y="3408611"/>
            <a:ext cx="7320209" cy="707886"/>
            <a:chOff x="1271083" y="2852936"/>
            <a:chExt cx="7320209" cy="707886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2852936"/>
              <a:ext cx="69333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인형을 이용하여 음식 먹이기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옷 입히기 등의 다른 놀이로 바꾸어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하면서 일상생활에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관련된 어휘를 확장시킬 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2875537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611561" y="813840"/>
            <a:ext cx="1440160" cy="454920"/>
            <a:chOff x="899593" y="908720"/>
            <a:chExt cx="1440160" cy="454920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899593" y="908720"/>
              <a:ext cx="144016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92767" y="951514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611561" y="813840"/>
            <a:ext cx="2190070" cy="454920"/>
            <a:chOff x="899592" y="1052736"/>
            <a:chExt cx="2190070" cy="45492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773389" y="2536741"/>
            <a:ext cx="6525120" cy="461665"/>
            <a:chOff x="1271083" y="2724889"/>
            <a:chExt cx="6525120" cy="461665"/>
          </a:xfrm>
        </p:grpSpPr>
        <p:sp>
          <p:nvSpPr>
            <p:cNvPr id="47" name="TextBox 46"/>
            <p:cNvSpPr txBox="1"/>
            <p:nvPr/>
          </p:nvSpPr>
          <p:spPr>
            <a:xfrm>
              <a:off x="1657984" y="2724889"/>
              <a:ext cx="6138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아기인형을 목욕시켜 주는 놀이도 함께 해봅니다</a:t>
              </a: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271083" y="2747490"/>
              <a:ext cx="351394" cy="354908"/>
              <a:chOff x="1385888" y="2641354"/>
              <a:chExt cx="712015" cy="719138"/>
            </a:xfrm>
          </p:grpSpPr>
          <p:sp>
            <p:nvSpPr>
              <p:cNvPr id="49" name="눈물 방울 4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타원 5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3"/>
          <p:cNvGrpSpPr/>
          <p:nvPr/>
        </p:nvGrpSpPr>
        <p:grpSpPr>
          <a:xfrm>
            <a:off x="773389" y="1628800"/>
            <a:ext cx="7156703" cy="461665"/>
            <a:chOff x="1271083" y="1860084"/>
            <a:chExt cx="7156703" cy="461665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1860084"/>
              <a:ext cx="67698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아기인형에게 음식을 먹여주는 놀이도 함께 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1882685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" name="그룹 4"/>
          <p:cNvGrpSpPr/>
          <p:nvPr/>
        </p:nvGrpSpPr>
        <p:grpSpPr>
          <a:xfrm>
            <a:off x="773389" y="4352622"/>
            <a:ext cx="6714274" cy="1200329"/>
            <a:chOff x="1271083" y="4797152"/>
            <a:chExt cx="6714274" cy="1200329"/>
          </a:xfrm>
        </p:grpSpPr>
        <p:sp>
          <p:nvSpPr>
            <p:cNvPr id="21" name="TextBox 20"/>
            <p:cNvSpPr txBox="1"/>
            <p:nvPr/>
          </p:nvSpPr>
          <p:spPr>
            <a:xfrm>
              <a:off x="1657984" y="4797152"/>
              <a:ext cx="632737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모국에서는 아이를 어떻게 돌봐줍니까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아기인형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어떻게 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것처럼 아이와 놀아봅니다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1271083" y="4874292"/>
              <a:ext cx="351394" cy="354908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" name="그룹 1"/>
          <p:cNvGrpSpPr/>
          <p:nvPr/>
        </p:nvGrpSpPr>
        <p:grpSpPr>
          <a:xfrm>
            <a:off x="773389" y="3444682"/>
            <a:ext cx="7475701" cy="461665"/>
            <a:chOff x="1271083" y="3948316"/>
            <a:chExt cx="7475701" cy="461665"/>
          </a:xfrm>
        </p:grpSpPr>
        <p:sp>
          <p:nvSpPr>
            <p:cNvPr id="29" name="TextBox 28"/>
            <p:cNvSpPr txBox="1"/>
            <p:nvPr/>
          </p:nvSpPr>
          <p:spPr>
            <a:xfrm>
              <a:off x="1657984" y="3948316"/>
              <a:ext cx="70888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좋아하는 동화책을 아기인형과 함께 들려줍니다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1271083" y="3970917"/>
              <a:ext cx="351394" cy="354908"/>
              <a:chOff x="1385888" y="2641354"/>
              <a:chExt cx="712015" cy="719138"/>
            </a:xfrm>
          </p:grpSpPr>
          <p:sp>
            <p:nvSpPr>
              <p:cNvPr id="31" name="눈물 방울 3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눈물 방울 3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그룹 27"/>
          <p:cNvGrpSpPr/>
          <p:nvPr/>
        </p:nvGrpSpPr>
        <p:grpSpPr>
          <a:xfrm>
            <a:off x="899591" y="2996952"/>
            <a:ext cx="3769030" cy="454920"/>
            <a:chOff x="899591" y="2996952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41416" y="3652644"/>
            <a:ext cx="1183489" cy="400110"/>
            <a:chOff x="1141416" y="3786173"/>
            <a:chExt cx="1183489" cy="400110"/>
          </a:xfrm>
        </p:grpSpPr>
        <p:grpSp>
          <p:nvGrpSpPr>
            <p:cNvPr id="5" name="그룹 4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418888" y="3786173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41416" y="4370819"/>
            <a:ext cx="1170665" cy="400110"/>
            <a:chOff x="1141416" y="4504348"/>
            <a:chExt cx="1170665" cy="400110"/>
          </a:xfrm>
        </p:grpSpPr>
        <p:grpSp>
          <p:nvGrpSpPr>
            <p:cNvPr id="13" name="그룹 12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18888" y="4504348"/>
              <a:ext cx="8931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형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41416" y="5088994"/>
            <a:ext cx="1427146" cy="400110"/>
            <a:chOff x="1141416" y="5222523"/>
            <a:chExt cx="1427146" cy="400110"/>
          </a:xfrm>
        </p:grpSpPr>
        <p:grpSp>
          <p:nvGrpSpPr>
            <p:cNvPr id="21" name="그룹 20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18888" y="5222523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자장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611560" y="923236"/>
            <a:ext cx="7887672" cy="1569660"/>
            <a:chOff x="1271083" y="4797152"/>
            <a:chExt cx="7887672" cy="1569660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4797152"/>
              <a:ext cx="750077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아이와 아기인형을 이용하여 밥을 먹거나 잠을 재워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주면 아빠는 아이와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 인형과 함께 목마를 태워주거나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간지럼을 태우는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 신체적인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통해 아빠의 역할을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보여줄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4874292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288</Words>
  <Application>Microsoft Office PowerPoint</Application>
  <PresentationFormat>화면 슬라이드 쇼(4:3)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나눔명조</vt:lpstr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33</cp:revision>
  <dcterms:created xsi:type="dcterms:W3CDTF">2015-04-19T01:08:16Z</dcterms:created>
  <dcterms:modified xsi:type="dcterms:W3CDTF">2015-06-13T00:07:42Z</dcterms:modified>
</cp:coreProperties>
</file>