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EB" panose="02020603020101020101" pitchFamily="18" charset="-127"/>
      <p:regular r:id="rId8"/>
    </p:embeddedFont>
    <p:embeddedFont>
      <p:font typeface="서울남산체 M" panose="02020603020101020101" pitchFamily="18" charset="-127"/>
      <p:regular r:id="rId9"/>
    </p:embeddedFont>
    <p:embeddedFont>
      <p:font typeface="맑은 고딕" panose="020B0503020000020004" pitchFamily="50" charset="-127"/>
      <p:regular r:id="rId10"/>
      <p:bold r:id="rId11"/>
    </p:embeddedFont>
    <p:embeddedFont>
      <p:font typeface="서울남산체 B" panose="02020603020101020101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949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0804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0829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71" name="그림 17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72" name="그림 171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310" name="직사각형 309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11" name="그룹 310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312" name="그룹 311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05" name="원호 404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6" name="타원 405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7" name="타원 406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8" name="직사각형 407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9" name="직사각형 408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0" name="양쪽 모서리가 둥근 사각형 409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1" name="양쪽 모서리가 둥근 사각형 410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2" name="직사각형 411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13" name="그룹 412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448" name="모서리가 둥근 직사각형 447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9" name="모서리가 둥근 직사각형 448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0" name="모서리가 둥근 직사각형 449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1" name="모서리가 둥근 직사각형 450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2" name="모서리가 둥근 직사각형 451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3" name="양쪽 모서리가 둥근 사각형 452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414" name="직사각형 413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5" name="모서리가 둥근 직사각형 414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6" name="모서리가 둥근 직사각형 415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7" name="모서리가 둥근 직사각형 416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8" name="모서리가 둥근 직사각형 417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9" name="모서리가 둥근 직사각형 418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0" name="양쪽 모서리가 둥근 사각형 419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1" name="현 420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2" name="자유형 421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3" name="자유형 422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4" name="현 423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5" name="타원 424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6" name="타원 425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427" name="직선 연결선 426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직선 연결선 427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직선 연결선 428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직선 연결선 429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직선 연결선 430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직선 연결선 431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직사각형 432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4" name="사다리꼴 433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5" name="직사각형 434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6" name="타원 435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7" name="타원 436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8" name="타원 437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9" name="직사각형 438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0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1" name="이등변 삼각형 440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2" name="이등변 삼각형 441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3" name="원호 442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4" name="원호 443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45" name="그룹 444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44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47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313" name="그룹 312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365" name="그룹 364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400" name="모서리가 둥근 직사각형 39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1" name="모서리가 둥근 직사각형 40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2" name="모서리가 둥근 직사각형 40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3" name="모서리가 둥근 직사각형 40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4" name="모서리가 둥근 직사각형 40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66" name="직사각형 365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7" name="양쪽 모서리가 둥근 사각형 366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8" name="직사각형 367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69" name="그룹 368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390" name="자유형 38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1" name="자유형 39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2" name="자유형 39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3" name="원호 39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4" name="타원 39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5" name="타원 39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96" name="직선 연결선 39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직선 연결선 39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직선 연결선 39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직선 연결선 39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0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1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2" name="이등변 삼각형 371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3" name="이등변 삼각형 372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74" name="직선 연결선 373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직선 연결선 374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6" name="직사각형 375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7" name="직사각형 376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8" name="직사각형 377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9" name="양쪽 모서리가 둥근 사각형 378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0" name="양쪽 모서리가 둥근 사각형 379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1" name="원호 380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82" name="그룹 381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383" name="양쪽 모서리가 둥근 사각형 382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4" name="사다리꼴 383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5" name="평행 사변형 384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6" name="평행 사변형 385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87" name="직선 연결선 386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8" name="타원 387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9" name="타원 388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314" name="그룹 313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15" name="순서도: 수동 입력 314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6" name="그룹 315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359" name="모서리가 둥근 직사각형 358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0" name="모서리가 둥근 직사각형 359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1" name="모서리가 둥근 직사각형 360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2" name="모서리가 둥근 직사각형 361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3" name="모서리가 둥근 직사각형 362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4" name="양쪽 모서리가 둥근 사각형 363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17" name="그룹 316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354" name="모서리가 둥근 직사각형 353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5" name="모서리가 둥근 직사각형 354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6" name="모서리가 둥근 직사각형 355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7" name="모서리가 둥근 직사각형 356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8" name="모서리가 둥근 직사각형 357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18" name="순서도: 수동 입력 317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9" name="현 318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타원 319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현 320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타원 321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3" name="타원 322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24" name="직선 연결선 323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직선 연결선 324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직선 연결선 325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7" name="직선 연결선 326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8" name="타원 327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타원 328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이등변 삼각형 329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직사각형 330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직사각형 331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직사각형 332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양쪽 모서리가 둥근 사각형 333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직사각형 334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6" name="직사각형 335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4" name="양쪽 모서리가 둥근 사각형 343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5" name="양쪽 모서리가 잘린 사각형 344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6" name="직사각형 345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7" name="모서리가 둥근 직사각형 346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8" name="모서리가 둥근 직사각형 347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9" name="모서리가 둥근 직사각형 348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0" name="모서리가 둥근 직사각형 349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1" name="모서리가 둥근 직사각형 350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2" name="양쪽 모서리가 둥근 사각형 351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3" name="양쪽 모서리가 둥근 사각형 352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44232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265544" y="193029"/>
            <a:ext cx="3659086" cy="461665"/>
            <a:chOff x="265544" y="193029"/>
            <a:chExt cx="3659086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2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34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76250" y="193029"/>
              <a:ext cx="33409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어떤 동물일까요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?: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3-4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73" name="그룹 72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4" name="그룹 73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81" name="직각 삼각형 80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직각 삼각형 81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각 삼각형 82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각 삼각형 83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5" name="타원 74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각 삼각형 75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7" name="직각 삼각형 76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8" name="직각 삼각형 77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직각 삼각형 78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5" name="그룹 64"/>
          <p:cNvGrpSpPr/>
          <p:nvPr userDrawn="1"/>
        </p:nvGrpSpPr>
        <p:grpSpPr>
          <a:xfrm rot="21193429">
            <a:off x="7600143" y="4415136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순서도: 수동 입력 65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7" name="그룹 66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52" name="모서리가 둥근 직사각형 151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양쪽 모서리가 둥근 사각형 156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8" name="순서도: 수동 입력 67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현 68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타원 69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현 70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타원 71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타원 84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6" name="직선 연결선 85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타원 89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이등변 삼각형 91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직사각형 137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직사각형 138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양쪽 모서리가 둥근 사각형 139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양쪽 모서리가 둥근 사각형 142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양쪽 모서리가 잘린 사각형 143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직사각형 144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모서리가 둥근 직사각형 145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모서리가 둥근 직사각형 146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모서리가 둥근 직사각형 147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" name="모서리가 둥근 직사각형 148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" name="모서리가 둥근 직사각형 149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" name="양쪽 모서리가 둥근 사각형 150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67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7" name="그룹 346"/>
          <p:cNvGrpSpPr/>
          <p:nvPr userDrawn="1"/>
        </p:nvGrpSpPr>
        <p:grpSpPr>
          <a:xfrm>
            <a:off x="265544" y="193029"/>
            <a:ext cx="3659086" cy="461665"/>
            <a:chOff x="265544" y="193029"/>
            <a:chExt cx="3659086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48" name="그룹 347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350" name="오각형 349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351" name="타원 350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9" name="TextBox 348"/>
            <p:cNvSpPr txBox="1"/>
            <p:nvPr/>
          </p:nvSpPr>
          <p:spPr>
            <a:xfrm>
              <a:off x="476250" y="193029"/>
              <a:ext cx="33409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어떤 동물일까요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?: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3-4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352" name="그룹 351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53" name="그룹 352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360" name="직각 삼각형 359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1" name="직각 삼각형 360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2" name="직각 삼각형 361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3" name="직각 삼각형 362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4" name="타원 353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직각 삼각형 354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6" name="직각 삼각형 355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7" name="직각 삼각형 356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8" name="직각 삼각형 357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9" name="직사각형 358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64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5" name="그룹 114"/>
          <p:cNvGrpSpPr/>
          <p:nvPr userDrawn="1"/>
        </p:nvGrpSpPr>
        <p:grpSpPr>
          <a:xfrm>
            <a:off x="7279520" y="4215550"/>
            <a:ext cx="1877058" cy="2255861"/>
            <a:chOff x="7279520" y="4215550"/>
            <a:chExt cx="1877058" cy="2255861"/>
          </a:xfrm>
        </p:grpSpPr>
        <p:grpSp>
          <p:nvGrpSpPr>
            <p:cNvPr id="116" name="그룹 115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4" name="원호 153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타원 154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타원 155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직사각형 156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직사각형 157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양쪽 모서리가 둥근 사각형 158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양쪽 모서리가 둥근 사각형 159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직사각형 160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2" name="그룹 161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97" name="모서리가 둥근 직사각형 196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모서리가 둥근 직사각형 197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모서리가 둥근 직사각형 198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양쪽 모서리가 둥근 사각형 201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3" name="직사각형 162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모서리가 둥근 직사각형 163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모서리가 둥근 직사각형 164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양쪽 모서리가 둥근 사각형 168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현 169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자유형 170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자유형 171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현 172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타원 173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타원 174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76" name="직선 연결선 175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직선 연결선 176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직선 연결선 177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직선 연결선 178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직선 연결선 179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직선 연결선 180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직사각형 181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사다리꼴 182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타원 184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타원 185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직사각형 187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이등변 삼각형 189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이등변 삼각형 190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원호 191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원호 192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94" name="그룹 193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95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6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17" name="그룹 116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8" name="순서도: 수동 입력 117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9" name="그룹 118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48" name="모서리가 둥근 직사각형 147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9" name="모서리가 둥근 직사각형 148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모서리가 둥근 직사각형 149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모서리가 둥근 직사각형 150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모서리가 둥근 직사각형 151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양쪽 모서리가 둥근 사각형 152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0" name="순서도: 수동 입력 119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현 120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타원 121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현 122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타원 123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타원 124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26" name="직선 연결선 125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직선 연결선 126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직선 연결선 127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직선 연결선 128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타원 129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이등변 삼각형 131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직사각형 132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직사각형 133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직사각형 134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양쪽 모서리가 둥근 사각형 135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직사각형 136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직사각형 137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양쪽 모서리가 잘린 사각형 139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141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4239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6" name="그룹 165"/>
          <p:cNvGrpSpPr/>
          <p:nvPr userDrawn="1"/>
        </p:nvGrpSpPr>
        <p:grpSpPr>
          <a:xfrm>
            <a:off x="265544" y="193029"/>
            <a:ext cx="3659086" cy="461665"/>
            <a:chOff x="265544" y="193029"/>
            <a:chExt cx="3659086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67" name="그룹 166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69" name="오각형 168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70" name="타원 169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8" name="TextBox 167"/>
            <p:cNvSpPr txBox="1"/>
            <p:nvPr/>
          </p:nvSpPr>
          <p:spPr>
            <a:xfrm>
              <a:off x="476250" y="193029"/>
              <a:ext cx="33409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어떤 동물일까요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?: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3-4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71" name="그룹 170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72" name="그룹 171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179" name="직각 삼각형 178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각 삼각형 179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직각 삼각형 180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직각 삼각형 181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3" name="타원 172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직각 삼각형 173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5" name="직각 삼각형 174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6" name="직각 삼각형 175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7" name="직각 삼각형 176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8" name="직사각형 177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83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2" name="그룹 111"/>
          <p:cNvGrpSpPr/>
          <p:nvPr userDrawn="1"/>
        </p:nvGrpSpPr>
        <p:grpSpPr>
          <a:xfrm>
            <a:off x="7279520" y="4293096"/>
            <a:ext cx="1887544" cy="2178315"/>
            <a:chOff x="7279520" y="4293096"/>
            <a:chExt cx="1887544" cy="2178315"/>
          </a:xfrm>
        </p:grpSpPr>
        <p:grpSp>
          <p:nvGrpSpPr>
            <p:cNvPr id="113" name="그룹 112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1" name="그룹 150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10" name="모서리가 둥근 직사각형 209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모서리가 둥근 직사각형 210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모서리가 둥근 직사각형 211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모서리가 둥근 직사각형 212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모서리가 둥근 직사각형 213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52" name="직사각형 151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양쪽 모서리가 둥근 사각형 152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직사각형 153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55" name="그룹 154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00" name="자유형 199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자유형 200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자유형 201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원호 202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타원 203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타원 204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06" name="직선 연결선 205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직선 연결선 206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직선 연결선 207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직선 연결선 208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6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이등변 삼각형 157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이등변 삼각형 158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0" name="직선 연결선 159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직선 연결선 160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직사각형 161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3" name="그룹 162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95" name="모서리가 둥근 직사각형 194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모서리가 둥근 직사각형 195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모서리가 둥근 직사각형 196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모서리가 둥근 직사각형 197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모서리가 둥근 직사각형 198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4" name="양쪽 모서리가 둥근 사각형 163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직사각형 164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양쪽 모서리가 둥근 사각형 184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양쪽 모서리가 둥근 사각형 185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87" name="그룹 186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188" name="양쪽 모서리가 둥근 사각형 187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9" name="사다리꼴 188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평행 사변형 189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평행 사변형 190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92" name="직선 연결선 191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타원 192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타원 193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14" name="그룹 113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5" name="순서도: 수동 입력 114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6" name="그룹 115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45" name="모서리가 둥근 직사각형 144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6" name="모서리가 둥근 직사각형 145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7" name="모서리가 둥근 직사각형 146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8" name="모서리가 둥근 직사각형 147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9" name="모서리가 둥근 직사각형 148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양쪽 모서리가 둥근 사각형 149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7" name="순서도: 수동 입력 116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현 117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타원 118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현 119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타원 120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타원 121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23" name="직선 연결선 122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직선 연결선 123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직선 연결선 124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직선 연결선 125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타원 126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타원 127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이등변 삼각형 128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직사각형 129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직사각형 130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직사각형 131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양쪽 모서리가 둥근 사각형 132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직사각형 133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직사각형 134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양쪽 모서리가 둥근 사각형 135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양쪽 모서리가 잘린 사각형 136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직사각형 137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모서리가 둥근 직사각형 140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모서리가 둥근 직사각형 141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양쪽 모서리가 둥근 사각형 143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60235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80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933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2954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403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30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02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939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667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6D874-C979-49EE-A9D6-77F049B345CA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A75E6-0382-4907-AA01-93E2BA1954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352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hyperlink" Target="&#48512;&#47784;&#51088;&#45376;_&#45440;&#51060;&#54876;&#46041;_title+&#50976;&#50500;&#44592;_01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981391" y="1969924"/>
              <a:ext cx="5181227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1. 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어떤 동물일까요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?</a:t>
              </a:r>
            </a:p>
          </p:txBody>
        </p:sp>
      </p:grpSp>
      <p:grpSp>
        <p:nvGrpSpPr>
          <p:cNvPr id="126" name="그룹 125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127" name="모서리가 둥근 직사각형 126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244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436176" y="1444714"/>
            <a:ext cx="8185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‘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동물흉내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노래를 아이와 함께 몸으로 흉내 내며 불러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36176" y="3534107"/>
            <a:ext cx="82718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‘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동물흉내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노래에 나오는 동물을 엄마가 몸으로 표현하는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것을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 보고 아이가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그림카드로 알아맞히는 게임을 해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1087919" y="1912299"/>
            <a:ext cx="3238341" cy="400110"/>
            <a:chOff x="1087919" y="1912299"/>
            <a:chExt cx="3238341" cy="400110"/>
          </a:xfrm>
        </p:grpSpPr>
        <p:sp>
          <p:nvSpPr>
            <p:cNvPr id="79" name="TextBox 78"/>
            <p:cNvSpPr txBox="1"/>
            <p:nvPr/>
          </p:nvSpPr>
          <p:spPr>
            <a:xfrm>
              <a:off x="1323515" y="1912299"/>
              <a:ext cx="30027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동물흉내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노래를 불러보자</a:t>
              </a:r>
            </a:p>
          </p:txBody>
        </p:sp>
        <p:pic>
          <p:nvPicPr>
            <p:cNvPr id="8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87919" y="199319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그룹 7"/>
          <p:cNvGrpSpPr/>
          <p:nvPr/>
        </p:nvGrpSpPr>
        <p:grpSpPr>
          <a:xfrm>
            <a:off x="1087919" y="2380238"/>
            <a:ext cx="2505769" cy="400110"/>
            <a:chOff x="1087919" y="2439817"/>
            <a:chExt cx="2505769" cy="400110"/>
          </a:xfrm>
        </p:grpSpPr>
        <p:sp>
          <p:nvSpPr>
            <p:cNvPr id="77" name="TextBox 76"/>
            <p:cNvSpPr txBox="1"/>
            <p:nvPr/>
          </p:nvSpPr>
          <p:spPr>
            <a:xfrm>
              <a:off x="1323515" y="2439817"/>
              <a:ext cx="22701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어떤 동물이 나오니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87919" y="2520715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1087919" y="4407495"/>
            <a:ext cx="4549948" cy="400110"/>
            <a:chOff x="1354762" y="4407495"/>
            <a:chExt cx="4549948" cy="400110"/>
          </a:xfrm>
        </p:grpSpPr>
        <p:sp>
          <p:nvSpPr>
            <p:cNvPr id="75" name="TextBox 74"/>
            <p:cNvSpPr txBox="1"/>
            <p:nvPr/>
          </p:nvSpPr>
          <p:spPr>
            <a:xfrm>
              <a:off x="1589105" y="4407495"/>
              <a:ext cx="43156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노래에 나오는 동물 그림들이 여기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48839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그룹 3"/>
          <p:cNvGrpSpPr/>
          <p:nvPr/>
        </p:nvGrpSpPr>
        <p:grpSpPr>
          <a:xfrm>
            <a:off x="1087919" y="4873627"/>
            <a:ext cx="3469524" cy="400110"/>
            <a:chOff x="1354762" y="4913346"/>
            <a:chExt cx="3469524" cy="400110"/>
          </a:xfrm>
        </p:grpSpPr>
        <p:sp>
          <p:nvSpPr>
            <p:cNvPr id="73" name="TextBox 72"/>
            <p:cNvSpPr txBox="1"/>
            <p:nvPr/>
          </p:nvSpPr>
          <p:spPr>
            <a:xfrm>
              <a:off x="1589105" y="4913346"/>
              <a:ext cx="32351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이것은 염소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오리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돼지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99424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그룹 4"/>
          <p:cNvGrpSpPr/>
          <p:nvPr/>
        </p:nvGrpSpPr>
        <p:grpSpPr>
          <a:xfrm>
            <a:off x="1087919" y="5339759"/>
            <a:ext cx="4016148" cy="400110"/>
            <a:chOff x="1354762" y="5419197"/>
            <a:chExt cx="4016148" cy="400110"/>
          </a:xfrm>
        </p:grpSpPr>
        <p:sp>
          <p:nvSpPr>
            <p:cNvPr id="71" name="TextBox 70"/>
            <p:cNvSpPr txBox="1"/>
            <p:nvPr/>
          </p:nvSpPr>
          <p:spPr>
            <a:xfrm>
              <a:off x="1589105" y="5419197"/>
              <a:ext cx="37818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흉내 내는 동물을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집어보렴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5500095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2" name="그룹 61"/>
          <p:cNvGrpSpPr/>
          <p:nvPr/>
        </p:nvGrpSpPr>
        <p:grpSpPr>
          <a:xfrm>
            <a:off x="683568" y="908720"/>
            <a:ext cx="4772557" cy="454920"/>
            <a:chOff x="1164351" y="822257"/>
            <a:chExt cx="4772557" cy="454920"/>
          </a:xfrm>
        </p:grpSpPr>
        <p:sp>
          <p:nvSpPr>
            <p:cNvPr id="69" name="모서리가 둥근 직사각형 68"/>
            <p:cNvSpPr/>
            <p:nvPr/>
          </p:nvSpPr>
          <p:spPr>
            <a:xfrm>
              <a:off x="1164351" y="822257"/>
              <a:ext cx="4772557" cy="454920"/>
            </a:xfrm>
            <a:prstGeom prst="roundRect">
              <a:avLst>
                <a:gd name="adj" fmla="val 50000"/>
              </a:avLst>
            </a:prstGeom>
            <a:solidFill>
              <a:srgbClr val="92D050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2946" y="865051"/>
              <a:ext cx="43857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동물그림카드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‘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동물흉내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악보</a:t>
              </a: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87919" y="2848178"/>
            <a:ext cx="5649257" cy="400110"/>
            <a:chOff x="1087919" y="2967335"/>
            <a:chExt cx="5649257" cy="400110"/>
          </a:xfrm>
        </p:grpSpPr>
        <p:sp>
          <p:nvSpPr>
            <p:cNvPr id="67" name="TextBox 66"/>
            <p:cNvSpPr txBox="1"/>
            <p:nvPr/>
          </p:nvSpPr>
          <p:spPr>
            <a:xfrm>
              <a:off x="1323515" y="2967335"/>
              <a:ext cx="54136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오리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염소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돼지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소를 몸으로 흉내 내며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불러보자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6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87919" y="304823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1087919" y="5805892"/>
            <a:ext cx="2878015" cy="400110"/>
            <a:chOff x="1354762" y="5925049"/>
            <a:chExt cx="2878015" cy="400110"/>
          </a:xfrm>
        </p:grpSpPr>
        <p:sp>
          <p:nvSpPr>
            <p:cNvPr id="65" name="TextBox 64"/>
            <p:cNvSpPr txBox="1"/>
            <p:nvPr/>
          </p:nvSpPr>
          <p:spPr>
            <a:xfrm>
              <a:off x="1589105" y="5925049"/>
              <a:ext cx="26436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오리란다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잘했어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6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600594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8124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436176" y="926782"/>
            <a:ext cx="66463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‘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동물흉내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노래를 엄마의 모국어로 바꿔서 부르며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</a:t>
            </a:r>
          </a:p>
          <a:p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 동물의 특징을 몸으로 표현해봅니다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1087919" y="1757779"/>
            <a:ext cx="4474257" cy="400110"/>
            <a:chOff x="1331612" y="1772179"/>
            <a:chExt cx="4474257" cy="400110"/>
          </a:xfrm>
        </p:grpSpPr>
        <p:sp>
          <p:nvSpPr>
            <p:cNvPr id="26" name="TextBox 25"/>
            <p:cNvSpPr txBox="1"/>
            <p:nvPr/>
          </p:nvSpPr>
          <p:spPr>
            <a:xfrm>
              <a:off x="1567208" y="1772179"/>
              <a:ext cx="42386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나는 엄마 동물이고 너는 아기 동물이야</a:t>
              </a:r>
            </a:p>
          </p:txBody>
        </p:sp>
        <p:pic>
          <p:nvPicPr>
            <p:cNvPr id="2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185307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1087919" y="2164989"/>
            <a:ext cx="6141380" cy="400110"/>
            <a:chOff x="1331612" y="2179389"/>
            <a:chExt cx="6141380" cy="400110"/>
          </a:xfrm>
        </p:grpSpPr>
        <p:sp>
          <p:nvSpPr>
            <p:cNvPr id="28" name="TextBox 27"/>
            <p:cNvSpPr txBox="1"/>
            <p:nvPr/>
          </p:nvSpPr>
          <p:spPr>
            <a:xfrm>
              <a:off x="1567208" y="2179389"/>
              <a:ext cx="59057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나라 말로 동물흉내 노래를 엄마랑 함께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불러보자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226028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그림 10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2" name="그룹 11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3" name="타원형 설명선 12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195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820998" y="1081950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99592" y="1124744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813485" y="1772179"/>
            <a:ext cx="7220969" cy="830997"/>
            <a:chOff x="1008996" y="1772179"/>
            <a:chExt cx="7220969" cy="830997"/>
          </a:xfrm>
        </p:grpSpPr>
        <p:sp>
          <p:nvSpPr>
            <p:cNvPr id="7" name="TextBox 6"/>
            <p:cNvSpPr txBox="1"/>
            <p:nvPr/>
          </p:nvSpPr>
          <p:spPr>
            <a:xfrm>
              <a:off x="1323515" y="1772179"/>
              <a:ext cx="690645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 그림은 아이와 함께 잡지나 신문에서 찾아 오리거나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그려서 준비합니다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08996" y="177217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813485" y="2754227"/>
            <a:ext cx="7220969" cy="830997"/>
            <a:chOff x="964685" y="2772038"/>
            <a:chExt cx="7220969" cy="830997"/>
          </a:xfrm>
        </p:grpSpPr>
        <p:sp>
          <p:nvSpPr>
            <p:cNvPr id="9" name="TextBox 8"/>
            <p:cNvSpPr txBox="1"/>
            <p:nvPr/>
          </p:nvSpPr>
          <p:spPr>
            <a:xfrm>
              <a:off x="1279204" y="2772038"/>
              <a:ext cx="690645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 알아맞히는 게임을 할 때 엄마는 노래에 나오는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동물들을 몸짓과 엄마의 모국어로 소리를 표현해 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1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64685" y="277267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그룹 14"/>
          <p:cNvGrpSpPr/>
          <p:nvPr/>
        </p:nvGrpSpPr>
        <p:grpSpPr>
          <a:xfrm>
            <a:off x="813485" y="3736275"/>
            <a:ext cx="7487196" cy="830997"/>
            <a:chOff x="964685" y="3708142"/>
            <a:chExt cx="7487196" cy="830997"/>
          </a:xfrm>
        </p:grpSpPr>
        <p:sp>
          <p:nvSpPr>
            <p:cNvPr id="11" name="TextBox 10"/>
            <p:cNvSpPr txBox="1"/>
            <p:nvPr/>
          </p:nvSpPr>
          <p:spPr>
            <a:xfrm>
              <a:off x="1279204" y="3708142"/>
              <a:ext cx="717267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아이들은 동물들을 몸으로 흉내내는 것을 아주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좋아합니다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동물이 되어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놀이합니다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64685" y="370877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그룹 1"/>
          <p:cNvGrpSpPr/>
          <p:nvPr/>
        </p:nvGrpSpPr>
        <p:grpSpPr>
          <a:xfrm>
            <a:off x="813485" y="4718322"/>
            <a:ext cx="7211273" cy="830997"/>
            <a:chOff x="813485" y="4831446"/>
            <a:chExt cx="7211273" cy="830997"/>
          </a:xfrm>
        </p:grpSpPr>
        <p:sp>
          <p:nvSpPr>
            <p:cNvPr id="13" name="TextBox 12"/>
            <p:cNvSpPr txBox="1"/>
            <p:nvPr/>
          </p:nvSpPr>
          <p:spPr>
            <a:xfrm>
              <a:off x="1128004" y="4831446"/>
              <a:ext cx="68967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동물 그림 카드를 볼 수 있도록 바닥에 펼쳐 놓고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모국어로 이름을 말해 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13485" y="4832083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1195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1081950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1124744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23515" y="1772179"/>
            <a:ext cx="48718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노래를 부르며 엄마 동물이 하는 행동을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아기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동물이 따라하게 해 봅니다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08996" y="1772816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86119" y="2996315"/>
            <a:ext cx="576632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모국어로 다른 동물들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[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호랑이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어흥어흥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),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강아지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멍멍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토끼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깡충깡충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개구리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개굴개굴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),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거북이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엉금엉금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)]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등의 이름과 소리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동물모습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흉내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내기도 함께 해봅니다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</a:p>
        </p:txBody>
      </p:sp>
      <p:pic>
        <p:nvPicPr>
          <p:cNvPr id="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2996952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90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24744"/>
            <a:ext cx="68112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아빠와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짝을 이루어 동물흉내내기 시범을 </a:t>
            </a:r>
          </a:p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아이에게 먼저 보여줍니다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</a:p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아이가 흥미를 갖고 놀고 싶어하면 아이와 함께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동물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흉내내기 역할을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바꾸어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가면서 놀이를 해 봅니다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</a:p>
        </p:txBody>
      </p:sp>
      <p:pic>
        <p:nvPicPr>
          <p:cNvPr id="3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16494" y="1124744"/>
            <a:ext cx="313892" cy="31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그룹 3"/>
          <p:cNvGrpSpPr/>
          <p:nvPr/>
        </p:nvGrpSpPr>
        <p:grpSpPr>
          <a:xfrm>
            <a:off x="899591" y="2996952"/>
            <a:ext cx="3769030" cy="454920"/>
            <a:chOff x="899591" y="1052736"/>
            <a:chExt cx="3769030" cy="454920"/>
          </a:xfrm>
        </p:grpSpPr>
        <p:sp>
          <p:nvSpPr>
            <p:cNvPr id="5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428308" y="4062670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흉내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308" y="504197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염소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8308" y="455232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오리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28308" y="553163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돼지 </a:t>
            </a:r>
            <a:r>
              <a:rPr lang="en-US" altLang="ko-KR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28308" y="6021288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소 </a:t>
            </a:r>
            <a:r>
              <a:rPr lang="en-US" altLang="ko-KR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7" name="Picture 4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384" y="411364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384" y="460855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384" y="510347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384" y="559838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384" y="609329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428308" y="3573016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동물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3" name="Picture 5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2384" y="361873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59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293</Words>
  <Application>Microsoft Office PowerPoint</Application>
  <PresentationFormat>화면 슬라이드 쇼(4:3)</PresentationFormat>
  <Paragraphs>48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서울남산체 EB</vt:lpstr>
      <vt:lpstr>Arial</vt:lpstr>
      <vt:lpstr>서울남산체 M</vt:lpstr>
      <vt:lpstr>맑은 고딕</vt:lpstr>
      <vt:lpstr>서울남산체 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2015-06-15T10:15:59Z</dcterms:created>
  <dcterms:modified xsi:type="dcterms:W3CDTF">2015-06-15T11:22:44Z</dcterms:modified>
</cp:coreProperties>
</file>