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itchFamily="18" charset="-127"/>
      <p:regular r:id="rId8"/>
    </p:embeddedFont>
    <p:embeddedFont>
      <p:font typeface="서울남산체 M" pitchFamily="18" charset="-127"/>
      <p:regular r:id="rId9"/>
    </p:embeddedFont>
    <p:embeddedFont>
      <p:font typeface="서울남산체 B" pitchFamily="18" charset="-127"/>
      <p:regular r:id="rId10"/>
    </p:embeddedFont>
    <p:embeddedFont>
      <p:font typeface="맑은 고딕" pitchFamily="50" charset="-127"/>
      <p:regular r:id="rId11"/>
      <p:bold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8319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5391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744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17286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양쪽 모서리가 둥근 사각형 6"/>
          <p:cNvSpPr/>
          <p:nvPr userDrawn="1"/>
        </p:nvSpPr>
        <p:spPr>
          <a:xfrm flipV="1">
            <a:off x="304800" y="38100"/>
            <a:ext cx="3944092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862" y="59035"/>
            <a:ext cx="3735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1" hangingPunct="1"/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9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오늘 날씨는 어때요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?: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3-5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양쪽 모서리가 둥근 사각형 9"/>
          <p:cNvSpPr/>
          <p:nvPr userDrawn="1"/>
        </p:nvSpPr>
        <p:spPr>
          <a:xfrm flipV="1">
            <a:off x="383406" y="-63500"/>
            <a:ext cx="3786880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순서도: 수동 입력 66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8" name="그룹 67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97" name="모서리가 둥근 직사각형 96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양쪽 모서리가 둥근 사각형 101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순서도: 수동 입력 68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현 69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타원 70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현 71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타원 72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타원 73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5" name="직선 연결선 74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타원 78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타원 79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양쪽 모서리가 둥근 사각형 84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양쪽 모서리가 둥근 사각형 87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양쪽 모서리가 잘린 사각형 88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모서리가 둥근 직사각형 90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모서리가 둥근 직사각형 91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모서리가 둥근 직사각형 92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모서리가 둥근 직사각형 93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모서리가 둥근 직사각형 94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양쪽 모서리가 둥근 사각형 95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061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양쪽 모서리가 둥근 사각형 6"/>
          <p:cNvSpPr/>
          <p:nvPr userDrawn="1"/>
        </p:nvSpPr>
        <p:spPr>
          <a:xfrm flipV="1">
            <a:off x="304800" y="38100"/>
            <a:ext cx="3944092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862" y="59035"/>
            <a:ext cx="3735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1" hangingPunct="1"/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9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오늘 날씨는 어때요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?: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3-5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양쪽 모서리가 둥근 사각형 9"/>
          <p:cNvSpPr/>
          <p:nvPr userDrawn="1"/>
        </p:nvSpPr>
        <p:spPr>
          <a:xfrm flipV="1">
            <a:off x="383406" y="-63500"/>
            <a:ext cx="3786880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7279520" y="4215550"/>
            <a:ext cx="1877058" cy="2255861"/>
            <a:chOff x="7279520" y="4215550"/>
            <a:chExt cx="1877058" cy="2255861"/>
          </a:xfrm>
        </p:grpSpPr>
        <p:grpSp>
          <p:nvGrpSpPr>
            <p:cNvPr id="155" name="그룹 154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3" name="원호 192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타원 19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타원 19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양쪽 모서리가 둥근 사각형 20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양쪽 모서리가 둥근 사각형 20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4" name="그룹 20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39" name="모서리가 둥근 직사각형 23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4" name="양쪽 모서리가 둥근 사각형 24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5" name="직사각형 20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양쪽 모서리가 둥근 사각형 21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현 21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자유형 21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자유형 21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현 21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타원 21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타원 21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18" name="직선 연결선 21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직선 연결선 21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직선 연결선 21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직선 연결선 22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직선 연결선 22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직선 연결선 22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직사각형 22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사다리꼴 22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직사각형 22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타원 22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타원 22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타원 22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직사각형 22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이등변 삼각형 23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이등변 삼각형 23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원호 23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원호 23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36" name="그룹 23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3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3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56" name="그룹 155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7" name="순서도: 수동 입력 156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58" name="그룹 157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87" name="모서리가 둥근 직사각형 186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8" name="모서리가 둥근 직사각형 187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9" name="모서리가 둥근 직사각형 188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모서리가 둥근 직사각형 189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양쪽 모서리가 둥근 사각형 191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9" name="순서도: 수동 입력 158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현 159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현 161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타원 162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타원 163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5" name="직선 연결선 164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직선 연결선 165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직선 연결선 166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직선 연결선 167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타원 168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타원 169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이등변 삼각형 170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직사각형 172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사각형 173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양쪽 모서리가 둥근 사각형 174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양쪽 모서리가 잘린 사각형 178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양쪽 모서리가 둥근 사각형 185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34679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양쪽 모서리가 둥근 사각형 6"/>
          <p:cNvSpPr/>
          <p:nvPr userDrawn="1"/>
        </p:nvSpPr>
        <p:spPr>
          <a:xfrm flipV="1">
            <a:off x="304800" y="38100"/>
            <a:ext cx="3944092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862" y="59035"/>
            <a:ext cx="3735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1" hangingPunct="1"/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9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오늘 날씨는 어때요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?: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3-5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양쪽 모서리가 둥근 사각형 9"/>
          <p:cNvSpPr/>
          <p:nvPr userDrawn="1"/>
        </p:nvSpPr>
        <p:spPr>
          <a:xfrm flipV="1">
            <a:off x="383406" y="-63500"/>
            <a:ext cx="3786880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7279520" y="4293096"/>
            <a:ext cx="1887544" cy="2178315"/>
            <a:chOff x="7279520" y="4293096"/>
            <a:chExt cx="1887544" cy="2178315"/>
          </a:xfrm>
        </p:grpSpPr>
        <p:grpSp>
          <p:nvGrpSpPr>
            <p:cNvPr id="155" name="그룹 154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3" name="그룹 192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34" name="모서리가 둥근 직사각형 233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94" name="직사각형 193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양쪽 모서리가 둥근 사각형 194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직사각형 195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7" name="그룹 196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24" name="자유형 223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자유형 224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자유형 225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원호 226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타원 227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타원 228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0" name="직선 연결선 229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직선 연결선 230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직선 연결선 231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직선 연결선 232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8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이등변 삼각형 199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이등변 삼각형 200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02" name="직선 연결선 201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직선 연결선 202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직사각형 203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5" name="그룹 204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219" name="모서리가 둥근 직사각형 218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0" name="모서리가 둥근 직사각형 219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모서리가 둥근 직사각형 220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모서리가 둥근 직사각형 221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3" name="모서리가 둥근 직사각형 222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6" name="양쪽 모서리가 둥근 사각형 205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직사각형 206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직사각형 207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1" name="그룹 210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212" name="양쪽 모서리가 둥근 사각형 211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사다리꼴 212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평행 사변형 213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5" name="평행 사변형 214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16" name="직선 연결선 215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7" name="타원 216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타원 217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56" name="그룹 155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7" name="순서도: 수동 입력 156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58" name="그룹 157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87" name="모서리가 둥근 직사각형 186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8" name="모서리가 둥근 직사각형 187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9" name="모서리가 둥근 직사각형 188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모서리가 둥근 직사각형 189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양쪽 모서리가 둥근 사각형 191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9" name="순서도: 수동 입력 158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현 159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현 161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타원 162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타원 163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5" name="직선 연결선 164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직선 연결선 165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직선 연결선 166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직선 연결선 167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타원 168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타원 169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이등변 삼각형 170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직사각형 172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사각형 173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양쪽 모서리가 둥근 사각형 174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양쪽 모서리가 잘린 사각형 178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양쪽 모서리가 둥근 사각형 185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627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19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6436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139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7228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043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44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13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0345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65388-D95D-40CD-A40E-1B41F10E097F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0DFB6-045D-4ABE-9B96-F49A3B129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317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hyperlink" Target="&#48512;&#47784;&#51088;&#45376;%20&#45440;&#51060;&#54876;&#46041;_&#50976;&#50500;&#44592;%2009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586258" y="980728"/>
            <a:ext cx="5971507" cy="1820193"/>
            <a:chOff x="1586258" y="980728"/>
            <a:chExt cx="5971507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86258" y="1969924"/>
              <a:ext cx="5971507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9</a:t>
              </a:r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오늘 날씨는 어때요</a:t>
              </a:r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?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647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184" y="1536466"/>
            <a:ext cx="7508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잡지나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광고지에서 날씨와 관련된 사진이나 그림을 보고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이야기 나누어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0358" y="2406370"/>
            <a:ext cx="4890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우비나 장화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우산 그림을 보며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이것은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무엇이니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어떤 날씨에 필요한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것이니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247060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모서리가 둥근 직사각형 9"/>
          <p:cNvSpPr/>
          <p:nvPr/>
        </p:nvSpPr>
        <p:spPr>
          <a:xfrm>
            <a:off x="683568" y="908720"/>
            <a:ext cx="489654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62163" y="951514"/>
            <a:ext cx="4619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날씨그림카드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풀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가위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크레파스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0358" y="3153162"/>
            <a:ext cx="69765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여기에 있는 사진 중에서 더운 여름에 필요한 물건은 어떤 것이니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선글라스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모자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수영복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튜브 사진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</a:p>
        </p:txBody>
      </p:sp>
      <p:pic>
        <p:nvPicPr>
          <p:cNvPr id="1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321257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57125" y="4200762"/>
            <a:ext cx="671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날씨와 관련된 사진을 이용하여 그림을 그려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91299" y="4751856"/>
            <a:ext cx="5493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여기에 있는 사진을 도화지에 붙여서 어떤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날씨인지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그림을 완성해 보자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480366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591299" y="5549170"/>
            <a:ext cx="4455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어떤 그림을 그렸는지 엄마한테 말해 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1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558669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23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184" y="714491"/>
            <a:ext cx="8059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엄마 나라의 말로 날씨와 날씨에 관련된 물건을 어떻게 말하는지 알아봅니다</a:t>
            </a:r>
            <a:r>
              <a:rPr lang="en-US" altLang="ko-KR" sz="20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1331640" y="1128401"/>
            <a:ext cx="4429384" cy="400110"/>
            <a:chOff x="1331640" y="1186734"/>
            <a:chExt cx="4429384" cy="400110"/>
          </a:xfrm>
        </p:grpSpPr>
        <p:sp>
          <p:nvSpPr>
            <p:cNvPr id="3" name="TextBox 2"/>
            <p:cNvSpPr txBox="1"/>
            <p:nvPr/>
          </p:nvSpPr>
          <p:spPr>
            <a:xfrm>
              <a:off x="1590358" y="1186734"/>
              <a:ext cx="41706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그림은 어떤 계절을 그린거야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124647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1331640" y="1497868"/>
            <a:ext cx="3575655" cy="400110"/>
            <a:chOff x="1331640" y="1536756"/>
            <a:chExt cx="3575655" cy="400110"/>
          </a:xfrm>
        </p:grpSpPr>
        <p:sp>
          <p:nvSpPr>
            <p:cNvPr id="5" name="TextBox 4"/>
            <p:cNvSpPr txBox="1"/>
            <p:nvPr/>
          </p:nvSpPr>
          <p:spPr>
            <a:xfrm>
              <a:off x="1590358" y="1536756"/>
              <a:ext cx="33169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여름을 엄마나라 말로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---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라고해 </a:t>
              </a:r>
            </a:p>
          </p:txBody>
        </p:sp>
        <p:pic>
          <p:nvPicPr>
            <p:cNvPr id="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158993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15"/>
          <p:cNvGrpSpPr/>
          <p:nvPr/>
        </p:nvGrpSpPr>
        <p:grpSpPr>
          <a:xfrm>
            <a:off x="1331640" y="1867335"/>
            <a:ext cx="2503387" cy="400110"/>
            <a:chOff x="1331640" y="1886778"/>
            <a:chExt cx="2503387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590358" y="1886778"/>
              <a:ext cx="22446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여름은 날씨가 어때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193340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그룹 16"/>
          <p:cNvGrpSpPr/>
          <p:nvPr/>
        </p:nvGrpSpPr>
        <p:grpSpPr>
          <a:xfrm>
            <a:off x="1331640" y="2236802"/>
            <a:ext cx="5205973" cy="400110"/>
            <a:chOff x="1331640" y="2236802"/>
            <a:chExt cx="5205973" cy="400110"/>
          </a:xfrm>
        </p:grpSpPr>
        <p:sp>
          <p:nvSpPr>
            <p:cNvPr id="11" name="TextBox 10"/>
            <p:cNvSpPr txBox="1"/>
            <p:nvPr/>
          </p:nvSpPr>
          <p:spPr>
            <a:xfrm>
              <a:off x="1590358" y="2236802"/>
              <a:ext cx="49472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더운 날씨를 엄마 나라에서는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----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라고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말한단다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2276872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그림 17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9" name="그룹 18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20" name="타원형 설명선 19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221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908720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951514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755576" y="1556792"/>
            <a:ext cx="7392372" cy="707886"/>
            <a:chOff x="971550" y="1556792"/>
            <a:chExt cx="7392372" cy="707886"/>
          </a:xfrm>
        </p:grpSpPr>
        <p:sp>
          <p:nvSpPr>
            <p:cNvPr id="4" name="TextBox 3"/>
            <p:cNvSpPr txBox="1"/>
            <p:nvPr/>
          </p:nvSpPr>
          <p:spPr>
            <a:xfrm>
              <a:off x="1302373" y="1556792"/>
              <a:ext cx="70615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날씨에 대해 알아보는 활동은 아이들에게 자연을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탐구하는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능력을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발달시킵니다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155742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그룹 16"/>
          <p:cNvGrpSpPr/>
          <p:nvPr/>
        </p:nvGrpSpPr>
        <p:grpSpPr>
          <a:xfrm>
            <a:off x="756203" y="2581091"/>
            <a:ext cx="7536015" cy="400110"/>
            <a:chOff x="972177" y="2409149"/>
            <a:chExt cx="7536015" cy="400110"/>
          </a:xfrm>
        </p:grpSpPr>
        <p:sp>
          <p:nvSpPr>
            <p:cNvPr id="6" name="TextBox 5"/>
            <p:cNvSpPr txBox="1"/>
            <p:nvPr/>
          </p:nvSpPr>
          <p:spPr>
            <a:xfrm>
              <a:off x="1302373" y="2409149"/>
              <a:ext cx="72058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자연을 탐구하는 과정에서 아이는 과학적인 사고를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형성하게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2177" y="244991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그룹 17"/>
          <p:cNvGrpSpPr/>
          <p:nvPr/>
        </p:nvGrpSpPr>
        <p:grpSpPr>
          <a:xfrm>
            <a:off x="755626" y="3297614"/>
            <a:ext cx="7475101" cy="400110"/>
            <a:chOff x="971600" y="3261188"/>
            <a:chExt cx="7475101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301796" y="3261188"/>
              <a:ext cx="71449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물건을 연상하여 그림을 그리면서 아이들은 표현 능력이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증진됩니다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330195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그룹 18"/>
          <p:cNvGrpSpPr/>
          <p:nvPr/>
        </p:nvGrpSpPr>
        <p:grpSpPr>
          <a:xfrm>
            <a:off x="755626" y="4014137"/>
            <a:ext cx="8024931" cy="400110"/>
            <a:chOff x="971600" y="3937114"/>
            <a:chExt cx="8024931" cy="400110"/>
          </a:xfrm>
        </p:grpSpPr>
        <p:sp>
          <p:nvSpPr>
            <p:cNvPr id="10" name="TextBox 9"/>
            <p:cNvSpPr txBox="1"/>
            <p:nvPr/>
          </p:nvSpPr>
          <p:spPr>
            <a:xfrm>
              <a:off x="1301796" y="3937114"/>
              <a:ext cx="76947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잡지에서 오린 물건을 충분하게 탐색한 후 날씨와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연결 지어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활동합니다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397788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그룹 19"/>
          <p:cNvGrpSpPr/>
          <p:nvPr/>
        </p:nvGrpSpPr>
        <p:grpSpPr>
          <a:xfrm>
            <a:off x="755626" y="4730660"/>
            <a:ext cx="7002215" cy="400110"/>
            <a:chOff x="971600" y="4730660"/>
            <a:chExt cx="7002215" cy="400110"/>
          </a:xfrm>
        </p:grpSpPr>
        <p:sp>
          <p:nvSpPr>
            <p:cNvPr id="12" name="TextBox 11"/>
            <p:cNvSpPr txBox="1"/>
            <p:nvPr/>
          </p:nvSpPr>
          <p:spPr>
            <a:xfrm>
              <a:off x="1301796" y="4730660"/>
              <a:ext cx="66720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날씨와 관련된 생활용품의 이름을 엄마의 모국어로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771428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7270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3"/>
          <p:cNvSpPr/>
          <p:nvPr/>
        </p:nvSpPr>
        <p:spPr>
          <a:xfrm>
            <a:off x="820998" y="1052736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899592" y="1095530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755576" y="1814973"/>
            <a:ext cx="5573111" cy="769441"/>
            <a:chOff x="980124" y="1814973"/>
            <a:chExt cx="5573111" cy="769441"/>
          </a:xfrm>
        </p:grpSpPr>
        <p:sp>
          <p:nvSpPr>
            <p:cNvPr id="16" name="TextBox 15"/>
            <p:cNvSpPr txBox="1"/>
            <p:nvPr/>
          </p:nvSpPr>
          <p:spPr>
            <a:xfrm>
              <a:off x="1329655" y="1814973"/>
              <a:ext cx="52235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날씨와 연상되는 말놀이를 할 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수영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아이스크림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부채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...) </a:t>
              </a:r>
            </a:p>
          </p:txBody>
        </p:sp>
        <p:pic>
          <p:nvPicPr>
            <p:cNvPr id="1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1815610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그룹 3"/>
          <p:cNvGrpSpPr/>
          <p:nvPr/>
        </p:nvGrpSpPr>
        <p:grpSpPr>
          <a:xfrm>
            <a:off x="758493" y="2929239"/>
            <a:ext cx="5573111" cy="461665"/>
            <a:chOff x="983041" y="2809226"/>
            <a:chExt cx="5573111" cy="461665"/>
          </a:xfrm>
        </p:grpSpPr>
        <p:sp>
          <p:nvSpPr>
            <p:cNvPr id="18" name="TextBox 17"/>
            <p:cNvSpPr txBox="1"/>
            <p:nvPr/>
          </p:nvSpPr>
          <p:spPr>
            <a:xfrm>
              <a:off x="1332572" y="2809226"/>
              <a:ext cx="52235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날씨와 관련된 행동놀이를 할 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3041" y="2809440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783635" y="4542219"/>
            <a:ext cx="7084961" cy="830997"/>
            <a:chOff x="1008183" y="4182179"/>
            <a:chExt cx="7084961" cy="830997"/>
          </a:xfrm>
        </p:grpSpPr>
        <p:sp>
          <p:nvSpPr>
            <p:cNvPr id="20" name="TextBox 19"/>
            <p:cNvSpPr txBox="1"/>
            <p:nvPr/>
          </p:nvSpPr>
          <p:spPr>
            <a:xfrm>
              <a:off x="1357714" y="4182179"/>
              <a:ext cx="67354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기상케스터가 되어서 오늘 날씨를 엄마나라말로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예보하면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말을 한국말로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말해줍니다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08183" y="422666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758493" y="3735729"/>
            <a:ext cx="6371791" cy="461665"/>
            <a:chOff x="983041" y="3495703"/>
            <a:chExt cx="6371791" cy="461665"/>
          </a:xfrm>
        </p:grpSpPr>
        <p:sp>
          <p:nvSpPr>
            <p:cNvPr id="22" name="TextBox 21"/>
            <p:cNvSpPr txBox="1"/>
            <p:nvPr/>
          </p:nvSpPr>
          <p:spPr>
            <a:xfrm>
              <a:off x="1332572" y="3495703"/>
              <a:ext cx="60222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오늘의 날씨를 엄마의 모국어로 매일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3041" y="3501008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98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75003" y="6293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그룹 3"/>
          <p:cNvGrpSpPr/>
          <p:nvPr/>
        </p:nvGrpSpPr>
        <p:grpSpPr>
          <a:xfrm>
            <a:off x="899591" y="980728"/>
            <a:ext cx="3769030" cy="454920"/>
            <a:chOff x="899591" y="1052736"/>
            <a:chExt cx="3769030" cy="454920"/>
          </a:xfrm>
        </p:grpSpPr>
        <p:sp>
          <p:nvSpPr>
            <p:cNvPr id="24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427811" y="220734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여름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7811" y="2751821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겨울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8" name="Picture 2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227022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281206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427811" y="1662867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계절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1" name="Picture 3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172837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427811" y="3840775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7811" y="438525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장갑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4" name="Picture 3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89575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43760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427811" y="329629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덥다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7" name="Picture 3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35391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427811" y="492972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구름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9" name="Picture 3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97944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899932" y="220949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가을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99932" y="2753971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날씨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2" name="Picture 4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227237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281421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4899932" y="1665017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봄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5" name="Picture 4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173052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4899932" y="3842925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비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99932" y="438740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우산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8" name="Picture 4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89790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443975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4899932" y="329844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춥다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1" name="Picture 5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35606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4899932" y="4931876"/>
            <a:ext cx="847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수영복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3" name="Picture 5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498159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42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화면 슬라이드 쇼(4:3)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EB</vt:lpstr>
      <vt:lpstr>서울남산체 M</vt:lpstr>
      <vt:lpstr>서울남산체 B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2015-06-15T10:21:35Z</dcterms:created>
  <dcterms:modified xsi:type="dcterms:W3CDTF">2015-06-15T11:44:35Z</dcterms:modified>
</cp:coreProperties>
</file>