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서울남산체 B" pitchFamily="18" charset="-127"/>
      <p:regular r:id="rId9"/>
    </p:embeddedFont>
    <p:embeddedFont>
      <p:font typeface="맑은 고딕" pitchFamily="50" charset="-127"/>
      <p:regular r:id="rId10"/>
      <p:bold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23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88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9619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24724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양쪽 모서리가 둥근 사각형 6"/>
          <p:cNvSpPr/>
          <p:nvPr userDrawn="1"/>
        </p:nvSpPr>
        <p:spPr>
          <a:xfrm flipV="1">
            <a:off x="304800" y="38100"/>
            <a:ext cx="3979168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862" y="59035"/>
            <a:ext cx="3729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10.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즐겁게 춤을 추다가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3-5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 userDrawn="1"/>
        </p:nvSpPr>
        <p:spPr>
          <a:xfrm flipV="1">
            <a:off x="383406" y="-63500"/>
            <a:ext cx="3831231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순서도: 수동 입력 66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8" name="그룹 67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97" name="모서리가 둥근 직사각형 9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양쪽 모서리가 둥근 사각형 10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순서도: 수동 입력 68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현 71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타원 72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타원 73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5" name="직선 연결선 74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타원 78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타원 79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양쪽 모서리가 둥근 사각형 8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둥근 사각형 8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양쪽 모서리가 잘린 사각형 8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모서리가 둥근 직사각형 9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모서리가 둥근 직사각형 9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모서리가 둥근 직사각형 9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모서리가 둥근 직사각형 9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모서리가 둥근 직사각형 9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양쪽 모서리가 둥근 사각형 9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4357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54" name="양쪽 모서리가 둥근 사각형 6"/>
          <p:cNvSpPr/>
          <p:nvPr userDrawn="1"/>
        </p:nvSpPr>
        <p:spPr>
          <a:xfrm flipV="1">
            <a:off x="304800" y="38100"/>
            <a:ext cx="3979168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5" name="TextBox 154"/>
          <p:cNvSpPr txBox="1"/>
          <p:nvPr userDrawn="1"/>
        </p:nvSpPr>
        <p:spPr>
          <a:xfrm>
            <a:off x="419862" y="59035"/>
            <a:ext cx="3729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10.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즐겁게 춤을 추다가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3-5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156" name="양쪽 모서리가 둥근 사각형 9"/>
          <p:cNvSpPr/>
          <p:nvPr userDrawn="1"/>
        </p:nvSpPr>
        <p:spPr>
          <a:xfrm flipV="1">
            <a:off x="383406" y="-63500"/>
            <a:ext cx="3831231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57" name="그룹 156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58" name="그룹 157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9" name="원호 198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타원 199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타원 200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양쪽 모서리가 둥근 사각형 203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양쪽 모서리가 둥근 사각형 204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7" name="그룹 206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42" name="모서리가 둥근 직사각형 24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모서리가 둥근 직사각형 24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모서리가 둥근 직사각형 24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7" name="양쪽 모서리가 둥근 사각형 24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8" name="직사각형 207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현 214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자유형 215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자유형 216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현 217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타원 218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타원 219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21" name="직선 연결선 220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직선 연결선 221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직선 연결선 223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직선 연결선 224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직선 연결선 225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직사각형 226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사다리꼴 227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직사각형 228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타원 229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타원 230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타원 231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직사각형 232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이등변 삼각형 234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이등변 삼각형 235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원호 236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원호 237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39" name="그룹 23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59" name="그룹 15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순서도: 수동 입력 159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1" name="그룹 160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90" name="모서리가 둥근 직사각형 189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모서리가 둥근 직사각형 192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2" name="순서도: 수동 입력 161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현 16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타원 163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현 164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8" name="직선 연결선 167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직선 연결선 168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직선 연결선 169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직선 연결선 170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타원 171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타원 172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이등변 삼각형 173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양쪽 모서리가 둥근 사각형 180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양쪽 모서리가 잘린 사각형 181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양쪽 모서리가 둥근 사각형 188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0118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 userDrawn="1"/>
        </p:nvSpPr>
        <p:spPr>
          <a:xfrm flipV="1">
            <a:off x="383406" y="-63500"/>
            <a:ext cx="378688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54" name="양쪽 모서리가 둥근 사각형 6"/>
          <p:cNvSpPr/>
          <p:nvPr userDrawn="1"/>
        </p:nvSpPr>
        <p:spPr>
          <a:xfrm flipV="1">
            <a:off x="304800" y="38100"/>
            <a:ext cx="3979168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5" name="TextBox 154"/>
          <p:cNvSpPr txBox="1"/>
          <p:nvPr userDrawn="1"/>
        </p:nvSpPr>
        <p:spPr>
          <a:xfrm>
            <a:off x="419862" y="59035"/>
            <a:ext cx="3729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10.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즐겁게 춤을 추다가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3-5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156" name="양쪽 모서리가 둥근 사각형 9"/>
          <p:cNvSpPr/>
          <p:nvPr userDrawn="1"/>
        </p:nvSpPr>
        <p:spPr>
          <a:xfrm flipV="1">
            <a:off x="383406" y="-63500"/>
            <a:ext cx="3831231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57" name="그룹 156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58" name="그룹 157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6" name="그룹 19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37" name="모서리가 둥근 직사각형 236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97" name="직사각형 19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양쪽 모서리가 둥근 사각형 19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0" name="그룹 199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27" name="자유형 226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자유형 227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자유형 228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원호 229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타원 230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타원 231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3" name="직선 연결선 232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직선 연결선 233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직선 연결선 234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직선 연결선 235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1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이등변 삼각형 202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이등변 삼각형 203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05" name="직선 연결선 204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직선 연결선 205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직사각형 206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8" name="그룹 207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22" name="모서리가 둥근 직사각형 22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모서리가 둥근 직사각형 22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4" name="모서리가 둥근 직사각형 22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모서리가 둥근 직사각형 22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모서리가 둥근 직사각형 22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9" name="양쪽 모서리가 둥근 사각형 208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직사각형 209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직사각형 210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양쪽 모서리가 둥근 사각형 211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양쪽 모서리가 둥근 사각형 212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4" name="그룹 213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15" name="양쪽 모서리가 둥근 사각형 214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사다리꼴 215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평행 사변형 216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평행 사변형 217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19" name="직선 연결선 218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" name="타원 219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타원 220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59" name="그룹 15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순서도: 수동 입력 159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1" name="그룹 160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90" name="모서리가 둥근 직사각형 189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모서리가 둥근 직사각형 192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모서리가 둥근 직사각형 193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2" name="순서도: 수동 입력 161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현 16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타원 163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현 164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8" name="직선 연결선 167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직선 연결선 168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직선 연결선 169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직선 연결선 170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타원 171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타원 172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이등변 삼각형 173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양쪽 모서리가 둥근 사각형 180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양쪽 모서리가 잘린 사각형 181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양쪽 모서리가 둥근 사각형 188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083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367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29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192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058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9692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02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47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224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0BEBF-C3D5-42DF-83FC-E15E29C17DCD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88C77-1443-4A6D-B560-7D2837E0A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14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hyperlink" Target="&#48512;&#47784;&#51088;&#45376;%20&#45440;&#51060;&#54876;&#46041;_&#50976;&#50500;&#44592;%2010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676948" y="980728"/>
            <a:ext cx="5813057" cy="1820193"/>
            <a:chOff x="1676948" y="980728"/>
            <a:chExt cx="5813057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70046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8204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76948" y="1969924"/>
              <a:ext cx="5813057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10.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즐겁게 춤을 추다가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220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84" y="1536466"/>
            <a:ext cx="6811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신문이나 잡지에서 여러가지 동작을 나타내는 사진을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 탐색해 봅니다</a:t>
            </a:r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0358" y="2486507"/>
            <a:ext cx="3567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사람은 몸을 어떻게 하고 있니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54261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모서리가 둥근 직사각형 9"/>
          <p:cNvSpPr/>
          <p:nvPr/>
        </p:nvSpPr>
        <p:spPr>
          <a:xfrm>
            <a:off x="683569" y="908720"/>
            <a:ext cx="3600400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62163" y="951514"/>
            <a:ext cx="336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여러 가지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동작사진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0358" y="3005661"/>
            <a:ext cx="3877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도 이렇게 몸을 움직일 수 있겠니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306896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7125" y="4212956"/>
            <a:ext cx="4721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‘그대로 멈춰라’ 노래를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불러봅니다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91299" y="4803829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‘그대로 멈춰라’ 노래를 불러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483873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91299" y="5333146"/>
            <a:ext cx="3052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노래에 맞춰서 춤을 춰 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537067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90358" y="3524814"/>
            <a:ext cx="5939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 나라에서는 이렇게 몸을 움직이는 것을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---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라고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358422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80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84" y="700988"/>
            <a:ext cx="4635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그대로 멈춰라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노래를 불러봅니다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331640" y="1169853"/>
            <a:ext cx="5349867" cy="707886"/>
            <a:chOff x="1331640" y="1169853"/>
            <a:chExt cx="5349867" cy="707886"/>
          </a:xfrm>
        </p:grpSpPr>
        <p:sp>
          <p:nvSpPr>
            <p:cNvPr id="3" name="TextBox 2"/>
            <p:cNvSpPr txBox="1"/>
            <p:nvPr/>
          </p:nvSpPr>
          <p:spPr>
            <a:xfrm>
              <a:off x="1590358" y="1169853"/>
              <a:ext cx="50911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그대로 멈춰라’ 노래에 맞춰서 말하는 대로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몸을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움직여 볼 수 있겠니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1246478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1331640" y="1870063"/>
            <a:ext cx="4069377" cy="400110"/>
            <a:chOff x="1331640" y="1821215"/>
            <a:chExt cx="4069377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590358" y="1821215"/>
              <a:ext cx="38106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즐겁게 춤을 추다가 뛰기를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186140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1331640" y="2262497"/>
            <a:ext cx="6151678" cy="400110"/>
            <a:chOff x="1331640" y="2164802"/>
            <a:chExt cx="6151678" cy="400110"/>
          </a:xfrm>
        </p:grpSpPr>
        <p:sp>
          <p:nvSpPr>
            <p:cNvPr id="11" name="TextBox 10"/>
            <p:cNvSpPr txBox="1"/>
            <p:nvPr/>
          </p:nvSpPr>
          <p:spPr>
            <a:xfrm>
              <a:off x="1590358" y="2164802"/>
              <a:ext cx="58929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이번에는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엄마나라 말로 말하면 엄마가 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볼게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2204872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그림 15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7" name="그룹 16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8" name="타원형 설명선 17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27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908720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951514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971550" y="1434392"/>
            <a:ext cx="6127603" cy="707886"/>
            <a:chOff x="971550" y="1556792"/>
            <a:chExt cx="6127603" cy="707886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556792"/>
              <a:ext cx="579678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즐겁게 춤을 추다가 놀이를 통해서 아이는 기본동작에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개념이 형성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55742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972177" y="2333432"/>
            <a:ext cx="5923394" cy="710167"/>
            <a:chOff x="972177" y="2408009"/>
            <a:chExt cx="5923394" cy="710167"/>
          </a:xfrm>
        </p:grpSpPr>
        <p:sp>
          <p:nvSpPr>
            <p:cNvPr id="6" name="TextBox 5"/>
            <p:cNvSpPr txBox="1"/>
            <p:nvPr/>
          </p:nvSpPr>
          <p:spPr>
            <a:xfrm>
              <a:off x="1302373" y="2410290"/>
              <a:ext cx="559319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즐겁게 춤을 추다가 놀이는 대근육과 소근육을 조절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수 있는 능력을 발달 시킵니다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240800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15"/>
          <p:cNvGrpSpPr/>
          <p:nvPr/>
        </p:nvGrpSpPr>
        <p:grpSpPr>
          <a:xfrm>
            <a:off x="971600" y="3234753"/>
            <a:ext cx="6069268" cy="713085"/>
            <a:chOff x="971600" y="3258589"/>
            <a:chExt cx="6069268" cy="713085"/>
          </a:xfrm>
        </p:grpSpPr>
        <p:sp>
          <p:nvSpPr>
            <p:cNvPr id="8" name="TextBox 7"/>
            <p:cNvSpPr txBox="1"/>
            <p:nvPr/>
          </p:nvSpPr>
          <p:spPr>
            <a:xfrm>
              <a:off x="1301796" y="3263788"/>
              <a:ext cx="57390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동작 지시를 주의깊게 듣는 과정에서 듣기와 집중력이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발달됩니다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325858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그룹 14"/>
          <p:cNvGrpSpPr/>
          <p:nvPr/>
        </p:nvGrpSpPr>
        <p:grpSpPr>
          <a:xfrm>
            <a:off x="971600" y="4138993"/>
            <a:ext cx="6431546" cy="716003"/>
            <a:chOff x="971600" y="4109169"/>
            <a:chExt cx="6431546" cy="716003"/>
          </a:xfrm>
        </p:grpSpPr>
        <p:sp>
          <p:nvSpPr>
            <p:cNvPr id="10" name="TextBox 9"/>
            <p:cNvSpPr txBox="1"/>
            <p:nvPr/>
          </p:nvSpPr>
          <p:spPr>
            <a:xfrm>
              <a:off x="1301796" y="4117286"/>
              <a:ext cx="61013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노래에 맞춰서 게임을 하기 전에 기본동작에 대한 탐색을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충분하게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10916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971600" y="5046151"/>
            <a:ext cx="6171860" cy="718919"/>
            <a:chOff x="971600" y="5046151"/>
            <a:chExt cx="6171860" cy="718919"/>
          </a:xfrm>
        </p:grpSpPr>
        <p:sp>
          <p:nvSpPr>
            <p:cNvPr id="12" name="TextBox 11"/>
            <p:cNvSpPr txBox="1"/>
            <p:nvPr/>
          </p:nvSpPr>
          <p:spPr>
            <a:xfrm>
              <a:off x="1301796" y="5057184"/>
              <a:ext cx="584166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신나게 춤을 춥니다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엄마와 즐거운 놀이경험은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긍정적인 정서를 느끼게 해줍니다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504615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88798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3"/>
          <p:cNvSpPr/>
          <p:nvPr/>
        </p:nvSpPr>
        <p:spPr>
          <a:xfrm>
            <a:off x="820998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99592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630241" y="1742965"/>
            <a:ext cx="7189865" cy="1569660"/>
            <a:chOff x="980124" y="1742965"/>
            <a:chExt cx="7189865" cy="1569660"/>
          </a:xfrm>
        </p:grpSpPr>
        <p:sp>
          <p:nvSpPr>
            <p:cNvPr id="16" name="TextBox 15"/>
            <p:cNvSpPr txBox="1"/>
            <p:nvPr/>
          </p:nvSpPr>
          <p:spPr>
            <a:xfrm>
              <a:off x="1329655" y="1742965"/>
              <a:ext cx="684033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가라사대 놀이로 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 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가라사대’라는 말을 해야 움직이는 활동입니다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이때 가라사대를 엄마의 모국어로 해보는 것도 좋습니다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예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‘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라사대 달리기를 하세요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하면 동작을 하고 ‘달리기를 하세요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.’ </a:t>
              </a:r>
            </a:p>
            <a:p>
              <a:r>
                <a:rPr lang="ko-KR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    하면 움직이 지 않습니다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.) </a:t>
              </a:r>
            </a:p>
          </p:txBody>
        </p:sp>
        <p:pic>
          <p:nvPicPr>
            <p:cNvPr id="1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74360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630241" y="3801448"/>
            <a:ext cx="6494162" cy="1323439"/>
            <a:chOff x="983041" y="3650248"/>
            <a:chExt cx="6494162" cy="1323439"/>
          </a:xfrm>
        </p:grpSpPr>
        <p:sp>
          <p:nvSpPr>
            <p:cNvPr id="22" name="TextBox 21"/>
            <p:cNvSpPr txBox="1"/>
            <p:nvPr/>
          </p:nvSpPr>
          <p:spPr>
            <a:xfrm>
              <a:off x="1332572" y="3650248"/>
              <a:ext cx="614463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다양한 동작을 하면 엄마는 엄마나라 말로 동작을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말합니다</a:t>
              </a:r>
              <a:r>
                <a:rPr lang="ko-KR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때 유아는 엄마나라 말을 따라 해 봅니다</a:t>
              </a:r>
              <a:r>
                <a:rPr lang="ko-KR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엄마나라 말로 동작을 말하면 아빠가 동작에 맞게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유아의 몸을 움직여 만들어 보는 놀이를 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365555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488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75003" y="6293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그룹 3"/>
          <p:cNvGrpSpPr/>
          <p:nvPr/>
        </p:nvGrpSpPr>
        <p:grpSpPr>
          <a:xfrm>
            <a:off x="899591" y="1246004"/>
            <a:ext cx="3769030" cy="454920"/>
            <a:chOff x="899591" y="1052736"/>
            <a:chExt cx="3769030" cy="454920"/>
          </a:xfrm>
        </p:grpSpPr>
        <p:sp>
          <p:nvSpPr>
            <p:cNvPr id="2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27811" y="254462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돌다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7811" y="3161113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달리다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8" name="Picture 2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260750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22135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427811" y="192814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뛰다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1" name="Picture 3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199365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427811" y="377759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앉다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7" name="Picture 3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83521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899932" y="2546778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구부리다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99932" y="316326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걷다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2" name="Picture 4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60965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22350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4899932" y="193029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차다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5" name="Picture 4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199580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4899932" y="3779748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흔들리다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1" name="Picture 5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83736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73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</Words>
  <Application>Microsoft Office PowerPoint</Application>
  <PresentationFormat>화면 슬라이드 쇼(4:3)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서울남산체 B</vt:lpstr>
      <vt:lpstr>맑은 고딕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2015-06-15T10:22:13Z</dcterms:created>
  <dcterms:modified xsi:type="dcterms:W3CDTF">2015-06-15T11:44:57Z</dcterms:modified>
</cp:coreProperties>
</file>