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703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4" name="그룹 133"/>
          <p:cNvGrpSpPr/>
          <p:nvPr userDrawn="1"/>
        </p:nvGrpSpPr>
        <p:grpSpPr>
          <a:xfrm>
            <a:off x="7353478" y="4495867"/>
            <a:ext cx="1768315" cy="2174970"/>
            <a:chOff x="3942612" y="3010001"/>
            <a:chExt cx="2665192" cy="3278100"/>
          </a:xfrm>
        </p:grpSpPr>
        <p:grpSp>
          <p:nvGrpSpPr>
            <p:cNvPr id="135" name="그룹 134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8" name="그룹 297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332" name="모서리가 둥근 직사각형 331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모서리가 둥근 직사각형 332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모서리가 둥근 직사각형 333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모서리가 둥근 직사각형 334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6" name="모서리가 둥근 직사각형 335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9" name="그룹 298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327" name="모서리가 둥근 직사각형 326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모서리가 둥근 직사각형 327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모서리가 둥근 직사각형 328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모서리가 둥근 직사각형 329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1" name="모서리가 둥근 직사각형 330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0" name="자유형 299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양쪽 모서리가 둥근 사각형 300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2" name="양쪽 모서리가 둥근 사각형 301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양쪽 모서리가 둥근 사각형 302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양쪽 모서리가 둥근 사각형 303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타원 304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타원 305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모서리가 둥근 직사각형 306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8" name="모서리가 둥근 직사각형 307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09" name="그룹 308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311" name="자유형 310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2" name="그룹 311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313" name="자유형 312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4" name="자유형 313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5" name="원호 314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6" name="타원 315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7" name="타원 316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318" name="그룹 317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5" name="직선 연결선 324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6" name="직선 연결선 325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9" name="직선 연결선 318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직선 연결선 319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" name="직선 연결선 320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22" name="그룹 321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3" name="직선 연결선 322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4" name="직선 연결선 323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10" name="타원 309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7" name="원호 136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타원 137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타원 138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양쪽 모서리가 둥근 사각형 142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5" name="그룹 144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92" name="모서리가 둥근 직사각형 291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모서리가 둥근 직사각형 292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모서리가 둥근 직사각형 293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모서리가 둥근 직사각형 294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모서리가 둥근 직사각형 295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양쪽 모서리가 둥근 사각형 296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6" name="직사각형 145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양쪽 모서리가 둥근 사각형 151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현 152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자유형 153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자유형 154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현 155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타원 156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타원 157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59" name="직선 연결선 158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직선 연결선 159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직선 연결선 160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직선 연결선 161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직선 연결선 162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직선 연결선 163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직사각형 164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사다리꼴 258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직사각형 259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타원 260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타원 261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타원 262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직사각형 263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5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6" name="이등변 삼각형 265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5" name="이등변 삼각형 284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6" name="원호 285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7" name="원호 286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9" name="그룹 288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9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91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32" name="그룹 131"/>
          <p:cNvGrpSpPr/>
          <p:nvPr userDrawn="1"/>
        </p:nvGrpSpPr>
        <p:grpSpPr>
          <a:xfrm>
            <a:off x="304800" y="-63500"/>
            <a:ext cx="3835152" cy="660400"/>
            <a:chOff x="304800" y="-63500"/>
            <a:chExt cx="3835152" cy="660400"/>
          </a:xfrm>
        </p:grpSpPr>
        <p:sp>
          <p:nvSpPr>
            <p:cNvPr id="133" name="양쪽 모서리가 둥근 사각형 132"/>
            <p:cNvSpPr/>
            <p:nvPr userDrawn="1"/>
          </p:nvSpPr>
          <p:spPr>
            <a:xfrm flipV="1">
              <a:off x="304800" y="38100"/>
              <a:ext cx="3835152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  <p:sp>
          <p:nvSpPr>
            <p:cNvPr id="166" name="TextBox 165"/>
            <p:cNvSpPr txBox="1"/>
            <p:nvPr userDrawn="1"/>
          </p:nvSpPr>
          <p:spPr>
            <a:xfrm>
              <a:off x="425465" y="59035"/>
              <a:ext cx="35910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수건 줄다리기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18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67" name="양쪽 모서리가 둥근 사각형 166"/>
            <p:cNvSpPr/>
            <p:nvPr userDrawn="1"/>
          </p:nvSpPr>
          <p:spPr>
            <a:xfrm flipV="1">
              <a:off x="368300" y="-63500"/>
              <a:ext cx="3699644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033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4" name="그룹 133"/>
          <p:cNvGrpSpPr/>
          <p:nvPr userDrawn="1"/>
        </p:nvGrpSpPr>
        <p:grpSpPr>
          <a:xfrm>
            <a:off x="7354937" y="4487192"/>
            <a:ext cx="1732734" cy="2178392"/>
            <a:chOff x="7515109" y="4286258"/>
            <a:chExt cx="1572562" cy="1977024"/>
          </a:xfrm>
        </p:grpSpPr>
        <p:grpSp>
          <p:nvGrpSpPr>
            <p:cNvPr id="135" name="그룹 134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7" name="그룹 296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331" name="모서리가 둥근 직사각형 330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2" name="모서리가 둥근 직사각형 331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모서리가 둥근 직사각형 332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모서리가 둥근 직사각형 333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모서리가 둥근 직사각형 334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8" name="그룹 297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326" name="모서리가 둥근 직사각형 325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7" name="모서리가 둥근 직사각형 326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모서리가 둥근 직사각형 327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모서리가 둥근 직사각형 328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모서리가 둥근 직사각형 329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99" name="자유형 298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0" name="양쪽 모서리가 둥근 사각형 299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양쪽 모서리가 둥근 사각형 300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2" name="양쪽 모서리가 둥근 사각형 301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양쪽 모서리가 둥근 사각형 302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타원 303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타원 304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모서리가 둥근 직사각형 305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모서리가 둥근 직사각형 306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08" name="그룹 307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310" name="자유형 309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1" name="그룹 310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312" name="자유형 311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3" name="자유형 312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4" name="원호 313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5" name="타원 314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6" name="타원 315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317" name="그룹 316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4" name="직선 연결선 323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5" name="직선 연결선 324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8" name="직선 연결선 317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9" name="직선 연결선 318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직선 연결선 319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21" name="그룹 320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2" name="직선 연결선 32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3" name="직선 연결선 32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09" name="타원 308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7" name="그룹 136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92" name="모서리가 둥근 직사각형 291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모서리가 둥근 직사각형 292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모서리가 둥근 직사각형 293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모서리가 둥근 직사각형 294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모서리가 둥근 직사각형 295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8" name="직사각형 137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1" name="그룹 140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57" name="그룹 156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263" name="자유형 262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4" name="자유형 263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5" name="자유형 264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6" name="원호 265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5" name="타원 284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6" name="타원 285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87" name="직선 연결선 286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" name="직선 연결선 288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" name="직선 연결선 289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직선 연결선 290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8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이등변 삼각형 159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이등변 삼각형 160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62" name="직선 연결선 161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직선 연결선 162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직사각형 163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직사각형 164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9" name="사다리꼴 258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사다리꼴 259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사다리꼴 260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사다리꼴 261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52" name="모서리가 둥근 직사각형 151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3" name="양쪽 모서리가 둥근 사각형 142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양쪽 모서리가 둥근 사각형 145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양쪽 모서리가 둥근 사각형 146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직사각형 147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원호 149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원호 150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1" name="그룹 130"/>
          <p:cNvGrpSpPr/>
          <p:nvPr userDrawn="1"/>
        </p:nvGrpSpPr>
        <p:grpSpPr>
          <a:xfrm>
            <a:off x="304800" y="-63500"/>
            <a:ext cx="3835152" cy="660400"/>
            <a:chOff x="304800" y="-63500"/>
            <a:chExt cx="3835152" cy="660400"/>
          </a:xfrm>
        </p:grpSpPr>
        <p:sp>
          <p:nvSpPr>
            <p:cNvPr id="132" name="양쪽 모서리가 둥근 사각형 131"/>
            <p:cNvSpPr/>
            <p:nvPr userDrawn="1"/>
          </p:nvSpPr>
          <p:spPr>
            <a:xfrm flipV="1">
              <a:off x="304800" y="38100"/>
              <a:ext cx="3835152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  <p:sp>
          <p:nvSpPr>
            <p:cNvPr id="133" name="TextBox 132"/>
            <p:cNvSpPr txBox="1"/>
            <p:nvPr userDrawn="1"/>
          </p:nvSpPr>
          <p:spPr>
            <a:xfrm>
              <a:off x="425465" y="59035"/>
              <a:ext cx="35910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수건 줄다리기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18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66" name="양쪽 모서리가 둥근 사각형 165"/>
            <p:cNvSpPr/>
            <p:nvPr userDrawn="1"/>
          </p:nvSpPr>
          <p:spPr>
            <a:xfrm flipV="1">
              <a:off x="368300" y="-63500"/>
              <a:ext cx="3699644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4775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7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121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049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97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899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31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323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928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1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930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  <a:effectLst/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1357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 userDrawn="1"/>
        </p:nvGrpSpPr>
        <p:grpSpPr>
          <a:xfrm>
            <a:off x="304800" y="-63500"/>
            <a:ext cx="3835152" cy="660400"/>
            <a:chOff x="304800" y="-63500"/>
            <a:chExt cx="3835152" cy="660400"/>
          </a:xfrm>
        </p:grpSpPr>
        <p:sp>
          <p:nvSpPr>
            <p:cNvPr id="79" name="양쪽 모서리가 둥근 사각형 78"/>
            <p:cNvSpPr/>
            <p:nvPr userDrawn="1"/>
          </p:nvSpPr>
          <p:spPr>
            <a:xfrm flipV="1">
              <a:off x="304800" y="38100"/>
              <a:ext cx="3835152" cy="558800"/>
            </a:xfrm>
            <a:prstGeom prst="round2SameRect">
              <a:avLst>
                <a:gd name="adj1" fmla="val 33031"/>
                <a:gd name="adj2" fmla="val 0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  <p:sp>
          <p:nvSpPr>
            <p:cNvPr id="80" name="TextBox 79"/>
            <p:cNvSpPr txBox="1"/>
            <p:nvPr userDrawn="1"/>
          </p:nvSpPr>
          <p:spPr>
            <a:xfrm>
              <a:off x="425465" y="59035"/>
              <a:ext cx="35910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수건 줄다리기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18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88" name="양쪽 모서리가 둥근 사각형 287"/>
            <p:cNvSpPr/>
            <p:nvPr userDrawn="1"/>
          </p:nvSpPr>
          <p:spPr>
            <a:xfrm flipV="1">
              <a:off x="368300" y="-63500"/>
              <a:ext cx="3699644" cy="604520"/>
            </a:xfrm>
            <a:prstGeom prst="round2SameRec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7979"/>
                </a:solidFill>
              </a:endParaRPr>
            </a:p>
          </p:txBody>
        </p:sp>
      </p:grpSp>
      <p:grpSp>
        <p:nvGrpSpPr>
          <p:cNvPr id="134" name="그룹 133"/>
          <p:cNvGrpSpPr/>
          <p:nvPr userDrawn="1"/>
        </p:nvGrpSpPr>
        <p:grpSpPr>
          <a:xfrm rot="21190137">
            <a:off x="7849680" y="4946872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5" name="그룹 13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262" name="모서리가 둥근 직사각형 261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5" name="모서리가 둥근 직사각형 264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6" name="모서리가 둥근 직사각형 265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64" name="모서리가 둥근 직사각형 16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7" name="자유형 13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양쪽 모서리가 둥근 사각형 13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양쪽 모서리가 둥근 사각형 13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양쪽 모서리가 둥근 사각형 13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양쪽 모서리가 둥근 사각형 14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타원 14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타원 14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모서리가 둥근 직사각형 14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모서리가 둥근 직사각형 14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46" name="그룹 14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48" name="자유형 14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9" name="그룹 14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50" name="자유형 14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자유형 15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원호 15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타원 15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타원 15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55" name="그룹 15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62" name="직선 연결선 16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직선 연결선 16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6" name="직선 연결선 15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직선 연결선 15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직선 연결선 15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9" name="그룹 15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60" name="직선 연결선 15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" name="직선 연결선 16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47" name="타원 14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218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83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62" r:id="rId10"/>
    <p:sldLayoutId id="2147483663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&#48512;&#47784;&#51088;&#45376;%20&#45440;&#51060;&#54876;&#46041;_&#50689;&#50500;&#44592;%2012_master(0606).mp4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260325" y="1969924"/>
              <a:ext cx="462338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12.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수건 줄다리기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5" name="그림 10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868" y="458153"/>
            <a:ext cx="1555132" cy="363637"/>
          </a:xfrm>
          <a:prstGeom prst="rect">
            <a:avLst/>
          </a:prstGeom>
        </p:spPr>
      </p:pic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467544" y="908720"/>
            <a:ext cx="2304256" cy="454920"/>
            <a:chOff x="899593" y="908720"/>
            <a:chExt cx="2304256" cy="454920"/>
          </a:xfrm>
        </p:grpSpPr>
        <p:sp>
          <p:nvSpPr>
            <p:cNvPr id="360" name="모서리가 둥근 직사각형 359"/>
            <p:cNvSpPr/>
            <p:nvPr/>
          </p:nvSpPr>
          <p:spPr>
            <a:xfrm>
              <a:off x="899593" y="908720"/>
              <a:ext cx="2304256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992767" y="951514"/>
              <a:ext cx="21194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건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611560" y="1622935"/>
            <a:ext cx="66559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수건을 폈다 접었다 하면서 수건을 탐색해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849525" y="2228937"/>
            <a:ext cx="7778252" cy="400110"/>
            <a:chOff x="1326474" y="1856936"/>
            <a:chExt cx="7778252" cy="400110"/>
          </a:xfrm>
        </p:grpSpPr>
        <p:grpSp>
          <p:nvGrpSpPr>
            <p:cNvPr id="188" name="그룹 187"/>
            <p:cNvGrpSpPr/>
            <p:nvPr/>
          </p:nvGrpSpPr>
          <p:grpSpPr>
            <a:xfrm>
              <a:off x="1326474" y="1935482"/>
              <a:ext cx="240611" cy="243018"/>
              <a:chOff x="1385888" y="2641354"/>
              <a:chExt cx="712015" cy="719138"/>
            </a:xfrm>
          </p:grpSpPr>
          <p:sp>
            <p:nvSpPr>
              <p:cNvPr id="190" name="눈물 방울 1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눈물 방울 1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눈물 방울 1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눈물 방울 1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타원 1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89" name="TextBox 188"/>
            <p:cNvSpPr txBox="1"/>
            <p:nvPr/>
          </p:nvSpPr>
          <p:spPr>
            <a:xfrm>
              <a:off x="1567085" y="1856936"/>
              <a:ext cx="75376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얼굴을 닦는 수건이 있네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수건을 반으로 접으면 어떤 모양이 될까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849525" y="2740858"/>
            <a:ext cx="5838618" cy="400110"/>
            <a:chOff x="1326474" y="2508824"/>
            <a:chExt cx="5838618" cy="400110"/>
          </a:xfrm>
        </p:grpSpPr>
        <p:grpSp>
          <p:nvGrpSpPr>
            <p:cNvPr id="176" name="그룹 175"/>
            <p:cNvGrpSpPr/>
            <p:nvPr/>
          </p:nvGrpSpPr>
          <p:grpSpPr>
            <a:xfrm>
              <a:off x="1326474" y="2587370"/>
              <a:ext cx="240611" cy="243018"/>
              <a:chOff x="1385888" y="2641354"/>
              <a:chExt cx="712015" cy="719138"/>
            </a:xfrm>
          </p:grpSpPr>
          <p:sp>
            <p:nvSpPr>
              <p:cNvPr id="178" name="눈물 방울 17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눈물 방울 17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눈물 방울 18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눈물 방울 18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7" name="TextBox 176"/>
            <p:cNvSpPr txBox="1"/>
            <p:nvPr/>
          </p:nvSpPr>
          <p:spPr>
            <a:xfrm>
              <a:off x="1567085" y="2508824"/>
              <a:ext cx="55980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수건을 김밥처럼 </a:t>
              </a:r>
              <a:r>
                <a:rPr lang="ko-KR" altLang="en-US" sz="20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돌돌돌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말아보자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큰 김밥이 되었네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334" name="TextBox 333"/>
          <p:cNvSpPr txBox="1"/>
          <p:nvPr/>
        </p:nvSpPr>
        <p:spPr>
          <a:xfrm>
            <a:off x="611560" y="3542103"/>
            <a:ext cx="7223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수건을 잡아당기며 신체를 늘려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스트레칭을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848272" y="4174985"/>
            <a:ext cx="4862389" cy="400110"/>
            <a:chOff x="1325221" y="4174985"/>
            <a:chExt cx="4862389" cy="400110"/>
          </a:xfrm>
        </p:grpSpPr>
        <p:grpSp>
          <p:nvGrpSpPr>
            <p:cNvPr id="352" name="그룹 351"/>
            <p:cNvGrpSpPr/>
            <p:nvPr/>
          </p:nvGrpSpPr>
          <p:grpSpPr>
            <a:xfrm>
              <a:off x="1325221" y="4253531"/>
              <a:ext cx="240611" cy="243018"/>
              <a:chOff x="1385888" y="2641354"/>
              <a:chExt cx="712015" cy="719138"/>
            </a:xfrm>
          </p:grpSpPr>
          <p:sp>
            <p:nvSpPr>
              <p:cNvPr id="354" name="눈물 방울 35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5" name="눈물 방울 35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6" name="눈물 방울 35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7" name="눈물 방울 35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8" name="타원 35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3" name="TextBox 352"/>
            <p:cNvSpPr txBox="1"/>
            <p:nvPr/>
          </p:nvSpPr>
          <p:spPr>
            <a:xfrm>
              <a:off x="1565832" y="4174985"/>
              <a:ext cx="46217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수건을 양 손으로 잡고 쭉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위로 올려볼까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848272" y="4705283"/>
            <a:ext cx="6180057" cy="707886"/>
            <a:chOff x="1325221" y="4720442"/>
            <a:chExt cx="6180057" cy="707886"/>
          </a:xfrm>
        </p:grpSpPr>
        <p:grpSp>
          <p:nvGrpSpPr>
            <p:cNvPr id="345" name="그룹 344"/>
            <p:cNvGrpSpPr/>
            <p:nvPr/>
          </p:nvGrpSpPr>
          <p:grpSpPr>
            <a:xfrm>
              <a:off x="1325221" y="4798988"/>
              <a:ext cx="240611" cy="243018"/>
              <a:chOff x="1385888" y="2641354"/>
              <a:chExt cx="712015" cy="719138"/>
            </a:xfrm>
          </p:grpSpPr>
          <p:sp>
            <p:nvSpPr>
              <p:cNvPr id="347" name="눈물 방울 34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8" name="눈물 방울 34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9" name="눈물 방울 34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0" name="눈물 방울 34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1" name="타원 35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46" name="TextBox 345"/>
            <p:cNvSpPr txBox="1"/>
            <p:nvPr/>
          </p:nvSpPr>
          <p:spPr>
            <a:xfrm>
              <a:off x="1565832" y="4720442"/>
              <a:ext cx="59394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수건을 엄마는 오른쪽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너는 왼쪽을 잡고 우리 같이 위로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올렸다 내렸다 해 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848272" y="5543357"/>
            <a:ext cx="3267402" cy="400110"/>
            <a:chOff x="1325221" y="5265900"/>
            <a:chExt cx="3267402" cy="400110"/>
          </a:xfrm>
        </p:grpSpPr>
        <p:grpSp>
          <p:nvGrpSpPr>
            <p:cNvPr id="76" name="그룹 75"/>
            <p:cNvGrpSpPr/>
            <p:nvPr/>
          </p:nvGrpSpPr>
          <p:grpSpPr>
            <a:xfrm>
              <a:off x="1325221" y="5344446"/>
              <a:ext cx="240611" cy="243018"/>
              <a:chOff x="1385888" y="2641354"/>
              <a:chExt cx="712015" cy="719138"/>
            </a:xfrm>
          </p:grpSpPr>
          <p:sp>
            <p:nvSpPr>
              <p:cNvPr id="78" name="눈물 방울 7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눈물 방울 7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눈물 방울 7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눈물 방울 8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1565832" y="5265900"/>
              <a:ext cx="30267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위로 한번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아래로 한번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78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908720"/>
            <a:ext cx="6697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수건의 양 끝을 잡고 줄다리기를 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7" name="그룹 56"/>
          <p:cNvGrpSpPr/>
          <p:nvPr/>
        </p:nvGrpSpPr>
        <p:grpSpPr>
          <a:xfrm>
            <a:off x="921533" y="1507713"/>
            <a:ext cx="7165905" cy="1015663"/>
            <a:chOff x="1326474" y="1908628"/>
            <a:chExt cx="7165905" cy="1015663"/>
          </a:xfrm>
        </p:grpSpPr>
        <p:grpSp>
          <p:nvGrpSpPr>
            <p:cNvPr id="23" name="그룹 22"/>
            <p:cNvGrpSpPr/>
            <p:nvPr/>
          </p:nvGrpSpPr>
          <p:grpSpPr>
            <a:xfrm>
              <a:off x="1326474" y="1987174"/>
              <a:ext cx="240611" cy="243018"/>
              <a:chOff x="1385888" y="2641354"/>
              <a:chExt cx="712015" cy="719138"/>
            </a:xfrm>
          </p:grpSpPr>
          <p:sp>
            <p:nvSpPr>
              <p:cNvPr id="25" name="눈물 방울 2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눈물 방울 2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타원 2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567085" y="1908628"/>
              <a:ext cx="692529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랑 ○○랑 줄다리기 해 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수건을 돌돌 말고 한쪽씩 잡아보자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는 이쪽을 잡을게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는 저쪽을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잡아요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</p:grpSp>
      <p:grpSp>
        <p:nvGrpSpPr>
          <p:cNvPr id="55" name="그룹 54"/>
          <p:cNvGrpSpPr/>
          <p:nvPr/>
        </p:nvGrpSpPr>
        <p:grpSpPr>
          <a:xfrm>
            <a:off x="921533" y="2550228"/>
            <a:ext cx="6058229" cy="400110"/>
            <a:chOff x="1326474" y="2874987"/>
            <a:chExt cx="6058229" cy="400110"/>
          </a:xfrm>
        </p:grpSpPr>
        <p:grpSp>
          <p:nvGrpSpPr>
            <p:cNvPr id="16" name="그룹 15"/>
            <p:cNvGrpSpPr/>
            <p:nvPr/>
          </p:nvGrpSpPr>
          <p:grpSpPr>
            <a:xfrm>
              <a:off x="1326474" y="2953533"/>
              <a:ext cx="240611" cy="243018"/>
              <a:chOff x="1385888" y="2641354"/>
              <a:chExt cx="712015" cy="719138"/>
            </a:xfrm>
          </p:grpSpPr>
          <p:sp>
            <p:nvSpPr>
              <p:cNvPr id="18" name="눈물 방울 1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타원 2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567085" y="2874987"/>
              <a:ext cx="58176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수건을 자기 쪽으로 잡아 당겨볼까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시작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영차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영차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921533" y="2999543"/>
            <a:ext cx="4357444" cy="400110"/>
            <a:chOff x="1326474" y="3645024"/>
            <a:chExt cx="4357444" cy="400110"/>
          </a:xfrm>
        </p:grpSpPr>
        <p:grpSp>
          <p:nvGrpSpPr>
            <p:cNvPr id="9" name="그룹 8"/>
            <p:cNvGrpSpPr/>
            <p:nvPr/>
          </p:nvGrpSpPr>
          <p:grpSpPr>
            <a:xfrm>
              <a:off x="1326474" y="3723570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567085" y="3645024"/>
              <a:ext cx="41168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○○가 힘이 아주 세서 잘 잡아당기네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30" name="그림 29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635517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1" name="그룹 30"/>
          <p:cNvGrpSpPr/>
          <p:nvPr/>
        </p:nvGrpSpPr>
        <p:grpSpPr>
          <a:xfrm>
            <a:off x="6012160" y="3635517"/>
            <a:ext cx="2232248" cy="1594463"/>
            <a:chOff x="6012160" y="3284984"/>
            <a:chExt cx="2232248" cy="1594463"/>
          </a:xfrm>
        </p:grpSpPr>
        <p:sp>
          <p:nvSpPr>
            <p:cNvPr id="32" name="타원형 설명선 31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335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467544" y="908720"/>
            <a:ext cx="1383809" cy="454920"/>
            <a:chOff x="899592" y="1052736"/>
            <a:chExt cx="1383809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683568" y="1700099"/>
            <a:ext cx="6688626" cy="707886"/>
            <a:chOff x="1271083" y="1700099"/>
            <a:chExt cx="6688626" cy="707886"/>
          </a:xfrm>
        </p:grpSpPr>
        <p:sp>
          <p:nvSpPr>
            <p:cNvPr id="5" name="TextBox 4"/>
            <p:cNvSpPr txBox="1"/>
            <p:nvPr/>
          </p:nvSpPr>
          <p:spPr>
            <a:xfrm>
              <a:off x="1657984" y="1700099"/>
              <a:ext cx="630172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평소에 사용하는 수건을 이용하면 놀이 준비도 쉽고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관심을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많이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보이며 활동할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2" name="그룹 11"/>
          <p:cNvGrpSpPr/>
          <p:nvPr/>
        </p:nvGrpSpPr>
        <p:grpSpPr>
          <a:xfrm>
            <a:off x="683568" y="4881354"/>
            <a:ext cx="7543027" cy="707886"/>
            <a:chOff x="1271083" y="4767870"/>
            <a:chExt cx="7543027" cy="707886"/>
          </a:xfrm>
        </p:grpSpPr>
        <p:sp>
          <p:nvSpPr>
            <p:cNvPr id="46" name="TextBox 45"/>
            <p:cNvSpPr txBox="1"/>
            <p:nvPr/>
          </p:nvSpPr>
          <p:spPr>
            <a:xfrm>
              <a:off x="1657984" y="4767870"/>
              <a:ext cx="715612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수건으로 줄다리기를 할 때 엄마의 모국어로 아이를 응원해 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힘을 낼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47" name="그룹 46"/>
            <p:cNvGrpSpPr/>
            <p:nvPr/>
          </p:nvGrpSpPr>
          <p:grpSpPr>
            <a:xfrm>
              <a:off x="1271083" y="4845010"/>
              <a:ext cx="351394" cy="354908"/>
              <a:chOff x="1385888" y="2641354"/>
              <a:chExt cx="712015" cy="719138"/>
            </a:xfrm>
          </p:grpSpPr>
          <p:sp>
            <p:nvSpPr>
              <p:cNvPr id="48" name="눈물 방울 4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눈물 방울 4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타원 5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9" name="그룹 28"/>
          <p:cNvGrpSpPr/>
          <p:nvPr/>
        </p:nvGrpSpPr>
        <p:grpSpPr>
          <a:xfrm>
            <a:off x="683568" y="2760517"/>
            <a:ext cx="7685694" cy="707886"/>
            <a:chOff x="1271083" y="1700099"/>
            <a:chExt cx="7685694" cy="707886"/>
          </a:xfrm>
        </p:grpSpPr>
        <p:sp>
          <p:nvSpPr>
            <p:cNvPr id="30" name="TextBox 29"/>
            <p:cNvSpPr txBox="1"/>
            <p:nvPr/>
          </p:nvSpPr>
          <p:spPr>
            <a:xfrm>
              <a:off x="1657984" y="1700099"/>
              <a:ext cx="72987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수건 줄다리기를 하기 전에 수건을 이용하여 아이와 함께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스트레칭을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해주면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긴장된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근육을 풀어 줄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7" name="그룹 36"/>
          <p:cNvGrpSpPr/>
          <p:nvPr/>
        </p:nvGrpSpPr>
        <p:grpSpPr>
          <a:xfrm>
            <a:off x="683568" y="3820935"/>
            <a:ext cx="7632795" cy="707886"/>
            <a:chOff x="1271083" y="1700099"/>
            <a:chExt cx="7632795" cy="707886"/>
          </a:xfrm>
        </p:grpSpPr>
        <p:sp>
          <p:nvSpPr>
            <p:cNvPr id="45" name="TextBox 44"/>
            <p:cNvSpPr txBox="1"/>
            <p:nvPr/>
          </p:nvSpPr>
          <p:spPr>
            <a:xfrm>
              <a:off x="1657984" y="1700099"/>
              <a:ext cx="72458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수건을 잡아당기다가 넘어질 위험이 있으므로 아이의 힘을 고려하여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힘을 조절해야 안전하고 즐거운 놀이가 될 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53" name="그룹 52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54" name="눈물 방울 5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눈물 방울 5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눈물 방울 5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눈물 방울 5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타원 5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63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4" y="908720"/>
            <a:ext cx="2190070" cy="454920"/>
            <a:chOff x="899592" y="1052736"/>
            <a:chExt cx="2190070" cy="454920"/>
          </a:xfrm>
        </p:grpSpPr>
        <p:sp>
          <p:nvSpPr>
            <p:cNvPr id="45" name="모서리가 둥근 직사각형 44"/>
            <p:cNvSpPr/>
            <p:nvPr/>
          </p:nvSpPr>
          <p:spPr>
            <a:xfrm>
              <a:off x="899592" y="1052736"/>
              <a:ext cx="219007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78187" y="1095530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705732" y="2851914"/>
            <a:ext cx="6890604" cy="707886"/>
            <a:chOff x="1115616" y="2768025"/>
            <a:chExt cx="6890604" cy="707886"/>
          </a:xfrm>
        </p:grpSpPr>
        <p:sp>
          <p:nvSpPr>
            <p:cNvPr id="47" name="TextBox 46"/>
            <p:cNvSpPr txBox="1"/>
            <p:nvPr/>
          </p:nvSpPr>
          <p:spPr>
            <a:xfrm>
              <a:off x="1502517" y="2768025"/>
              <a:ext cx="650370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엄마와 아이가 함께 수건을 잡고 그 위에 풍선이나 공을 올려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옮겨보는 놀이를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48" name="그룹 47"/>
            <p:cNvGrpSpPr/>
            <p:nvPr/>
          </p:nvGrpSpPr>
          <p:grpSpPr>
            <a:xfrm>
              <a:off x="1115616" y="2850868"/>
              <a:ext cx="351394" cy="354908"/>
              <a:chOff x="1385888" y="2641354"/>
              <a:chExt cx="712015" cy="719138"/>
            </a:xfrm>
          </p:grpSpPr>
          <p:sp>
            <p:nvSpPr>
              <p:cNvPr id="49" name="눈물 방울 4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눈물 방울 5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타원 5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" name="그룹 3"/>
          <p:cNvGrpSpPr/>
          <p:nvPr/>
        </p:nvGrpSpPr>
        <p:grpSpPr>
          <a:xfrm>
            <a:off x="705732" y="1772816"/>
            <a:ext cx="6385659" cy="707886"/>
            <a:chOff x="1271083" y="1860084"/>
            <a:chExt cx="6385659" cy="707886"/>
          </a:xfrm>
        </p:grpSpPr>
        <p:sp>
          <p:nvSpPr>
            <p:cNvPr id="37" name="TextBox 36"/>
            <p:cNvSpPr txBox="1"/>
            <p:nvPr/>
          </p:nvSpPr>
          <p:spPr>
            <a:xfrm>
              <a:off x="1657984" y="1860084"/>
              <a:ext cx="59987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수건을 발이나 겨드랑이로 잡아 당겨보며 다양한 신체를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이용해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8" name="그룹 37"/>
            <p:cNvGrpSpPr/>
            <p:nvPr/>
          </p:nvGrpSpPr>
          <p:grpSpPr>
            <a:xfrm>
              <a:off x="1271083" y="1882685"/>
              <a:ext cx="351394" cy="354908"/>
              <a:chOff x="1385888" y="2641354"/>
              <a:chExt cx="712015" cy="719138"/>
            </a:xfrm>
          </p:grpSpPr>
          <p:sp>
            <p:nvSpPr>
              <p:cNvPr id="39" name="눈물 방울 3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눈물 방울 3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타원 4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8" name="그룹 7"/>
          <p:cNvGrpSpPr/>
          <p:nvPr/>
        </p:nvGrpSpPr>
        <p:grpSpPr>
          <a:xfrm>
            <a:off x="705732" y="5010110"/>
            <a:ext cx="5720412" cy="707886"/>
            <a:chOff x="1115616" y="4583906"/>
            <a:chExt cx="5720412" cy="707886"/>
          </a:xfrm>
        </p:grpSpPr>
        <p:sp>
          <p:nvSpPr>
            <p:cNvPr id="21" name="TextBox 20"/>
            <p:cNvSpPr txBox="1"/>
            <p:nvPr/>
          </p:nvSpPr>
          <p:spPr>
            <a:xfrm>
              <a:off x="1502517" y="4583906"/>
              <a:ext cx="53335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모국에서는 수건으로 어떤 놀이를 합니까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 하는 것처럼 아이와 놀아줍니다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22" name="그룹 21"/>
            <p:cNvGrpSpPr/>
            <p:nvPr/>
          </p:nvGrpSpPr>
          <p:grpSpPr>
            <a:xfrm>
              <a:off x="1115616" y="4661046"/>
              <a:ext cx="351394" cy="354908"/>
              <a:chOff x="1385888" y="2641354"/>
              <a:chExt cx="712015" cy="719138"/>
            </a:xfrm>
          </p:grpSpPr>
          <p:sp>
            <p:nvSpPr>
              <p:cNvPr id="23" name="눈물 방울 2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타원 2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7" name="그룹 6"/>
          <p:cNvGrpSpPr/>
          <p:nvPr/>
        </p:nvGrpSpPr>
        <p:grpSpPr>
          <a:xfrm>
            <a:off x="705732" y="3931012"/>
            <a:ext cx="6709466" cy="707886"/>
            <a:chOff x="1115616" y="3675966"/>
            <a:chExt cx="6709466" cy="707886"/>
          </a:xfrm>
        </p:grpSpPr>
        <p:sp>
          <p:nvSpPr>
            <p:cNvPr id="29" name="TextBox 28"/>
            <p:cNvSpPr txBox="1"/>
            <p:nvPr/>
          </p:nvSpPr>
          <p:spPr>
            <a:xfrm>
              <a:off x="1502517" y="3675966"/>
              <a:ext cx="632256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놀이가 끝난 후에 수건으로 바람을 일으켜 시원하게 해주며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땀을 식혀 줄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0" name="그룹 29"/>
            <p:cNvGrpSpPr/>
            <p:nvPr/>
          </p:nvGrpSpPr>
          <p:grpSpPr>
            <a:xfrm>
              <a:off x="1115616" y="3743764"/>
              <a:ext cx="351394" cy="354908"/>
              <a:chOff x="1385888" y="2641354"/>
              <a:chExt cx="712015" cy="719138"/>
            </a:xfrm>
          </p:grpSpPr>
          <p:sp>
            <p:nvSpPr>
              <p:cNvPr id="31" name="눈물 방울 3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눈물 방울 3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타원 3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805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그룹 27"/>
          <p:cNvGrpSpPr/>
          <p:nvPr/>
        </p:nvGrpSpPr>
        <p:grpSpPr>
          <a:xfrm>
            <a:off x="899591" y="2956882"/>
            <a:ext cx="3769030" cy="454920"/>
            <a:chOff x="899591" y="2996952"/>
            <a:chExt cx="3769030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1" y="2996952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3039746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141416" y="3633258"/>
            <a:ext cx="1183489" cy="400110"/>
            <a:chOff x="1141416" y="3786173"/>
            <a:chExt cx="1183489" cy="400110"/>
          </a:xfrm>
        </p:grpSpPr>
        <p:grpSp>
          <p:nvGrpSpPr>
            <p:cNvPr id="5" name="그룹 4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418888" y="3786173"/>
              <a:ext cx="9060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건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141416" y="4271895"/>
            <a:ext cx="957466" cy="400110"/>
            <a:chOff x="1141416" y="4504348"/>
            <a:chExt cx="957466" cy="400110"/>
          </a:xfrm>
        </p:grpSpPr>
        <p:grpSp>
          <p:nvGrpSpPr>
            <p:cNvPr id="13" name="그룹 12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15" name="눈물 방울 1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418888" y="4504348"/>
              <a:ext cx="679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위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141416" y="4910532"/>
            <a:ext cx="1427146" cy="400110"/>
            <a:chOff x="1141416" y="5222523"/>
            <a:chExt cx="1427146" cy="400110"/>
          </a:xfrm>
        </p:grpSpPr>
        <p:grpSp>
          <p:nvGrpSpPr>
            <p:cNvPr id="21" name="그룹 20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23" name="눈물 방울 2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타원 2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418888" y="5222523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오른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쪽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527035" y="908720"/>
            <a:ext cx="7501349" cy="1631216"/>
            <a:chOff x="1271083" y="4797152"/>
            <a:chExt cx="7501349" cy="1631216"/>
          </a:xfrm>
        </p:grpSpPr>
        <p:sp>
          <p:nvSpPr>
            <p:cNvPr id="37" name="TextBox 36"/>
            <p:cNvSpPr txBox="1"/>
            <p:nvPr/>
          </p:nvSpPr>
          <p:spPr>
            <a:xfrm>
              <a:off x="1657984" y="4797152"/>
              <a:ext cx="7114448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엄마와 아기가 수건 줄다리기를 할 때 시작을 알리는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심판역할을 하거나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아이의 뒤에서 힘을 합쳐 함께 수건 줄다리기를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하며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신체 접촉을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 수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또 아빠는 수건의 길이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크기가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다른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수건을 가지고 와서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아이의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아빠의 팔 길이 등과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비교해 보는 활동으로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유아의 흥미를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자극시킬 수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8" name="그룹 37"/>
            <p:cNvGrpSpPr/>
            <p:nvPr/>
          </p:nvGrpSpPr>
          <p:grpSpPr>
            <a:xfrm>
              <a:off x="1271083" y="4874292"/>
              <a:ext cx="351394" cy="354908"/>
              <a:chOff x="1385888" y="2641354"/>
              <a:chExt cx="712015" cy="719138"/>
            </a:xfrm>
          </p:grpSpPr>
          <p:sp>
            <p:nvSpPr>
              <p:cNvPr id="39" name="눈물 방울 3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눈물 방울 3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타원 4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52" name="그룹 51"/>
          <p:cNvGrpSpPr/>
          <p:nvPr/>
        </p:nvGrpSpPr>
        <p:grpSpPr>
          <a:xfrm>
            <a:off x="1141416" y="5549170"/>
            <a:ext cx="965481" cy="400110"/>
            <a:chOff x="1141416" y="5222523"/>
            <a:chExt cx="965481" cy="400110"/>
          </a:xfrm>
        </p:grpSpPr>
        <p:grpSp>
          <p:nvGrpSpPr>
            <p:cNvPr id="53" name="그룹 52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55" name="눈물 방울 5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눈물 방울 5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눈물 방울 5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눈물 방울 5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타원 5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1418888" y="5222523"/>
              <a:ext cx="6880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끝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0" name="그룹 59"/>
          <p:cNvGrpSpPr/>
          <p:nvPr/>
        </p:nvGrpSpPr>
        <p:grpSpPr>
          <a:xfrm>
            <a:off x="4653948" y="3633258"/>
            <a:ext cx="965481" cy="400110"/>
            <a:chOff x="1141416" y="3786173"/>
            <a:chExt cx="965481" cy="400110"/>
          </a:xfrm>
        </p:grpSpPr>
        <p:grpSp>
          <p:nvGrpSpPr>
            <p:cNvPr id="61" name="그룹 60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63" name="눈물 방울 6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눈물 방울 6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눈물 방울 6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눈물 방울 6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타원 6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1418888" y="3786173"/>
              <a:ext cx="6880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8" name="그룹 67"/>
          <p:cNvGrpSpPr/>
          <p:nvPr/>
        </p:nvGrpSpPr>
        <p:grpSpPr>
          <a:xfrm>
            <a:off x="4653948" y="4271895"/>
            <a:ext cx="1196313" cy="400110"/>
            <a:chOff x="1141416" y="4504348"/>
            <a:chExt cx="1196313" cy="400110"/>
          </a:xfrm>
        </p:grpSpPr>
        <p:grpSp>
          <p:nvGrpSpPr>
            <p:cNvPr id="69" name="그룹 68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71" name="눈물 방울 7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눈물 방울 7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타원 7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1418888" y="4504348"/>
              <a:ext cx="9188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래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6" name="그룹 75"/>
          <p:cNvGrpSpPr/>
          <p:nvPr/>
        </p:nvGrpSpPr>
        <p:grpSpPr>
          <a:xfrm>
            <a:off x="4653948" y="4910532"/>
            <a:ext cx="1188299" cy="400110"/>
            <a:chOff x="1141416" y="5222523"/>
            <a:chExt cx="1188299" cy="400110"/>
          </a:xfrm>
        </p:grpSpPr>
        <p:grpSp>
          <p:nvGrpSpPr>
            <p:cNvPr id="77" name="그룹 76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79" name="눈물 방울 7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눈물 방울 7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눈물 방울 8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눈물 방울 8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타원 8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1418888" y="5222523"/>
              <a:ext cx="9108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왼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쪽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30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353</Words>
  <Application>Microsoft Office PowerPoint</Application>
  <PresentationFormat>화면 슬라이드 쇼(4:3)</PresentationFormat>
  <Paragraphs>52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36</cp:revision>
  <dcterms:created xsi:type="dcterms:W3CDTF">2015-04-19T01:08:16Z</dcterms:created>
  <dcterms:modified xsi:type="dcterms:W3CDTF">2015-06-13T00:08:12Z</dcterms:modified>
</cp:coreProperties>
</file>