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08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292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181435" y="3465825"/>
            <a:ext cx="3829131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멈추기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손들기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건너기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57363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2" y="2812250"/>
            <a:ext cx="7755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신호등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빨간색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초록색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노란색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흰색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횡단보도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기차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썰매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987572" y="3636551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401593" y="3711745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096126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썰매 타기는 썰매 대신에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도구를 대체해서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영아가 들어갈 수 있는 큰 종이 박스 등을 활용해보세요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856670"/>
            <a:ext cx="740734" cy="740862"/>
          </a:xfrm>
          <a:prstGeom prst="rect">
            <a:avLst/>
          </a:prstGeom>
        </p:spPr>
      </p:pic>
      <p:sp>
        <p:nvSpPr>
          <p:cNvPr id="10" name="모서리가 둥근 직사각형 9"/>
          <p:cNvSpPr/>
          <p:nvPr/>
        </p:nvSpPr>
        <p:spPr>
          <a:xfrm>
            <a:off x="987572" y="4920426"/>
            <a:ext cx="10563224" cy="174766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4995621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380002"/>
            <a:ext cx="8866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함께하는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이불 썰매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타기는 매우 빠르고 신날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거예요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신호등을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준비하고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이불 썰매로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신호등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endParaRPr kumimoji="0" lang="en-US" altLang="ko-KR" sz="18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기차놀이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뿐만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아니라 다양한 이동수단을 활용해서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놀이해보세요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교통기관에 대한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관심도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높아질 거예요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42931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grpSp>
          <p:nvGrpSpPr>
            <p:cNvPr id="85" name="그룹 84"/>
            <p:cNvGrpSpPr/>
            <p:nvPr/>
          </p:nvGrpSpPr>
          <p:grpSpPr>
            <a:xfrm>
              <a:off x="1249680" y="2206752"/>
              <a:ext cx="10509504" cy="822960"/>
              <a:chOff x="1249680" y="1889760"/>
              <a:chExt cx="10509504" cy="822960"/>
            </a:xfrm>
          </p:grpSpPr>
          <p:sp>
            <p:nvSpPr>
              <p:cNvPr id="8" name="모서리가 둥근 직사각형 7"/>
              <p:cNvSpPr/>
              <p:nvPr/>
            </p:nvSpPr>
            <p:spPr>
              <a:xfrm>
                <a:off x="1249680" y="1889760"/>
                <a:ext cx="10509504" cy="822960"/>
              </a:xfrm>
              <a:prstGeom prst="roundRect">
                <a:avLst>
                  <a:gd name="adj" fmla="val 18000"/>
                </a:avLst>
              </a:prstGeom>
              <a:solidFill>
                <a:srgbClr val="ECEC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grpSp>
            <p:nvGrpSpPr>
              <p:cNvPr id="39" name="그룹 38"/>
              <p:cNvGrpSpPr/>
              <p:nvPr/>
            </p:nvGrpSpPr>
            <p:grpSpPr>
              <a:xfrm>
                <a:off x="1919045" y="1983432"/>
                <a:ext cx="2780787" cy="635616"/>
                <a:chOff x="1638629" y="1983432"/>
                <a:chExt cx="2780787" cy="635616"/>
              </a:xfrm>
            </p:grpSpPr>
            <p:grpSp>
              <p:nvGrpSpPr>
                <p:cNvPr id="13" name="그룹 12"/>
                <p:cNvGrpSpPr/>
                <p:nvPr/>
              </p:nvGrpSpPr>
              <p:grpSpPr>
                <a:xfrm>
                  <a:off x="1638629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11" name="타원 10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2" name="직사각형 11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놀이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영역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24" name="그룹 23"/>
                <p:cNvGrpSpPr/>
                <p:nvPr/>
              </p:nvGrpSpPr>
              <p:grpSpPr>
                <a:xfrm>
                  <a:off x="2461589" y="2028629"/>
                  <a:ext cx="1957827" cy="545223"/>
                  <a:chOff x="2461589" y="2022798"/>
                  <a:chExt cx="1957827" cy="545223"/>
                </a:xfrm>
              </p:grpSpPr>
              <p:sp>
                <p:nvSpPr>
                  <p:cNvPr id="15" name="타원 14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7" name="직사각형 16"/>
                  <p:cNvSpPr/>
                  <p:nvPr/>
                </p:nvSpPr>
                <p:spPr>
                  <a:xfrm>
                    <a:off x="2565875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신체</a:t>
                    </a:r>
                    <a:r>
                      <a:rPr kumimoji="0" lang="en-US" altLang="ko-KR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건강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8" name="타원 17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9" name="직사각형 18"/>
                  <p:cNvSpPr/>
                  <p:nvPr/>
                </p:nvSpPr>
                <p:spPr>
                  <a:xfrm>
                    <a:off x="2565875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사회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정서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20" name="타원 19"/>
                  <p:cNvSpPr/>
                  <p:nvPr/>
                </p:nvSpPr>
                <p:spPr>
                  <a:xfrm>
                    <a:off x="3510101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21" name="직사각형 20"/>
                  <p:cNvSpPr/>
                  <p:nvPr/>
                </p:nvSpPr>
                <p:spPr>
                  <a:xfrm>
                    <a:off x="3614387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인지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언어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22" name="타원 21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23" name="직사각형 22"/>
                  <p:cNvSpPr/>
                  <p:nvPr/>
                </p:nvSpPr>
                <p:spPr>
                  <a:xfrm>
                    <a:off x="3614387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예술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표현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" name="그룹 37"/>
              <p:cNvGrpSpPr/>
              <p:nvPr/>
            </p:nvGrpSpPr>
            <p:grpSpPr>
              <a:xfrm>
                <a:off x="4942661" y="1983432"/>
                <a:ext cx="2580411" cy="635616"/>
                <a:chOff x="4662245" y="1983432"/>
                <a:chExt cx="2580411" cy="635616"/>
              </a:xfrm>
            </p:grpSpPr>
            <p:grpSp>
              <p:nvGrpSpPr>
                <p:cNvPr id="25" name="그룹 24"/>
                <p:cNvGrpSpPr/>
                <p:nvPr/>
              </p:nvGrpSpPr>
              <p:grpSpPr>
                <a:xfrm>
                  <a:off x="4662245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26" name="타원 25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27" name="직사각형 26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자녀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연령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28" name="그룹 27"/>
                <p:cNvGrpSpPr/>
                <p:nvPr/>
              </p:nvGrpSpPr>
              <p:grpSpPr>
                <a:xfrm>
                  <a:off x="5485205" y="2028629"/>
                  <a:ext cx="1757451" cy="545223"/>
                  <a:chOff x="2461589" y="2022798"/>
                  <a:chExt cx="1757451" cy="545223"/>
                </a:xfrm>
              </p:grpSpPr>
              <p:sp>
                <p:nvSpPr>
                  <p:cNvPr id="30" name="직사각형 29"/>
                  <p:cNvSpPr/>
                  <p:nvPr/>
                </p:nvSpPr>
                <p:spPr>
                  <a:xfrm>
                    <a:off x="2565875" y="2022798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0~1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31" name="타원 30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2" name="직사각형 31"/>
                  <p:cNvSpPr/>
                  <p:nvPr/>
                </p:nvSpPr>
                <p:spPr>
                  <a:xfrm>
                    <a:off x="2565875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3~5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34" name="직사각형 33"/>
                  <p:cNvSpPr/>
                  <p:nvPr/>
                </p:nvSpPr>
                <p:spPr>
                  <a:xfrm>
                    <a:off x="3614387" y="2022798"/>
                    <a:ext cx="41229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2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35" name="타원 34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36" name="직사각형 35"/>
                  <p:cNvSpPr/>
                  <p:nvPr/>
                </p:nvSpPr>
                <p:spPr>
                  <a:xfrm>
                    <a:off x="3614387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6~7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97" name="타원 96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3" name="타원 52"/>
            <p:cNvSpPr/>
            <p:nvPr/>
          </p:nvSpPr>
          <p:spPr>
            <a:xfrm>
              <a:off x="6814133" y="2413847"/>
              <a:ext cx="129211" cy="129211"/>
            </a:xfrm>
            <a:prstGeom prst="ellipse">
              <a:avLst/>
            </a:prstGeom>
            <a:solidFill>
              <a:schemeClr val="tx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4801314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한국의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교통안전 규칙에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놀이를 통해 자연스럽게 교통규칙을 익힐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5093061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교통안전 규칙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신호등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큰 보자기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020" y="2308314"/>
            <a:ext cx="458470" cy="61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25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344" y="2184163"/>
            <a:ext cx="3259310" cy="2405267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전통이와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엄마는 마트에 다녀오는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길이에요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신호등의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빨간색 불이 초록색으로 바뀌었어요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바로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건너려는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전통이에게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엄마는 일단 멈춘 후에 주위를 살피고 걷자고 말해주었어요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손을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들고 천천히 횡단보도를 건너고 있네요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23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</a:t>
              </a:r>
              <a:r>
                <a:rPr kumimoji="0" lang="ko-KR" altLang="en-US" sz="20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전에 </a:t>
              </a:r>
              <a:r>
                <a:rPr kumimoji="0" lang="ko-KR" altLang="en-US" sz="2000" b="0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4826241" cy="400110"/>
            <a:chOff x="2503027" y="4201603"/>
            <a:chExt cx="4826241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7130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“건너가는 길”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025" y="2821981"/>
            <a:ext cx="503661" cy="76508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610" y="5182922"/>
            <a:ext cx="625026" cy="850902"/>
          </a:xfrm>
          <a:prstGeom prst="rect">
            <a:avLst/>
          </a:prstGeom>
        </p:spPr>
      </p:pic>
      <p:pic>
        <p:nvPicPr>
          <p:cNvPr id="23" name="그림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10" y="4027296"/>
            <a:ext cx="453890" cy="7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4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5400210" cy="400110"/>
            <a:chOff x="2673648" y="3554755"/>
            <a:chExt cx="5400210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528702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교통안전 규칙은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어떠한지 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5" name="그림 4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6" name="그룹 45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47" name="모서리가 둥근 직사각형 46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9" name="그룹 48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0" name="타원 49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원형 5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2" name="그림 5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40" name="그림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054" y="5423591"/>
            <a:ext cx="703912" cy="1110236"/>
          </a:xfrm>
          <a:prstGeom prst="rect">
            <a:avLst/>
          </a:prstGeom>
        </p:spPr>
      </p:pic>
      <p:cxnSp>
        <p:nvCxnSpPr>
          <p:cNvPr id="35" name="직선 연결선 34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그룹 36"/>
          <p:cNvGrpSpPr/>
          <p:nvPr/>
        </p:nvGrpSpPr>
        <p:grpSpPr>
          <a:xfrm>
            <a:off x="1335136" y="3409590"/>
            <a:ext cx="5821799" cy="400110"/>
            <a:chOff x="2673648" y="3554755"/>
            <a:chExt cx="5821799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570861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교통안전 규칙과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같은 점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다른 점을 이야기해요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043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56" name="그룹 55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8" name="자유형 5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62" name="양쪽 모서리가 둥근 사각형 61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64" name="그룹 63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7" name="그룹 76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8" name="타원 77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9" name="원형 78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0" name="그림 79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3" name="그룹 82"/>
          <p:cNvGrpSpPr/>
          <p:nvPr/>
        </p:nvGrpSpPr>
        <p:grpSpPr>
          <a:xfrm>
            <a:off x="1335136" y="2624346"/>
            <a:ext cx="4196354" cy="400110"/>
            <a:chOff x="2673648" y="3554755"/>
            <a:chExt cx="4196354" cy="400110"/>
          </a:xfrm>
        </p:grpSpPr>
        <p:sp>
          <p:nvSpPr>
            <p:cNvPr id="84" name="직사각형 83"/>
            <p:cNvSpPr/>
            <p:nvPr/>
          </p:nvSpPr>
          <p:spPr>
            <a:xfrm>
              <a:off x="2786833" y="3554755"/>
              <a:ext cx="408316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교통안전 규칙에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알아봐요</a:t>
              </a:r>
            </a:p>
          </p:txBody>
        </p:sp>
        <p:sp>
          <p:nvSpPr>
            <p:cNvPr id="8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6" name="그룹 85"/>
          <p:cNvGrpSpPr/>
          <p:nvPr/>
        </p:nvGrpSpPr>
        <p:grpSpPr>
          <a:xfrm>
            <a:off x="1314034" y="3224890"/>
            <a:ext cx="5879771" cy="1521233"/>
            <a:chOff x="1314034" y="5163565"/>
            <a:chExt cx="5879771" cy="1521233"/>
          </a:xfrm>
        </p:grpSpPr>
        <p:sp>
          <p:nvSpPr>
            <p:cNvPr id="87" name="직사각형 86"/>
            <p:cNvSpPr/>
            <p:nvPr/>
          </p:nvSpPr>
          <p:spPr>
            <a:xfrm>
              <a:off x="1314034" y="5515247"/>
              <a:ext cx="1099981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기차놀이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까막잡이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썰매 타기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8" name="그룹 87"/>
            <p:cNvGrpSpPr/>
            <p:nvPr/>
          </p:nvGrpSpPr>
          <p:grpSpPr>
            <a:xfrm>
              <a:off x="1335136" y="5163565"/>
              <a:ext cx="5858669" cy="400110"/>
              <a:chOff x="2673648" y="3554755"/>
              <a:chExt cx="5858669" cy="400110"/>
            </a:xfrm>
          </p:grpSpPr>
          <p:sp>
            <p:nvSpPr>
              <p:cNvPr id="89" name="직사각형 88"/>
              <p:cNvSpPr/>
              <p:nvPr/>
            </p:nvSpPr>
            <p:spPr>
              <a:xfrm>
                <a:off x="2786833" y="3554755"/>
                <a:ext cx="5745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한국의 전통놀이를 적용해서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교통안전 규칙을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체험해요</a:t>
                </a:r>
              </a:p>
            </p:txBody>
          </p:sp>
          <p:sp>
            <p:nvSpPr>
              <p:cNvPr id="90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1" name="직선 연결선 90"/>
          <p:cNvCxnSpPr/>
          <p:nvPr/>
        </p:nvCxnSpPr>
        <p:spPr>
          <a:xfrm>
            <a:off x="1252025" y="312467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그룹 94"/>
          <p:cNvGrpSpPr/>
          <p:nvPr/>
        </p:nvGrpSpPr>
        <p:grpSpPr>
          <a:xfrm>
            <a:off x="1335136" y="4918344"/>
            <a:ext cx="5170980" cy="400110"/>
            <a:chOff x="2673648" y="3554755"/>
            <a:chExt cx="5170980" cy="400110"/>
          </a:xfrm>
        </p:grpSpPr>
        <p:sp>
          <p:nvSpPr>
            <p:cNvPr id="96" name="직사각형 95"/>
            <p:cNvSpPr/>
            <p:nvPr/>
          </p:nvSpPr>
          <p:spPr>
            <a:xfrm>
              <a:off x="2786833" y="3554755"/>
              <a:ext cx="50577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8" name="직선 연결선 97"/>
          <p:cNvCxnSpPr/>
          <p:nvPr/>
        </p:nvCxnSpPr>
        <p:spPr>
          <a:xfrm>
            <a:off x="1252025" y="481812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그룹 98"/>
          <p:cNvGrpSpPr/>
          <p:nvPr/>
        </p:nvGrpSpPr>
        <p:grpSpPr>
          <a:xfrm>
            <a:off x="1335136" y="5518890"/>
            <a:ext cx="4941751" cy="400110"/>
            <a:chOff x="2673648" y="3554755"/>
            <a:chExt cx="4941751" cy="400110"/>
          </a:xfrm>
        </p:grpSpPr>
        <p:sp>
          <p:nvSpPr>
            <p:cNvPr id="100" name="직사각형 99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10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02" name="직선 연결선 101"/>
          <p:cNvCxnSpPr/>
          <p:nvPr/>
        </p:nvCxnSpPr>
        <p:spPr>
          <a:xfrm>
            <a:off x="1252025" y="541867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모서리가 둥근 직사각형 52"/>
          <p:cNvSpPr/>
          <p:nvPr/>
        </p:nvSpPr>
        <p:spPr>
          <a:xfrm>
            <a:off x="6012247" y="5939997"/>
            <a:ext cx="3841616" cy="314786"/>
          </a:xfrm>
          <a:prstGeom prst="roundRect">
            <a:avLst>
              <a:gd name="adj" fmla="val 50000"/>
            </a:avLst>
          </a:prstGeom>
          <a:solidFill>
            <a:srgbClr val="A7D8B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6268368" y="5928113"/>
            <a:ext cx="3523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연계놀이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: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기차놀이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까막잡이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썰매 타기</a:t>
            </a:r>
            <a:endParaRPr kumimoji="0" lang="ko-KR" altLang="en-US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6079392" y="5958891"/>
            <a:ext cx="3225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※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115" y="5492875"/>
            <a:ext cx="1343902" cy="94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0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2" name="그룹 41"/>
          <p:cNvGrpSpPr/>
          <p:nvPr/>
        </p:nvGrpSpPr>
        <p:grpSpPr>
          <a:xfrm>
            <a:off x="1328102" y="2472665"/>
            <a:ext cx="8344926" cy="707886"/>
            <a:chOff x="2673648" y="3554755"/>
            <a:chExt cx="8344926" cy="707886"/>
          </a:xfrm>
        </p:grpSpPr>
        <p:sp>
          <p:nvSpPr>
            <p:cNvPr id="43" name="직사각형 42"/>
            <p:cNvSpPr/>
            <p:nvPr/>
          </p:nvSpPr>
          <p:spPr>
            <a:xfrm>
              <a:off x="2786833" y="3554755"/>
              <a:ext cx="82317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점을 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1" name="그룹 50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2" name="직사각형 51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5" name="자유형 54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0" name="그림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1" name="그룹 60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2" name="그룹 71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3" name="타원 72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4" name="원형 73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1" name="그림 8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2" name="그룹 81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5" name="그룹 8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6" name="타원 8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1" name="원형 90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2" name="그림 9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56" name="그림 5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446" y="5544016"/>
            <a:ext cx="573131" cy="9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68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4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2616212" y="4170978"/>
            <a:ext cx="68355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가정에서도 아이와 함께 전통놀이를 하면서 상호작용할 수 있어요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7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2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77" y="2794527"/>
            <a:ext cx="567157" cy="811897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504" y="3971217"/>
            <a:ext cx="450702" cy="799631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406" y="5145996"/>
            <a:ext cx="328899" cy="78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멈추기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손들기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건너기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6901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썰매 타기를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하면서 보자기에 인형을 태우고 영아가 스스로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빨간불’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에는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멈추고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파란불’에는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움직이는 놀이를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6388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까막잡이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놀이를 하면서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노란불’에는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제자리에서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손뼉치기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규칙을 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포함해서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18" name="그림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155" y="5596297"/>
            <a:ext cx="1423641" cy="809903"/>
          </a:xfrm>
          <a:prstGeom prst="rect">
            <a:avLst/>
          </a:prstGeom>
        </p:spPr>
      </p:pic>
      <p:sp>
        <p:nvSpPr>
          <p:cNvPr id="21" name="모서리가 둥근 직사각형 20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1" name="그림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8327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</TotalTime>
  <Words>376</Words>
  <Application>Microsoft Office PowerPoint</Application>
  <PresentationFormat>와이드스크린</PresentationFormat>
  <Paragraphs>88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77</cp:revision>
  <dcterms:created xsi:type="dcterms:W3CDTF">2016-09-08T09:50:17Z</dcterms:created>
  <dcterms:modified xsi:type="dcterms:W3CDTF">2016-10-13T00:40:05Z</dcterms:modified>
</cp:coreProperties>
</file>